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87" r:id="rId2"/>
    <p:sldId id="288" r:id="rId3"/>
    <p:sldId id="289" r:id="rId4"/>
    <p:sldId id="302" r:id="rId5"/>
    <p:sldId id="290" r:id="rId6"/>
    <p:sldId id="291" r:id="rId7"/>
    <p:sldId id="292" r:id="rId8"/>
    <p:sldId id="293" r:id="rId9"/>
    <p:sldId id="294" r:id="rId10"/>
    <p:sldId id="295" r:id="rId11"/>
    <p:sldId id="296" r:id="rId12"/>
    <p:sldId id="297" r:id="rId13"/>
    <p:sldId id="298" r:id="rId14"/>
    <p:sldId id="299" r:id="rId15"/>
    <p:sldId id="300" r:id="rId16"/>
    <p:sldId id="30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snapToGrid="0">
      <p:cViewPr varScale="1">
        <p:scale>
          <a:sx n="70" d="100"/>
          <a:sy n="70" d="100"/>
        </p:scale>
        <p:origin x="84" y="7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frank\Desktop\Downloads\McGautha-result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McGautha: Which</a:t>
            </a:r>
            <a:r>
              <a:rPr lang="en-US" baseline="0"/>
              <a:t> crimes are most deserving of death?</a:t>
            </a:r>
          </a:p>
          <a:p>
            <a:pPr>
              <a:defRPr/>
            </a:pPr>
            <a:r>
              <a:rPr lang="en-US" baseline="0"/>
              <a:t>Note: Shades represent percents choosing each level of deservingness from least to most deserving.</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percentStacked"/>
        <c:varyColors val="0"/>
        <c:ser>
          <c:idx val="0"/>
          <c:order val="0"/>
          <c:spPr>
            <a:solidFill>
              <a:schemeClr val="accent1"/>
            </a:solidFill>
            <a:ln>
              <a:noFill/>
            </a:ln>
            <a:effectLst/>
          </c:spPr>
          <c:invertIfNegative val="0"/>
          <c:cat>
            <c:strRef>
              <c:f>Sheet1!$B$14:$K$14</c:f>
              <c:strCache>
                <c:ptCount val="10"/>
                <c:pt idx="0">
                  <c:v>A Foster Mother Neglect</c:v>
                </c:pt>
                <c:pt idx="1">
                  <c:v>B Alcoholic Armed Robber</c:v>
                </c:pt>
                <c:pt idx="2">
                  <c:v>C. Abused Wife</c:v>
                </c:pt>
                <c:pt idx="3">
                  <c:v>D Sex Offender Assault in Desert</c:v>
                </c:pt>
                <c:pt idx="4">
                  <c:v>E Suicide bomber accomplice</c:v>
                </c:pt>
                <c:pt idx="5">
                  <c:v>F Father killer</c:v>
                </c:pt>
                <c:pt idx="6">
                  <c:v>G Intentional killing of fetus</c:v>
                </c:pt>
                <c:pt idx="7">
                  <c:v>H Young car theif</c:v>
                </c:pt>
                <c:pt idx="8">
                  <c:v>I Drug addict arson</c:v>
                </c:pt>
                <c:pt idx="9">
                  <c:v>J Prison race riot</c:v>
                </c:pt>
              </c:strCache>
            </c:strRef>
          </c:cat>
          <c:val>
            <c:numRef>
              <c:f>Sheet1!$B$15:$K$15</c:f>
              <c:numCache>
                <c:formatCode>_(* #,##0_);_(* \(#,##0\);_(* "-"??_);_(@_)</c:formatCode>
                <c:ptCount val="10"/>
                <c:pt idx="0">
                  <c:v>7.2243346007604563</c:v>
                </c:pt>
                <c:pt idx="1">
                  <c:v>0</c:v>
                </c:pt>
                <c:pt idx="2">
                  <c:v>0.78431372549019607</c:v>
                </c:pt>
                <c:pt idx="3">
                  <c:v>32.558139534883722</c:v>
                </c:pt>
                <c:pt idx="4">
                  <c:v>18.846153846153847</c:v>
                </c:pt>
                <c:pt idx="5">
                  <c:v>2.3255813953488373</c:v>
                </c:pt>
                <c:pt idx="6">
                  <c:v>20.338983050847457</c:v>
                </c:pt>
                <c:pt idx="7">
                  <c:v>7.2</c:v>
                </c:pt>
                <c:pt idx="8">
                  <c:v>7.2</c:v>
                </c:pt>
                <c:pt idx="9">
                  <c:v>5.9288537549407119</c:v>
                </c:pt>
              </c:numCache>
            </c:numRef>
          </c:val>
          <c:extLst>
            <c:ext xmlns:c16="http://schemas.microsoft.com/office/drawing/2014/chart" uri="{C3380CC4-5D6E-409C-BE32-E72D297353CC}">
              <c16:uniqueId val="{00000000-9489-4DC7-A469-662AE4A5A5C2}"/>
            </c:ext>
          </c:extLst>
        </c:ser>
        <c:ser>
          <c:idx val="1"/>
          <c:order val="1"/>
          <c:spPr>
            <a:solidFill>
              <a:schemeClr val="accent2"/>
            </a:solidFill>
            <a:ln>
              <a:noFill/>
            </a:ln>
            <a:effectLst/>
          </c:spPr>
          <c:invertIfNegative val="0"/>
          <c:cat>
            <c:strRef>
              <c:f>Sheet1!$B$14:$K$14</c:f>
              <c:strCache>
                <c:ptCount val="10"/>
                <c:pt idx="0">
                  <c:v>A Foster Mother Neglect</c:v>
                </c:pt>
                <c:pt idx="1">
                  <c:v>B Alcoholic Armed Robber</c:v>
                </c:pt>
                <c:pt idx="2">
                  <c:v>C. Abused Wife</c:v>
                </c:pt>
                <c:pt idx="3">
                  <c:v>D Sex Offender Assault in Desert</c:v>
                </c:pt>
                <c:pt idx="4">
                  <c:v>E Suicide bomber accomplice</c:v>
                </c:pt>
                <c:pt idx="5">
                  <c:v>F Father killer</c:v>
                </c:pt>
                <c:pt idx="6">
                  <c:v>G Intentional killing of fetus</c:v>
                </c:pt>
                <c:pt idx="7">
                  <c:v>H Young car theif</c:v>
                </c:pt>
                <c:pt idx="8">
                  <c:v>I Drug addict arson</c:v>
                </c:pt>
                <c:pt idx="9">
                  <c:v>J Prison race riot</c:v>
                </c:pt>
              </c:strCache>
            </c:strRef>
          </c:cat>
          <c:val>
            <c:numRef>
              <c:f>Sheet1!$B$16:$K$16</c:f>
              <c:numCache>
                <c:formatCode>_(* #,##0_);_(* \(#,##0\);_(* "-"??_);_(@_)</c:formatCode>
                <c:ptCount val="10"/>
                <c:pt idx="0">
                  <c:v>11.787072243346008</c:v>
                </c:pt>
                <c:pt idx="1">
                  <c:v>5.0583657587548636</c:v>
                </c:pt>
                <c:pt idx="2">
                  <c:v>1.1764705882352942</c:v>
                </c:pt>
                <c:pt idx="3">
                  <c:v>23.255813953488371</c:v>
                </c:pt>
                <c:pt idx="4">
                  <c:v>20.384615384615383</c:v>
                </c:pt>
                <c:pt idx="5">
                  <c:v>3.8759689922480618</c:v>
                </c:pt>
                <c:pt idx="6">
                  <c:v>16.101694915254239</c:v>
                </c:pt>
                <c:pt idx="7">
                  <c:v>8.8000000000000007</c:v>
                </c:pt>
                <c:pt idx="8">
                  <c:v>6</c:v>
                </c:pt>
                <c:pt idx="9">
                  <c:v>4.3478260869565215</c:v>
                </c:pt>
              </c:numCache>
            </c:numRef>
          </c:val>
          <c:extLst>
            <c:ext xmlns:c16="http://schemas.microsoft.com/office/drawing/2014/chart" uri="{C3380CC4-5D6E-409C-BE32-E72D297353CC}">
              <c16:uniqueId val="{00000001-9489-4DC7-A469-662AE4A5A5C2}"/>
            </c:ext>
          </c:extLst>
        </c:ser>
        <c:ser>
          <c:idx val="2"/>
          <c:order val="2"/>
          <c:spPr>
            <a:solidFill>
              <a:schemeClr val="accent3"/>
            </a:solidFill>
            <a:ln>
              <a:noFill/>
            </a:ln>
            <a:effectLst/>
          </c:spPr>
          <c:invertIfNegative val="0"/>
          <c:cat>
            <c:strRef>
              <c:f>Sheet1!$B$14:$K$14</c:f>
              <c:strCache>
                <c:ptCount val="10"/>
                <c:pt idx="0">
                  <c:v>A Foster Mother Neglect</c:v>
                </c:pt>
                <c:pt idx="1">
                  <c:v>B Alcoholic Armed Robber</c:v>
                </c:pt>
                <c:pt idx="2">
                  <c:v>C. Abused Wife</c:v>
                </c:pt>
                <c:pt idx="3">
                  <c:v>D Sex Offender Assault in Desert</c:v>
                </c:pt>
                <c:pt idx="4">
                  <c:v>E Suicide bomber accomplice</c:v>
                </c:pt>
                <c:pt idx="5">
                  <c:v>F Father killer</c:v>
                </c:pt>
                <c:pt idx="6">
                  <c:v>G Intentional killing of fetus</c:v>
                </c:pt>
                <c:pt idx="7">
                  <c:v>H Young car theif</c:v>
                </c:pt>
                <c:pt idx="8">
                  <c:v>I Drug addict arson</c:v>
                </c:pt>
                <c:pt idx="9">
                  <c:v>J Prison race riot</c:v>
                </c:pt>
              </c:strCache>
            </c:strRef>
          </c:cat>
          <c:val>
            <c:numRef>
              <c:f>Sheet1!$B$17:$K$17</c:f>
              <c:numCache>
                <c:formatCode>_(* #,##0_);_(* \(#,##0\);_(* "-"??_);_(@_)</c:formatCode>
                <c:ptCount val="10"/>
                <c:pt idx="0">
                  <c:v>17.490494296577946</c:v>
                </c:pt>
                <c:pt idx="1">
                  <c:v>9.3385214007782107</c:v>
                </c:pt>
                <c:pt idx="2">
                  <c:v>2.3529411764705883</c:v>
                </c:pt>
                <c:pt idx="3">
                  <c:v>12.015503875968992</c:v>
                </c:pt>
                <c:pt idx="4">
                  <c:v>9.615384615384615</c:v>
                </c:pt>
                <c:pt idx="5">
                  <c:v>6.9767441860465116</c:v>
                </c:pt>
                <c:pt idx="6">
                  <c:v>19.491525423728813</c:v>
                </c:pt>
                <c:pt idx="7">
                  <c:v>11.2</c:v>
                </c:pt>
                <c:pt idx="8">
                  <c:v>10.8</c:v>
                </c:pt>
                <c:pt idx="9">
                  <c:v>2.766798418972332</c:v>
                </c:pt>
              </c:numCache>
            </c:numRef>
          </c:val>
          <c:extLst>
            <c:ext xmlns:c16="http://schemas.microsoft.com/office/drawing/2014/chart" uri="{C3380CC4-5D6E-409C-BE32-E72D297353CC}">
              <c16:uniqueId val="{00000002-9489-4DC7-A469-662AE4A5A5C2}"/>
            </c:ext>
          </c:extLst>
        </c:ser>
        <c:ser>
          <c:idx val="3"/>
          <c:order val="3"/>
          <c:spPr>
            <a:solidFill>
              <a:schemeClr val="accent4"/>
            </a:solidFill>
            <a:ln>
              <a:noFill/>
            </a:ln>
            <a:effectLst/>
          </c:spPr>
          <c:invertIfNegative val="0"/>
          <c:cat>
            <c:strRef>
              <c:f>Sheet1!$B$14:$K$14</c:f>
              <c:strCache>
                <c:ptCount val="10"/>
                <c:pt idx="0">
                  <c:v>A Foster Mother Neglect</c:v>
                </c:pt>
                <c:pt idx="1">
                  <c:v>B Alcoholic Armed Robber</c:v>
                </c:pt>
                <c:pt idx="2">
                  <c:v>C. Abused Wife</c:v>
                </c:pt>
                <c:pt idx="3">
                  <c:v>D Sex Offender Assault in Desert</c:v>
                </c:pt>
                <c:pt idx="4">
                  <c:v>E Suicide bomber accomplice</c:v>
                </c:pt>
                <c:pt idx="5">
                  <c:v>F Father killer</c:v>
                </c:pt>
                <c:pt idx="6">
                  <c:v>G Intentional killing of fetus</c:v>
                </c:pt>
                <c:pt idx="7">
                  <c:v>H Young car theif</c:v>
                </c:pt>
                <c:pt idx="8">
                  <c:v>I Drug addict arson</c:v>
                </c:pt>
                <c:pt idx="9">
                  <c:v>J Prison race riot</c:v>
                </c:pt>
              </c:strCache>
            </c:strRef>
          </c:cat>
          <c:val>
            <c:numRef>
              <c:f>Sheet1!$B$18:$K$18</c:f>
              <c:numCache>
                <c:formatCode>_(* #,##0_);_(* \(#,##0\);_(* "-"??_);_(@_)</c:formatCode>
                <c:ptCount val="10"/>
                <c:pt idx="0">
                  <c:v>11.02661596958175</c:v>
                </c:pt>
                <c:pt idx="1">
                  <c:v>11.673151750972762</c:v>
                </c:pt>
                <c:pt idx="2">
                  <c:v>3.1372549019607843</c:v>
                </c:pt>
                <c:pt idx="3">
                  <c:v>9.3023255813953494</c:v>
                </c:pt>
                <c:pt idx="4">
                  <c:v>13.076923076923077</c:v>
                </c:pt>
                <c:pt idx="5">
                  <c:v>4.6511627906976747</c:v>
                </c:pt>
                <c:pt idx="6">
                  <c:v>13.983050847457626</c:v>
                </c:pt>
                <c:pt idx="7">
                  <c:v>11.6</c:v>
                </c:pt>
                <c:pt idx="8">
                  <c:v>14.8</c:v>
                </c:pt>
                <c:pt idx="9">
                  <c:v>10.671936758893281</c:v>
                </c:pt>
              </c:numCache>
            </c:numRef>
          </c:val>
          <c:extLst>
            <c:ext xmlns:c16="http://schemas.microsoft.com/office/drawing/2014/chart" uri="{C3380CC4-5D6E-409C-BE32-E72D297353CC}">
              <c16:uniqueId val="{00000003-9489-4DC7-A469-662AE4A5A5C2}"/>
            </c:ext>
          </c:extLst>
        </c:ser>
        <c:ser>
          <c:idx val="4"/>
          <c:order val="4"/>
          <c:spPr>
            <a:solidFill>
              <a:schemeClr val="accent5"/>
            </a:solidFill>
            <a:ln>
              <a:noFill/>
            </a:ln>
            <a:effectLst/>
          </c:spPr>
          <c:invertIfNegative val="0"/>
          <c:cat>
            <c:strRef>
              <c:f>Sheet1!$B$14:$K$14</c:f>
              <c:strCache>
                <c:ptCount val="10"/>
                <c:pt idx="0">
                  <c:v>A Foster Mother Neglect</c:v>
                </c:pt>
                <c:pt idx="1">
                  <c:v>B Alcoholic Armed Robber</c:v>
                </c:pt>
                <c:pt idx="2">
                  <c:v>C. Abused Wife</c:v>
                </c:pt>
                <c:pt idx="3">
                  <c:v>D Sex Offender Assault in Desert</c:v>
                </c:pt>
                <c:pt idx="4">
                  <c:v>E Suicide bomber accomplice</c:v>
                </c:pt>
                <c:pt idx="5">
                  <c:v>F Father killer</c:v>
                </c:pt>
                <c:pt idx="6">
                  <c:v>G Intentional killing of fetus</c:v>
                </c:pt>
                <c:pt idx="7">
                  <c:v>H Young car theif</c:v>
                </c:pt>
                <c:pt idx="8">
                  <c:v>I Drug addict arson</c:v>
                </c:pt>
                <c:pt idx="9">
                  <c:v>J Prison race riot</c:v>
                </c:pt>
              </c:strCache>
            </c:strRef>
          </c:cat>
          <c:val>
            <c:numRef>
              <c:f>Sheet1!$B$19:$K$19</c:f>
              <c:numCache>
                <c:formatCode>_(* #,##0_);_(* \(#,##0\);_(* "-"??_);_(@_)</c:formatCode>
                <c:ptCount val="10"/>
                <c:pt idx="0">
                  <c:v>9.5057034220532319</c:v>
                </c:pt>
                <c:pt idx="1">
                  <c:v>20.233463035019454</c:v>
                </c:pt>
                <c:pt idx="2">
                  <c:v>2.7450980392156863</c:v>
                </c:pt>
                <c:pt idx="3">
                  <c:v>5.4263565891472867</c:v>
                </c:pt>
                <c:pt idx="4">
                  <c:v>8.8461538461538467</c:v>
                </c:pt>
                <c:pt idx="5">
                  <c:v>10.077519379844961</c:v>
                </c:pt>
                <c:pt idx="6">
                  <c:v>10.59322033898305</c:v>
                </c:pt>
                <c:pt idx="7">
                  <c:v>12.4</c:v>
                </c:pt>
                <c:pt idx="8">
                  <c:v>12.8</c:v>
                </c:pt>
                <c:pt idx="9">
                  <c:v>10.276679841897232</c:v>
                </c:pt>
              </c:numCache>
            </c:numRef>
          </c:val>
          <c:extLst>
            <c:ext xmlns:c16="http://schemas.microsoft.com/office/drawing/2014/chart" uri="{C3380CC4-5D6E-409C-BE32-E72D297353CC}">
              <c16:uniqueId val="{00000004-9489-4DC7-A469-662AE4A5A5C2}"/>
            </c:ext>
          </c:extLst>
        </c:ser>
        <c:ser>
          <c:idx val="5"/>
          <c:order val="5"/>
          <c:spPr>
            <a:solidFill>
              <a:schemeClr val="accent6"/>
            </a:solidFill>
            <a:ln>
              <a:noFill/>
            </a:ln>
            <a:effectLst/>
          </c:spPr>
          <c:invertIfNegative val="0"/>
          <c:cat>
            <c:strRef>
              <c:f>Sheet1!$B$14:$K$14</c:f>
              <c:strCache>
                <c:ptCount val="10"/>
                <c:pt idx="0">
                  <c:v>A Foster Mother Neglect</c:v>
                </c:pt>
                <c:pt idx="1">
                  <c:v>B Alcoholic Armed Robber</c:v>
                </c:pt>
                <c:pt idx="2">
                  <c:v>C. Abused Wife</c:v>
                </c:pt>
                <c:pt idx="3">
                  <c:v>D Sex Offender Assault in Desert</c:v>
                </c:pt>
                <c:pt idx="4">
                  <c:v>E Suicide bomber accomplice</c:v>
                </c:pt>
                <c:pt idx="5">
                  <c:v>F Father killer</c:v>
                </c:pt>
                <c:pt idx="6">
                  <c:v>G Intentional killing of fetus</c:v>
                </c:pt>
                <c:pt idx="7">
                  <c:v>H Young car theif</c:v>
                </c:pt>
                <c:pt idx="8">
                  <c:v>I Drug addict arson</c:v>
                </c:pt>
                <c:pt idx="9">
                  <c:v>J Prison race riot</c:v>
                </c:pt>
              </c:strCache>
            </c:strRef>
          </c:cat>
          <c:val>
            <c:numRef>
              <c:f>Sheet1!$B$20:$K$20</c:f>
              <c:numCache>
                <c:formatCode>_(* #,##0_);_(* \(#,##0\);_(* "-"??_);_(@_)</c:formatCode>
                <c:ptCount val="10"/>
                <c:pt idx="0">
                  <c:v>7.2243346007604563</c:v>
                </c:pt>
                <c:pt idx="1">
                  <c:v>14.785992217898833</c:v>
                </c:pt>
                <c:pt idx="2">
                  <c:v>1.9607843137254901</c:v>
                </c:pt>
                <c:pt idx="3">
                  <c:v>5.8139534883720927</c:v>
                </c:pt>
                <c:pt idx="4">
                  <c:v>6.9230769230769234</c:v>
                </c:pt>
                <c:pt idx="5">
                  <c:v>14.728682170542635</c:v>
                </c:pt>
                <c:pt idx="6">
                  <c:v>3.8135593220338984</c:v>
                </c:pt>
                <c:pt idx="7">
                  <c:v>20.399999999999999</c:v>
                </c:pt>
                <c:pt idx="8">
                  <c:v>9.6</c:v>
                </c:pt>
                <c:pt idx="9">
                  <c:v>11.067193675889328</c:v>
                </c:pt>
              </c:numCache>
            </c:numRef>
          </c:val>
          <c:extLst>
            <c:ext xmlns:c16="http://schemas.microsoft.com/office/drawing/2014/chart" uri="{C3380CC4-5D6E-409C-BE32-E72D297353CC}">
              <c16:uniqueId val="{00000005-9489-4DC7-A469-662AE4A5A5C2}"/>
            </c:ext>
          </c:extLst>
        </c:ser>
        <c:ser>
          <c:idx val="6"/>
          <c:order val="6"/>
          <c:spPr>
            <a:solidFill>
              <a:schemeClr val="accent1">
                <a:lumMod val="60000"/>
              </a:schemeClr>
            </a:solidFill>
            <a:ln>
              <a:noFill/>
            </a:ln>
            <a:effectLst/>
          </c:spPr>
          <c:invertIfNegative val="0"/>
          <c:cat>
            <c:strRef>
              <c:f>Sheet1!$B$14:$K$14</c:f>
              <c:strCache>
                <c:ptCount val="10"/>
                <c:pt idx="0">
                  <c:v>A Foster Mother Neglect</c:v>
                </c:pt>
                <c:pt idx="1">
                  <c:v>B Alcoholic Armed Robber</c:v>
                </c:pt>
                <c:pt idx="2">
                  <c:v>C. Abused Wife</c:v>
                </c:pt>
                <c:pt idx="3">
                  <c:v>D Sex Offender Assault in Desert</c:v>
                </c:pt>
                <c:pt idx="4">
                  <c:v>E Suicide bomber accomplice</c:v>
                </c:pt>
                <c:pt idx="5">
                  <c:v>F Father killer</c:v>
                </c:pt>
                <c:pt idx="6">
                  <c:v>G Intentional killing of fetus</c:v>
                </c:pt>
                <c:pt idx="7">
                  <c:v>H Young car theif</c:v>
                </c:pt>
                <c:pt idx="8">
                  <c:v>I Drug addict arson</c:v>
                </c:pt>
                <c:pt idx="9">
                  <c:v>J Prison race riot</c:v>
                </c:pt>
              </c:strCache>
            </c:strRef>
          </c:cat>
          <c:val>
            <c:numRef>
              <c:f>Sheet1!$B$21:$K$21</c:f>
              <c:numCache>
                <c:formatCode>_(* #,##0_);_(* \(#,##0\);_(* "-"??_);_(@_)</c:formatCode>
                <c:ptCount val="10"/>
                <c:pt idx="0">
                  <c:v>7.9847908745247151</c:v>
                </c:pt>
                <c:pt idx="1">
                  <c:v>15.175097276264591</c:v>
                </c:pt>
                <c:pt idx="2">
                  <c:v>8.6274509803921564</c:v>
                </c:pt>
                <c:pt idx="3">
                  <c:v>4.6511627906976747</c:v>
                </c:pt>
                <c:pt idx="4">
                  <c:v>6.5384615384615383</c:v>
                </c:pt>
                <c:pt idx="5">
                  <c:v>10.852713178294573</c:v>
                </c:pt>
                <c:pt idx="6">
                  <c:v>9.3220338983050848</c:v>
                </c:pt>
                <c:pt idx="7">
                  <c:v>11.2</c:v>
                </c:pt>
                <c:pt idx="8">
                  <c:v>13.2</c:v>
                </c:pt>
                <c:pt idx="9">
                  <c:v>9.8814229249011856</c:v>
                </c:pt>
              </c:numCache>
            </c:numRef>
          </c:val>
          <c:extLst>
            <c:ext xmlns:c16="http://schemas.microsoft.com/office/drawing/2014/chart" uri="{C3380CC4-5D6E-409C-BE32-E72D297353CC}">
              <c16:uniqueId val="{00000006-9489-4DC7-A469-662AE4A5A5C2}"/>
            </c:ext>
          </c:extLst>
        </c:ser>
        <c:ser>
          <c:idx val="7"/>
          <c:order val="7"/>
          <c:spPr>
            <a:solidFill>
              <a:schemeClr val="accent2">
                <a:lumMod val="60000"/>
              </a:schemeClr>
            </a:solidFill>
            <a:ln>
              <a:noFill/>
            </a:ln>
            <a:effectLst/>
          </c:spPr>
          <c:invertIfNegative val="0"/>
          <c:cat>
            <c:strRef>
              <c:f>Sheet1!$B$14:$K$14</c:f>
              <c:strCache>
                <c:ptCount val="10"/>
                <c:pt idx="0">
                  <c:v>A Foster Mother Neglect</c:v>
                </c:pt>
                <c:pt idx="1">
                  <c:v>B Alcoholic Armed Robber</c:v>
                </c:pt>
                <c:pt idx="2">
                  <c:v>C. Abused Wife</c:v>
                </c:pt>
                <c:pt idx="3">
                  <c:v>D Sex Offender Assault in Desert</c:v>
                </c:pt>
                <c:pt idx="4">
                  <c:v>E Suicide bomber accomplice</c:v>
                </c:pt>
                <c:pt idx="5">
                  <c:v>F Father killer</c:v>
                </c:pt>
                <c:pt idx="6">
                  <c:v>G Intentional killing of fetus</c:v>
                </c:pt>
                <c:pt idx="7">
                  <c:v>H Young car theif</c:v>
                </c:pt>
                <c:pt idx="8">
                  <c:v>I Drug addict arson</c:v>
                </c:pt>
                <c:pt idx="9">
                  <c:v>J Prison race riot</c:v>
                </c:pt>
              </c:strCache>
            </c:strRef>
          </c:cat>
          <c:val>
            <c:numRef>
              <c:f>Sheet1!$B$22:$K$22</c:f>
              <c:numCache>
                <c:formatCode>_(* #,##0_);_(* \(#,##0\);_(* "-"??_);_(@_)</c:formatCode>
                <c:ptCount val="10"/>
                <c:pt idx="0">
                  <c:v>12.167300380228136</c:v>
                </c:pt>
                <c:pt idx="1">
                  <c:v>14.396887159533074</c:v>
                </c:pt>
                <c:pt idx="2">
                  <c:v>7.4509803921568629</c:v>
                </c:pt>
                <c:pt idx="3">
                  <c:v>3.1007751937984498</c:v>
                </c:pt>
                <c:pt idx="4">
                  <c:v>8.8461538461538467</c:v>
                </c:pt>
                <c:pt idx="5">
                  <c:v>15.116279069767442</c:v>
                </c:pt>
                <c:pt idx="6">
                  <c:v>2.5423728813559321</c:v>
                </c:pt>
                <c:pt idx="7">
                  <c:v>10.4</c:v>
                </c:pt>
                <c:pt idx="8">
                  <c:v>11.2</c:v>
                </c:pt>
                <c:pt idx="9">
                  <c:v>15.810276679841897</c:v>
                </c:pt>
              </c:numCache>
            </c:numRef>
          </c:val>
          <c:extLst>
            <c:ext xmlns:c16="http://schemas.microsoft.com/office/drawing/2014/chart" uri="{C3380CC4-5D6E-409C-BE32-E72D297353CC}">
              <c16:uniqueId val="{00000007-9489-4DC7-A469-662AE4A5A5C2}"/>
            </c:ext>
          </c:extLst>
        </c:ser>
        <c:ser>
          <c:idx val="8"/>
          <c:order val="8"/>
          <c:spPr>
            <a:solidFill>
              <a:schemeClr val="accent3">
                <a:lumMod val="60000"/>
              </a:schemeClr>
            </a:solidFill>
            <a:ln>
              <a:noFill/>
            </a:ln>
            <a:effectLst/>
          </c:spPr>
          <c:invertIfNegative val="0"/>
          <c:cat>
            <c:strRef>
              <c:f>Sheet1!$B$14:$K$14</c:f>
              <c:strCache>
                <c:ptCount val="10"/>
                <c:pt idx="0">
                  <c:v>A Foster Mother Neglect</c:v>
                </c:pt>
                <c:pt idx="1">
                  <c:v>B Alcoholic Armed Robber</c:v>
                </c:pt>
                <c:pt idx="2">
                  <c:v>C. Abused Wife</c:v>
                </c:pt>
                <c:pt idx="3">
                  <c:v>D Sex Offender Assault in Desert</c:v>
                </c:pt>
                <c:pt idx="4">
                  <c:v>E Suicide bomber accomplice</c:v>
                </c:pt>
                <c:pt idx="5">
                  <c:v>F Father killer</c:v>
                </c:pt>
                <c:pt idx="6">
                  <c:v>G Intentional killing of fetus</c:v>
                </c:pt>
                <c:pt idx="7">
                  <c:v>H Young car theif</c:v>
                </c:pt>
                <c:pt idx="8">
                  <c:v>I Drug addict arson</c:v>
                </c:pt>
                <c:pt idx="9">
                  <c:v>J Prison race riot</c:v>
                </c:pt>
              </c:strCache>
            </c:strRef>
          </c:cat>
          <c:val>
            <c:numRef>
              <c:f>Sheet1!$B$23:$K$23</c:f>
              <c:numCache>
                <c:formatCode>_(* #,##0_);_(* \(#,##0\);_(* "-"??_);_(@_)</c:formatCode>
                <c:ptCount val="10"/>
                <c:pt idx="0">
                  <c:v>9.8859315589353614</c:v>
                </c:pt>
                <c:pt idx="1">
                  <c:v>8.1712062256809332</c:v>
                </c:pt>
                <c:pt idx="2">
                  <c:v>12.941176470588236</c:v>
                </c:pt>
                <c:pt idx="3">
                  <c:v>1.5503875968992249</c:v>
                </c:pt>
                <c:pt idx="4">
                  <c:v>4.615384615384615</c:v>
                </c:pt>
                <c:pt idx="5">
                  <c:v>23.643410852713178</c:v>
                </c:pt>
                <c:pt idx="6">
                  <c:v>1.271186440677966</c:v>
                </c:pt>
                <c:pt idx="7">
                  <c:v>5.2</c:v>
                </c:pt>
                <c:pt idx="8">
                  <c:v>9.6</c:v>
                </c:pt>
                <c:pt idx="9">
                  <c:v>18.181818181818183</c:v>
                </c:pt>
              </c:numCache>
            </c:numRef>
          </c:val>
          <c:extLst>
            <c:ext xmlns:c16="http://schemas.microsoft.com/office/drawing/2014/chart" uri="{C3380CC4-5D6E-409C-BE32-E72D297353CC}">
              <c16:uniqueId val="{00000008-9489-4DC7-A469-662AE4A5A5C2}"/>
            </c:ext>
          </c:extLst>
        </c:ser>
        <c:ser>
          <c:idx val="9"/>
          <c:order val="9"/>
          <c:spPr>
            <a:solidFill>
              <a:schemeClr val="accent4">
                <a:lumMod val="60000"/>
              </a:schemeClr>
            </a:solidFill>
            <a:ln>
              <a:noFill/>
            </a:ln>
            <a:effectLst/>
          </c:spPr>
          <c:invertIfNegative val="0"/>
          <c:cat>
            <c:strRef>
              <c:f>Sheet1!$B$14:$K$14</c:f>
              <c:strCache>
                <c:ptCount val="10"/>
                <c:pt idx="0">
                  <c:v>A Foster Mother Neglect</c:v>
                </c:pt>
                <c:pt idx="1">
                  <c:v>B Alcoholic Armed Robber</c:v>
                </c:pt>
                <c:pt idx="2">
                  <c:v>C. Abused Wife</c:v>
                </c:pt>
                <c:pt idx="3">
                  <c:v>D Sex Offender Assault in Desert</c:v>
                </c:pt>
                <c:pt idx="4">
                  <c:v>E Suicide bomber accomplice</c:v>
                </c:pt>
                <c:pt idx="5">
                  <c:v>F Father killer</c:v>
                </c:pt>
                <c:pt idx="6">
                  <c:v>G Intentional killing of fetus</c:v>
                </c:pt>
                <c:pt idx="7">
                  <c:v>H Young car theif</c:v>
                </c:pt>
                <c:pt idx="8">
                  <c:v>I Drug addict arson</c:v>
                </c:pt>
                <c:pt idx="9">
                  <c:v>J Prison race riot</c:v>
                </c:pt>
              </c:strCache>
            </c:strRef>
          </c:cat>
          <c:val>
            <c:numRef>
              <c:f>Sheet1!$B$24:$K$24</c:f>
              <c:numCache>
                <c:formatCode>_(* #,##0_);_(* \(#,##0\);_(* "-"??_);_(@_)</c:formatCode>
                <c:ptCount val="10"/>
                <c:pt idx="0">
                  <c:v>5.7034220532319395</c:v>
                </c:pt>
                <c:pt idx="1">
                  <c:v>1.1673151750972763</c:v>
                </c:pt>
                <c:pt idx="2">
                  <c:v>58.823529411764703</c:v>
                </c:pt>
                <c:pt idx="3">
                  <c:v>2.3255813953488373</c:v>
                </c:pt>
                <c:pt idx="4">
                  <c:v>2.3076923076923075</c:v>
                </c:pt>
                <c:pt idx="5">
                  <c:v>7.7519379844961236</c:v>
                </c:pt>
                <c:pt idx="6">
                  <c:v>2.5423728813559321</c:v>
                </c:pt>
                <c:pt idx="7">
                  <c:v>1.6</c:v>
                </c:pt>
                <c:pt idx="8">
                  <c:v>4.8</c:v>
                </c:pt>
                <c:pt idx="9">
                  <c:v>11.067193675889328</c:v>
                </c:pt>
              </c:numCache>
            </c:numRef>
          </c:val>
          <c:extLst>
            <c:ext xmlns:c16="http://schemas.microsoft.com/office/drawing/2014/chart" uri="{C3380CC4-5D6E-409C-BE32-E72D297353CC}">
              <c16:uniqueId val="{00000009-9489-4DC7-A469-662AE4A5A5C2}"/>
            </c:ext>
          </c:extLst>
        </c:ser>
        <c:dLbls>
          <c:showLegendKey val="0"/>
          <c:showVal val="0"/>
          <c:showCatName val="0"/>
          <c:showSerName val="0"/>
          <c:showPercent val="0"/>
          <c:showBubbleSize val="0"/>
        </c:dLbls>
        <c:gapWidth val="150"/>
        <c:overlap val="100"/>
        <c:axId val="190206096"/>
        <c:axId val="436300336"/>
      </c:barChart>
      <c:catAx>
        <c:axId val="1902060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6300336"/>
        <c:crosses val="autoZero"/>
        <c:auto val="1"/>
        <c:lblAlgn val="ctr"/>
        <c:lblOffset val="100"/>
        <c:noMultiLvlLbl val="0"/>
      </c:catAx>
      <c:valAx>
        <c:axId val="43630033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02060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76421F-7BBC-4F22-BBE3-D4F3A5D41068}"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30ADF6-B1C2-4809-81B8-B6471EB311A5}" type="slidenum">
              <a:rPr lang="en-US" smtClean="0"/>
              <a:t>‹#›</a:t>
            </a:fld>
            <a:endParaRPr lang="en-US"/>
          </a:p>
        </p:txBody>
      </p:sp>
    </p:spTree>
    <p:extLst>
      <p:ext uri="{BB962C8B-B14F-4D97-AF65-F5344CB8AC3E}">
        <p14:creationId xmlns:p14="http://schemas.microsoft.com/office/powerpoint/2010/main" val="4079588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30ADF6-B1C2-4809-81B8-B6471EB311A5}" type="slidenum">
              <a:rPr lang="en-US" smtClean="0"/>
              <a:t>1</a:t>
            </a:fld>
            <a:endParaRPr lang="en-US"/>
          </a:p>
        </p:txBody>
      </p:sp>
    </p:spTree>
    <p:extLst>
      <p:ext uri="{BB962C8B-B14F-4D97-AF65-F5344CB8AC3E}">
        <p14:creationId xmlns:p14="http://schemas.microsoft.com/office/powerpoint/2010/main" val="4261393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55EDB5-A11F-46E1-B1D9-EAB860A42160}" type="datetime1">
              <a:rPr lang="en-US" smtClean="0"/>
              <a:t>2/19/2018</a:t>
            </a:fld>
            <a:endParaRPr lang="en-US"/>
          </a:p>
        </p:txBody>
      </p:sp>
      <p:sp>
        <p:nvSpPr>
          <p:cNvPr id="5" name="Footer Placeholder 4"/>
          <p:cNvSpPr>
            <a:spLocks noGrp="1"/>
          </p:cNvSpPr>
          <p:nvPr>
            <p:ph type="ftr" sz="quarter" idx="11"/>
          </p:nvPr>
        </p:nvSpPr>
        <p:spPr/>
        <p:txBody>
          <a:bodyPr/>
          <a:lstStyle/>
          <a:p>
            <a:r>
              <a:rPr lang="en-US" smtClean="0"/>
              <a:t>Baumgartner, POLI 203, Spring 2018</a:t>
            </a:r>
            <a:endParaRPr lang="en-US"/>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3574432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5ADAD-F02C-4B8B-85A1-4AFAB2814B33}" type="datetime1">
              <a:rPr lang="en-US" smtClean="0"/>
              <a:t>2/19/2018</a:t>
            </a:fld>
            <a:endParaRPr lang="en-US"/>
          </a:p>
        </p:txBody>
      </p:sp>
      <p:sp>
        <p:nvSpPr>
          <p:cNvPr id="5" name="Footer Placeholder 4"/>
          <p:cNvSpPr>
            <a:spLocks noGrp="1"/>
          </p:cNvSpPr>
          <p:nvPr>
            <p:ph type="ftr" sz="quarter" idx="11"/>
          </p:nvPr>
        </p:nvSpPr>
        <p:spPr/>
        <p:txBody>
          <a:bodyPr/>
          <a:lstStyle/>
          <a:p>
            <a:r>
              <a:rPr lang="en-US" smtClean="0"/>
              <a:t>Baumgartner, POLI 203, Spring 2018</a:t>
            </a:r>
            <a:endParaRPr lang="en-US"/>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4273329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962A41-5AF7-40B5-A636-B15EAFDE189F}" type="datetime1">
              <a:rPr lang="en-US" smtClean="0"/>
              <a:t>2/19/2018</a:t>
            </a:fld>
            <a:endParaRPr lang="en-US"/>
          </a:p>
        </p:txBody>
      </p:sp>
      <p:sp>
        <p:nvSpPr>
          <p:cNvPr id="5" name="Footer Placeholder 4"/>
          <p:cNvSpPr>
            <a:spLocks noGrp="1"/>
          </p:cNvSpPr>
          <p:nvPr>
            <p:ph type="ftr" sz="quarter" idx="11"/>
          </p:nvPr>
        </p:nvSpPr>
        <p:spPr/>
        <p:txBody>
          <a:bodyPr/>
          <a:lstStyle/>
          <a:p>
            <a:r>
              <a:rPr lang="en-US" smtClean="0"/>
              <a:t>Baumgartner, POLI 203, Spring 2018</a:t>
            </a:r>
            <a:endParaRPr lang="en-US"/>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3003839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85ACF6-7CCE-4718-A822-EB16B8E92229}" type="datetime1">
              <a:rPr lang="en-US" smtClean="0"/>
              <a:t>2/19/2018</a:t>
            </a:fld>
            <a:endParaRPr lang="en-US"/>
          </a:p>
        </p:txBody>
      </p:sp>
      <p:sp>
        <p:nvSpPr>
          <p:cNvPr id="5" name="Footer Placeholder 4"/>
          <p:cNvSpPr>
            <a:spLocks noGrp="1"/>
          </p:cNvSpPr>
          <p:nvPr>
            <p:ph type="ftr" sz="quarter" idx="11"/>
          </p:nvPr>
        </p:nvSpPr>
        <p:spPr/>
        <p:txBody>
          <a:bodyPr/>
          <a:lstStyle/>
          <a:p>
            <a:r>
              <a:rPr lang="en-US" smtClean="0"/>
              <a:t>Baumgartner, POLI 203, Spring 2018</a:t>
            </a:r>
            <a:endParaRPr lang="en-US"/>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1626168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21573E-5F31-434E-BD6E-B065F9A6052B}" type="datetime1">
              <a:rPr lang="en-US" smtClean="0"/>
              <a:t>2/19/2018</a:t>
            </a:fld>
            <a:endParaRPr lang="en-US"/>
          </a:p>
        </p:txBody>
      </p:sp>
      <p:sp>
        <p:nvSpPr>
          <p:cNvPr id="5" name="Footer Placeholder 4"/>
          <p:cNvSpPr>
            <a:spLocks noGrp="1"/>
          </p:cNvSpPr>
          <p:nvPr>
            <p:ph type="ftr" sz="quarter" idx="11"/>
          </p:nvPr>
        </p:nvSpPr>
        <p:spPr/>
        <p:txBody>
          <a:bodyPr/>
          <a:lstStyle/>
          <a:p>
            <a:r>
              <a:rPr lang="en-US" smtClean="0"/>
              <a:t>Baumgartner, POLI 203, Spring 2018</a:t>
            </a:r>
            <a:endParaRPr lang="en-US"/>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1017812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1356E9-0539-4058-85A0-4A87431057BB}" type="datetime1">
              <a:rPr lang="en-US" smtClean="0"/>
              <a:t>2/19/2018</a:t>
            </a:fld>
            <a:endParaRPr lang="en-US"/>
          </a:p>
        </p:txBody>
      </p:sp>
      <p:sp>
        <p:nvSpPr>
          <p:cNvPr id="6" name="Footer Placeholder 5"/>
          <p:cNvSpPr>
            <a:spLocks noGrp="1"/>
          </p:cNvSpPr>
          <p:nvPr>
            <p:ph type="ftr" sz="quarter" idx="11"/>
          </p:nvPr>
        </p:nvSpPr>
        <p:spPr/>
        <p:txBody>
          <a:bodyPr/>
          <a:lstStyle/>
          <a:p>
            <a:r>
              <a:rPr lang="en-US" smtClean="0"/>
              <a:t>Baumgartner, POLI 203, Spring 2018</a:t>
            </a:r>
            <a:endParaRPr lang="en-US"/>
          </a:p>
        </p:txBody>
      </p:sp>
      <p:sp>
        <p:nvSpPr>
          <p:cNvPr id="7" name="Slide Number Placeholder 6"/>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2959328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1F282D-F62F-4382-B326-36A13F1D41C9}" type="datetime1">
              <a:rPr lang="en-US" smtClean="0"/>
              <a:t>2/19/2018</a:t>
            </a:fld>
            <a:endParaRPr lang="en-US"/>
          </a:p>
        </p:txBody>
      </p:sp>
      <p:sp>
        <p:nvSpPr>
          <p:cNvPr id="8" name="Footer Placeholder 7"/>
          <p:cNvSpPr>
            <a:spLocks noGrp="1"/>
          </p:cNvSpPr>
          <p:nvPr>
            <p:ph type="ftr" sz="quarter" idx="11"/>
          </p:nvPr>
        </p:nvSpPr>
        <p:spPr/>
        <p:txBody>
          <a:bodyPr/>
          <a:lstStyle/>
          <a:p>
            <a:r>
              <a:rPr lang="en-US" smtClean="0"/>
              <a:t>Baumgartner, POLI 203, Spring 2018</a:t>
            </a:r>
            <a:endParaRPr lang="en-US"/>
          </a:p>
        </p:txBody>
      </p:sp>
      <p:sp>
        <p:nvSpPr>
          <p:cNvPr id="9" name="Slide Number Placeholder 8"/>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687959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894FB3-419F-4EF0-A914-D51C72D678B0}" type="datetime1">
              <a:rPr lang="en-US" smtClean="0"/>
              <a:t>2/19/2018</a:t>
            </a:fld>
            <a:endParaRPr lang="en-US"/>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
        <p:nvSpPr>
          <p:cNvPr id="5" name="Slide Number Placeholder 4"/>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1225068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2CFDAE-6A83-4C63-BA9A-233D93F6DD10}" type="datetime1">
              <a:rPr lang="en-US" smtClean="0"/>
              <a:t>2/19/2018</a:t>
            </a:fld>
            <a:endParaRPr lang="en-US"/>
          </a:p>
        </p:txBody>
      </p:sp>
      <p:sp>
        <p:nvSpPr>
          <p:cNvPr id="3" name="Footer Placeholder 2"/>
          <p:cNvSpPr>
            <a:spLocks noGrp="1"/>
          </p:cNvSpPr>
          <p:nvPr>
            <p:ph type="ftr" sz="quarter" idx="11"/>
          </p:nvPr>
        </p:nvSpPr>
        <p:spPr/>
        <p:txBody>
          <a:bodyPr/>
          <a:lstStyle/>
          <a:p>
            <a:r>
              <a:rPr lang="en-US" smtClean="0"/>
              <a:t>Baumgartner, POLI 203, Spring 2018</a:t>
            </a:r>
            <a:endParaRPr lang="en-US"/>
          </a:p>
        </p:txBody>
      </p:sp>
      <p:sp>
        <p:nvSpPr>
          <p:cNvPr id="4" name="Slide Number Placeholder 3"/>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383944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33E751-7BCB-4ABF-8B40-F58207E33DFF}" type="datetime1">
              <a:rPr lang="en-US" smtClean="0"/>
              <a:t>2/19/2018</a:t>
            </a:fld>
            <a:endParaRPr lang="en-US"/>
          </a:p>
        </p:txBody>
      </p:sp>
      <p:sp>
        <p:nvSpPr>
          <p:cNvPr id="6" name="Footer Placeholder 5"/>
          <p:cNvSpPr>
            <a:spLocks noGrp="1"/>
          </p:cNvSpPr>
          <p:nvPr>
            <p:ph type="ftr" sz="quarter" idx="11"/>
          </p:nvPr>
        </p:nvSpPr>
        <p:spPr/>
        <p:txBody>
          <a:bodyPr/>
          <a:lstStyle/>
          <a:p>
            <a:r>
              <a:rPr lang="en-US" smtClean="0"/>
              <a:t>Baumgartner, POLI 203, Spring 2018</a:t>
            </a:r>
            <a:endParaRPr lang="en-US"/>
          </a:p>
        </p:txBody>
      </p:sp>
      <p:sp>
        <p:nvSpPr>
          <p:cNvPr id="7" name="Slide Number Placeholder 6"/>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2263299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5AAFAC-CBDC-4871-B75E-B1F8D5D2DA32}" type="datetime1">
              <a:rPr lang="en-US" smtClean="0"/>
              <a:t>2/19/2018</a:t>
            </a:fld>
            <a:endParaRPr lang="en-US"/>
          </a:p>
        </p:txBody>
      </p:sp>
      <p:sp>
        <p:nvSpPr>
          <p:cNvPr id="6" name="Footer Placeholder 5"/>
          <p:cNvSpPr>
            <a:spLocks noGrp="1"/>
          </p:cNvSpPr>
          <p:nvPr>
            <p:ph type="ftr" sz="quarter" idx="11"/>
          </p:nvPr>
        </p:nvSpPr>
        <p:spPr/>
        <p:txBody>
          <a:bodyPr/>
          <a:lstStyle/>
          <a:p>
            <a:r>
              <a:rPr lang="en-US" smtClean="0"/>
              <a:t>Baumgartner, POLI 203, Spring 2018</a:t>
            </a:r>
            <a:endParaRPr lang="en-US"/>
          </a:p>
        </p:txBody>
      </p:sp>
      <p:sp>
        <p:nvSpPr>
          <p:cNvPr id="7" name="Slide Number Placeholder 6"/>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4153588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0F73BB-D06B-43CF-AF32-9E67B9713F13}" type="datetime1">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Baumgartner, POLI 203, Spring 2018</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4B8CC8-9496-482A-B097-746D52D1E611}" type="slidenum">
              <a:rPr lang="en-US" smtClean="0"/>
              <a:t>‹#›</a:t>
            </a:fld>
            <a:endParaRPr lang="en-US"/>
          </a:p>
        </p:txBody>
      </p:sp>
    </p:spTree>
    <p:extLst>
      <p:ext uri="{BB962C8B-B14F-4D97-AF65-F5344CB8AC3E}">
        <p14:creationId xmlns:p14="http://schemas.microsoft.com/office/powerpoint/2010/main" val="919580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21583"/>
            <a:ext cx="10515600" cy="1964418"/>
          </a:xfrm>
        </p:spPr>
        <p:txBody>
          <a:bodyPr>
            <a:normAutofit/>
          </a:bodyPr>
          <a:lstStyle/>
          <a:p>
            <a:r>
              <a:rPr lang="en-US" dirty="0" smtClean="0"/>
              <a:t>Convicting the Innocent, </a:t>
            </a:r>
            <a:r>
              <a:rPr lang="en-US" dirty="0" err="1" smtClean="0"/>
              <a:t>Ch</a:t>
            </a:r>
            <a:r>
              <a:rPr lang="en-US" dirty="0" smtClean="0"/>
              <a:t> </a:t>
            </a:r>
            <a:r>
              <a:rPr lang="en-US" dirty="0" smtClean="0"/>
              <a:t>2, 3</a:t>
            </a:r>
            <a:r>
              <a:rPr lang="en-US" dirty="0"/>
              <a:t/>
            </a:r>
            <a:br>
              <a:rPr lang="en-US" dirty="0"/>
            </a:br>
            <a:r>
              <a:rPr lang="en-US" dirty="0" smtClean="0"/>
              <a:t>- False Confessions</a:t>
            </a:r>
            <a:br>
              <a:rPr lang="en-US" dirty="0" smtClean="0"/>
            </a:br>
            <a:r>
              <a:rPr lang="en-US" dirty="0" smtClean="0"/>
              <a:t>- Eyewitness mistakes</a:t>
            </a:r>
            <a:endParaRPr lang="en-US" i="1" dirty="0"/>
          </a:p>
        </p:txBody>
      </p:sp>
      <p:sp>
        <p:nvSpPr>
          <p:cNvPr id="2" name="Content Placeholder 1"/>
          <p:cNvSpPr>
            <a:spLocks noGrp="1"/>
          </p:cNvSpPr>
          <p:nvPr>
            <p:ph idx="1"/>
          </p:nvPr>
        </p:nvSpPr>
        <p:spPr>
          <a:xfrm>
            <a:off x="838200" y="2286001"/>
            <a:ext cx="10515600" cy="3890961"/>
          </a:xfrm>
        </p:spPr>
        <p:txBody>
          <a:bodyPr>
            <a:normAutofit/>
          </a:bodyPr>
          <a:lstStyle/>
          <a:p>
            <a:r>
              <a:rPr lang="en-US" dirty="0" smtClean="0"/>
              <a:t>Announcements: Central Prison visit this coming Friday</a:t>
            </a:r>
          </a:p>
          <a:p>
            <a:pPr lvl="1"/>
            <a:r>
              <a:rPr lang="en-US" dirty="0" smtClean="0"/>
              <a:t>Speaker tonight</a:t>
            </a:r>
          </a:p>
          <a:p>
            <a:endParaRPr lang="en-US" dirty="0" smtClean="0"/>
          </a:p>
          <a:p>
            <a:r>
              <a:rPr lang="en-US" dirty="0" smtClean="0"/>
              <a:t>Catch-up from last time:</a:t>
            </a:r>
          </a:p>
          <a:p>
            <a:pPr lvl="1"/>
            <a:r>
              <a:rPr lang="en-US" dirty="0" smtClean="0"/>
              <a:t>Review of results from </a:t>
            </a:r>
            <a:r>
              <a:rPr lang="en-US" dirty="0" err="1" smtClean="0"/>
              <a:t>McGautha</a:t>
            </a:r>
            <a:endParaRPr lang="en-US" dirty="0" smtClean="0"/>
          </a:p>
          <a:p>
            <a:endParaRPr lang="en-US" dirty="0" smtClean="0"/>
          </a:p>
          <a:p>
            <a:r>
              <a:rPr lang="en-US" dirty="0" smtClean="0"/>
              <a:t>Questions before we start?</a:t>
            </a:r>
            <a:endParaRPr lang="en-US" dirty="0"/>
          </a:p>
        </p:txBody>
      </p:sp>
      <p:pic>
        <p:nvPicPr>
          <p:cNvPr id="8"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
        <p:nvSpPr>
          <p:cNvPr id="3" name="Footer Placeholder 2"/>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22082380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the police take you to the crime scene?</a:t>
            </a:r>
            <a:endParaRPr lang="en-US" dirty="0"/>
          </a:p>
        </p:txBody>
      </p:sp>
      <p:sp>
        <p:nvSpPr>
          <p:cNvPr id="3" name="Content Placeholder 2"/>
          <p:cNvSpPr>
            <a:spLocks noGrp="1"/>
          </p:cNvSpPr>
          <p:nvPr>
            <p:ph idx="1"/>
          </p:nvPr>
        </p:nvSpPr>
        <p:spPr/>
        <p:txBody>
          <a:bodyPr/>
          <a:lstStyle/>
          <a:p>
            <a:r>
              <a:rPr lang="en-US" dirty="0" smtClean="0"/>
              <a:t>Oh yes! Then, when you are there, naturally you will know things about the circumstances which are not public knowledge.</a:t>
            </a:r>
          </a:p>
          <a:p>
            <a:endParaRPr lang="en-US" dirty="0"/>
          </a:p>
          <a:p>
            <a:r>
              <a:rPr lang="en-US" dirty="0" smtClean="0"/>
              <a:t>But maybe they need to take you there, and maybe they can convict guilty people by doing this…</a:t>
            </a:r>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269684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David Vasquez “confession”, pp. 43-44</a:t>
            </a:r>
            <a:endParaRPr lang="en-US" dirty="0"/>
          </a:p>
        </p:txBody>
      </p:sp>
      <p:sp>
        <p:nvSpPr>
          <p:cNvPr id="3" name="Content Placeholder 2"/>
          <p:cNvSpPr>
            <a:spLocks noGrp="1"/>
          </p:cNvSpPr>
          <p:nvPr>
            <p:ph idx="1"/>
          </p:nvPr>
        </p:nvSpPr>
        <p:spPr/>
        <p:txBody>
          <a:bodyPr>
            <a:normAutofit lnSpcReduction="10000"/>
          </a:bodyPr>
          <a:lstStyle/>
          <a:p>
            <a:r>
              <a:rPr lang="en-US" dirty="0" smtClean="0"/>
              <a:t>Read the confession.</a:t>
            </a:r>
          </a:p>
          <a:p>
            <a:r>
              <a:rPr lang="en-US" dirty="0" smtClean="0"/>
              <a:t>Note that the judge at trial allowed it to be used.</a:t>
            </a:r>
          </a:p>
          <a:p>
            <a:endParaRPr lang="en-US" dirty="0"/>
          </a:p>
          <a:p>
            <a:r>
              <a:rPr lang="en-US" dirty="0" smtClean="0"/>
              <a:t>What the heck?</a:t>
            </a:r>
          </a:p>
          <a:p>
            <a:endParaRPr lang="en-US" dirty="0"/>
          </a:p>
          <a:p>
            <a:r>
              <a:rPr lang="en-US" dirty="0" smtClean="0"/>
              <a:t>Human actors, bad crimes, only one suspect, desire to get closure, make the community safe.</a:t>
            </a:r>
          </a:p>
          <a:p>
            <a:endParaRPr lang="en-US" dirty="0"/>
          </a:p>
          <a:p>
            <a:r>
              <a:rPr lang="en-US" dirty="0" smtClean="0"/>
              <a:t>This can affect judges just as much as prosecutors and others.</a:t>
            </a:r>
          </a:p>
          <a:p>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2465303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is more convincing, a confession or an eyewitness?</a:t>
            </a:r>
            <a:endParaRPr lang="en-US" dirty="0"/>
          </a:p>
        </p:txBody>
      </p:sp>
      <p:sp>
        <p:nvSpPr>
          <p:cNvPr id="3" name="Content Placeholder 2"/>
          <p:cNvSpPr>
            <a:spLocks noGrp="1"/>
          </p:cNvSpPr>
          <p:nvPr>
            <p:ph idx="1"/>
          </p:nvPr>
        </p:nvSpPr>
        <p:spPr/>
        <p:txBody>
          <a:bodyPr/>
          <a:lstStyle/>
          <a:p>
            <a:r>
              <a:rPr lang="en-US" dirty="0" smtClean="0"/>
              <a:t>People find both to be extremely convincing…</a:t>
            </a:r>
          </a:p>
          <a:p>
            <a:endParaRPr lang="en-US" dirty="0"/>
          </a:p>
          <a:p>
            <a:r>
              <a:rPr lang="en-US" dirty="0" smtClean="0"/>
              <a:t>Many people have been put to death based on one or the other, with no physical evidence.</a:t>
            </a:r>
          </a:p>
          <a:p>
            <a:endParaRPr lang="en-US" dirty="0"/>
          </a:p>
          <a:p>
            <a:r>
              <a:rPr lang="en-US" dirty="0" smtClean="0"/>
              <a:t>Crime victims / survivors: Certainly motivated to “get” the right person. No one wants to allow the perpetrator to go free.</a:t>
            </a:r>
          </a:p>
          <a:p>
            <a:r>
              <a:rPr lang="en-US" dirty="0" smtClean="0"/>
              <a:t>But, eyewitness ID is less reliable than we think, especially when…</a:t>
            </a:r>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3182885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associated with bad eyewitness ID</a:t>
            </a:r>
            <a:endParaRPr lang="en-US" dirty="0"/>
          </a:p>
        </p:txBody>
      </p:sp>
      <p:sp>
        <p:nvSpPr>
          <p:cNvPr id="3" name="Content Placeholder 2"/>
          <p:cNvSpPr>
            <a:spLocks noGrp="1"/>
          </p:cNvSpPr>
          <p:nvPr>
            <p:ph idx="1"/>
          </p:nvPr>
        </p:nvSpPr>
        <p:spPr/>
        <p:txBody>
          <a:bodyPr>
            <a:normAutofit lnSpcReduction="10000"/>
          </a:bodyPr>
          <a:lstStyle/>
          <a:p>
            <a:r>
              <a:rPr lang="en-US" dirty="0" smtClean="0"/>
              <a:t>Stranger. Not a problem for those </a:t>
            </a:r>
            <a:r>
              <a:rPr lang="en-US" dirty="0"/>
              <a:t>you </a:t>
            </a:r>
            <a:r>
              <a:rPr lang="en-US" dirty="0" smtClean="0"/>
              <a:t>know. But often used in stranger crimes.</a:t>
            </a:r>
          </a:p>
          <a:p>
            <a:r>
              <a:rPr lang="en-US" dirty="0" smtClean="0"/>
              <a:t>Person of another race</a:t>
            </a:r>
          </a:p>
          <a:p>
            <a:r>
              <a:rPr lang="en-US" dirty="0" smtClean="0"/>
              <a:t>Presence of a weapon</a:t>
            </a:r>
          </a:p>
          <a:p>
            <a:r>
              <a:rPr lang="en-US" dirty="0" smtClean="0"/>
              <a:t>Stress</a:t>
            </a:r>
          </a:p>
          <a:p>
            <a:endParaRPr lang="en-US" dirty="0"/>
          </a:p>
          <a:p>
            <a:r>
              <a:rPr lang="en-US" dirty="0" smtClean="0"/>
              <a:t>Inadvertent police behaviors: suggestive actions in photo line-ups, especially where the perpetrator is not in the line-up. </a:t>
            </a:r>
          </a:p>
          <a:p>
            <a:pPr lvl="1"/>
            <a:r>
              <a:rPr lang="en-US" dirty="0" smtClean="0"/>
              <a:t>Why did they go to the trouble to have me come down here? They must have him in here, and he needs to pay!</a:t>
            </a:r>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1697464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Show-ups, photo line-ups, and physical line-ups</a:t>
            </a:r>
            <a:endParaRPr lang="en-US" dirty="0"/>
          </a:p>
        </p:txBody>
      </p:sp>
      <p:sp>
        <p:nvSpPr>
          <p:cNvPr id="3" name="Content Placeholder 2"/>
          <p:cNvSpPr>
            <a:spLocks noGrp="1"/>
          </p:cNvSpPr>
          <p:nvPr>
            <p:ph idx="1"/>
          </p:nvPr>
        </p:nvSpPr>
        <p:spPr/>
        <p:txBody>
          <a:bodyPr/>
          <a:lstStyle/>
          <a:p>
            <a:r>
              <a:rPr lang="en-US" dirty="0" smtClean="0"/>
              <a:t>Show-up: Just one person, obviously the suspect. Yes or no?</a:t>
            </a:r>
          </a:p>
          <a:p>
            <a:r>
              <a:rPr lang="en-US" dirty="0" smtClean="0"/>
              <a:t>Photo line-up, six photos, or an endless array one at a time?</a:t>
            </a:r>
          </a:p>
          <a:p>
            <a:r>
              <a:rPr lang="en-US" dirty="0" smtClean="0"/>
              <a:t>Physical line-up, same individuals, or just one “match”?</a:t>
            </a:r>
          </a:p>
          <a:p>
            <a:pPr lvl="1"/>
            <a:r>
              <a:rPr lang="en-US" dirty="0" smtClean="0"/>
              <a:t>Marvin Anderson: photo line-up gets a hit, one hour later a physical line-up where Anderson is the only person in both, and the one identified in the first one.</a:t>
            </a:r>
          </a:p>
          <a:p>
            <a:pPr lvl="1"/>
            <a:r>
              <a:rPr lang="en-US" dirty="0" smtClean="0"/>
              <a:t>(Marvin is a fire chief today)</a:t>
            </a:r>
          </a:p>
          <a:p>
            <a:pPr lvl="1"/>
            <a:endParaRPr lang="en-US" dirty="0"/>
          </a:p>
          <a:p>
            <a:r>
              <a:rPr lang="en-US" dirty="0" smtClean="0"/>
              <a:t>Best practice: double-blind, one photo at a time, care with choice of filler individuals.</a:t>
            </a:r>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3954886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False certainty</a:t>
            </a:r>
            <a:endParaRPr lang="en-US" dirty="0"/>
          </a:p>
        </p:txBody>
      </p:sp>
      <p:sp>
        <p:nvSpPr>
          <p:cNvPr id="3" name="Content Placeholder 2"/>
          <p:cNvSpPr>
            <a:spLocks noGrp="1"/>
          </p:cNvSpPr>
          <p:nvPr>
            <p:ph idx="1"/>
          </p:nvPr>
        </p:nvSpPr>
        <p:spPr/>
        <p:txBody>
          <a:bodyPr/>
          <a:lstStyle/>
          <a:p>
            <a:r>
              <a:rPr lang="en-US" dirty="0" smtClean="0"/>
              <a:t>Crime</a:t>
            </a:r>
          </a:p>
          <a:p>
            <a:r>
              <a:rPr lang="en-US" dirty="0" smtClean="0"/>
              <a:t>Investigation, police information, photo line-up, physical line-up, work with prosecutors to prepare testimony for the upcoming trial</a:t>
            </a:r>
          </a:p>
          <a:p>
            <a:endParaRPr lang="en-US" dirty="0"/>
          </a:p>
          <a:p>
            <a:r>
              <a:rPr lang="en-US" dirty="0" smtClean="0"/>
              <a:t>Which implants more information in your brain / memory? The actual events, or your re-creation of them as you prepare for trial?</a:t>
            </a:r>
          </a:p>
          <a:p>
            <a:endParaRPr lang="en-US" dirty="0"/>
          </a:p>
          <a:p>
            <a:r>
              <a:rPr lang="en-US" dirty="0" smtClean="0"/>
              <a:t>Crime victims and eyewitnesses are extremely convincing.</a:t>
            </a:r>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3812914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67453"/>
          </a:xfrm>
        </p:spPr>
        <p:txBody>
          <a:bodyPr/>
          <a:lstStyle/>
          <a:p>
            <a:r>
              <a:rPr lang="en-US" dirty="0" smtClean="0"/>
              <a:t>Tunnel vision</a:t>
            </a:r>
            <a:endParaRPr lang="en-US" dirty="0"/>
          </a:p>
        </p:txBody>
      </p:sp>
      <p:sp>
        <p:nvSpPr>
          <p:cNvPr id="3" name="Content Placeholder 2"/>
          <p:cNvSpPr>
            <a:spLocks noGrp="1"/>
          </p:cNvSpPr>
          <p:nvPr>
            <p:ph idx="1"/>
          </p:nvPr>
        </p:nvSpPr>
        <p:spPr>
          <a:xfrm>
            <a:off x="516835" y="1311965"/>
            <a:ext cx="10836965" cy="4864998"/>
          </a:xfrm>
        </p:spPr>
        <p:txBody>
          <a:bodyPr>
            <a:normAutofit lnSpcReduction="10000"/>
          </a:bodyPr>
          <a:lstStyle/>
          <a:p>
            <a:r>
              <a:rPr lang="en-US" dirty="0" smtClean="0"/>
              <a:t>This can apply to any wrongful conviction, but in retrospect it often involves the investigation narrowing down to a particular suspect.</a:t>
            </a:r>
          </a:p>
          <a:p>
            <a:r>
              <a:rPr lang="en-US" dirty="0" smtClean="0"/>
              <a:t>Eventually, of course, this has to happen. You build a theory of the case and see if it’s true.</a:t>
            </a:r>
          </a:p>
          <a:p>
            <a:r>
              <a:rPr lang="en-US" dirty="0" smtClean="0"/>
              <a:t>The problem is when one suspect or theory of the case emerges as more important than the others, prematurely.</a:t>
            </a:r>
          </a:p>
          <a:p>
            <a:r>
              <a:rPr lang="en-US" dirty="0" smtClean="0"/>
              <a:t>Proving a case is different from investigating a case. The goal becomes to “put him away” since you have concluded he is guilty.</a:t>
            </a:r>
          </a:p>
          <a:p>
            <a:r>
              <a:rPr lang="en-US" dirty="0" smtClean="0"/>
              <a:t>Evidence, leads pointing to others are seen as unwelcome, threatening to “closure”</a:t>
            </a:r>
          </a:p>
          <a:p>
            <a:r>
              <a:rPr lang="en-US" dirty="0" smtClean="0"/>
              <a:t>Can be inadvertent, human nature. </a:t>
            </a:r>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1631608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Results</a:t>
            </a:r>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graphicFrame>
        <p:nvGraphicFramePr>
          <p:cNvPr id="5" name="Content Placeholder 4"/>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90210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365125"/>
            <a:ext cx="2743200" cy="1994799"/>
          </a:xfrm>
        </p:spPr>
      </p:pic>
      <p:sp>
        <p:nvSpPr>
          <p:cNvPr id="4" name="Footer Placeholder 3"/>
          <p:cNvSpPr>
            <a:spLocks noGrp="1"/>
          </p:cNvSpPr>
          <p:nvPr>
            <p:ph type="ftr" sz="quarter" idx="11"/>
          </p:nvPr>
        </p:nvSpPr>
        <p:spPr/>
        <p:txBody>
          <a:bodyPr/>
          <a:lstStyle/>
          <a:p>
            <a:r>
              <a:rPr lang="en-US" smtClean="0"/>
              <a:t>Baumgartner, POLI 203, Spring 2018</a:t>
            </a:r>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1400" y="365123"/>
            <a:ext cx="2743200" cy="1994799"/>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24600" y="365123"/>
            <a:ext cx="2743200" cy="1994799"/>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067800" y="365123"/>
            <a:ext cx="2743200" cy="1994799"/>
          </a:xfrm>
          <a:prstGeom prst="rect">
            <a:avLst/>
          </a:prstGeom>
        </p:spPr>
      </p:pic>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38200" y="2359922"/>
            <a:ext cx="2743200" cy="1994799"/>
          </a:xfrm>
          <a:prstGeom prst="rect">
            <a:avLst/>
          </a:prstGeom>
        </p:spPr>
      </p:pic>
      <p:pic>
        <p:nvPicPr>
          <p:cNvPr id="10" name="Picture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581400" y="2359920"/>
            <a:ext cx="2743200" cy="1994799"/>
          </a:xfrm>
          <a:prstGeom prst="rect">
            <a:avLst/>
          </a:prstGeom>
        </p:spPr>
      </p:pic>
      <p:pic>
        <p:nvPicPr>
          <p:cNvPr id="11" name="Picture 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324600" y="2366754"/>
            <a:ext cx="2743200" cy="1994799"/>
          </a:xfrm>
          <a:prstGeom prst="rect">
            <a:avLst/>
          </a:prstGeom>
        </p:spPr>
      </p:pic>
      <p:pic>
        <p:nvPicPr>
          <p:cNvPr id="12" name="Picture 1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067800" y="2359919"/>
            <a:ext cx="2743200" cy="1994799"/>
          </a:xfrm>
          <a:prstGeom prst="rect">
            <a:avLst/>
          </a:prstGeom>
        </p:spPr>
      </p:pic>
      <p:pic>
        <p:nvPicPr>
          <p:cNvPr id="13" name="Picture 1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38200" y="4354715"/>
            <a:ext cx="2743200" cy="1994799"/>
          </a:xfrm>
          <a:prstGeom prst="rect">
            <a:avLst/>
          </a:prstGeom>
        </p:spPr>
      </p:pic>
      <p:pic>
        <p:nvPicPr>
          <p:cNvPr id="14" name="Picture 1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581400" y="4354711"/>
            <a:ext cx="2743200" cy="1994799"/>
          </a:xfrm>
          <a:prstGeom prst="rect">
            <a:avLst/>
          </a:prstGeom>
        </p:spPr>
      </p:pic>
      <p:pic>
        <p:nvPicPr>
          <p:cNvPr id="15" name="Picture 14"/>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9186051" y="4361553"/>
            <a:ext cx="2743200" cy="1994799"/>
          </a:xfrm>
          <a:prstGeom prst="rect">
            <a:avLst/>
          </a:prstGeom>
        </p:spPr>
      </p:pic>
    </p:spTree>
    <p:extLst>
      <p:ext uri="{BB962C8B-B14F-4D97-AF65-F5344CB8AC3E}">
        <p14:creationId xmlns:p14="http://schemas.microsoft.com/office/powerpoint/2010/main" val="3605360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54156"/>
          </a:xfrm>
        </p:spPr>
        <p:txBody>
          <a:bodyPr/>
          <a:lstStyle/>
          <a:p>
            <a:r>
              <a:rPr lang="en-US" dirty="0" err="1" smtClean="0"/>
              <a:t>McGautha</a:t>
            </a:r>
            <a:r>
              <a:rPr lang="en-US" dirty="0" smtClean="0"/>
              <a:t> v. California (1971)</a:t>
            </a:r>
            <a:endParaRPr lang="en-US" dirty="0"/>
          </a:p>
        </p:txBody>
      </p:sp>
      <p:sp>
        <p:nvSpPr>
          <p:cNvPr id="3" name="Content Placeholder 2"/>
          <p:cNvSpPr>
            <a:spLocks noGrp="1"/>
          </p:cNvSpPr>
          <p:nvPr>
            <p:ph idx="1"/>
          </p:nvPr>
        </p:nvSpPr>
        <p:spPr>
          <a:xfrm>
            <a:off x="278295" y="954156"/>
            <a:ext cx="11555895" cy="5402193"/>
          </a:xfrm>
        </p:spPr>
        <p:txBody>
          <a:bodyPr>
            <a:normAutofit lnSpcReduction="10000"/>
          </a:bodyPr>
          <a:lstStyle/>
          <a:p>
            <a:r>
              <a:rPr lang="en-US" dirty="0"/>
              <a:t>To identify before the fact those characteristics of criminal homicides and their perpetrators which call for the death penalty, and to express these characteristics in language which can be fairly understood and applied by the sentencing authority, appear to be tasks which are beyond present human ability</a:t>
            </a:r>
            <a:r>
              <a:rPr lang="en-US" dirty="0" smtClean="0"/>
              <a:t>.</a:t>
            </a:r>
          </a:p>
          <a:p>
            <a:r>
              <a:rPr lang="en-US" dirty="0"/>
              <a:t>No simple formula can take account of the innumerable degrees of culpability, and no formula which fails to do so can claim to be just or satisfy public opinion</a:t>
            </a:r>
            <a:r>
              <a:rPr lang="en-US" dirty="0" smtClean="0"/>
              <a:t>.</a:t>
            </a:r>
            <a:endParaRPr lang="en-US" dirty="0"/>
          </a:p>
          <a:p>
            <a:r>
              <a:rPr lang="en-US" dirty="0" smtClean="0"/>
              <a:t>For </a:t>
            </a:r>
            <a:r>
              <a:rPr lang="en-US" dirty="0"/>
              <a:t>a court to attempt to catalog the appropriate factors in this elusive area could inhibit, rather than expand, the scope of consideration, for no list of circumstances would ever be really complete. The infinite variety of cases and facets to each case would make general standards either meaningless "boiler-plate" or a statement of the obvious that no jury would need</a:t>
            </a:r>
            <a:r>
              <a:rPr lang="en-US" dirty="0" smtClean="0"/>
              <a:t>.</a:t>
            </a:r>
          </a:p>
          <a:p>
            <a:r>
              <a:rPr lang="en-US" dirty="0" smtClean="0"/>
              <a:t>In other words, we can’t write down on paper which crimes merit death.</a:t>
            </a:r>
          </a:p>
          <a:p>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3366264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Convicting the Innocent</a:t>
            </a:r>
            <a:endParaRPr lang="en-US" dirty="0"/>
          </a:p>
        </p:txBody>
      </p:sp>
      <p:sp>
        <p:nvSpPr>
          <p:cNvPr id="3" name="Content Placeholder 2"/>
          <p:cNvSpPr>
            <a:spLocks noGrp="1"/>
          </p:cNvSpPr>
          <p:nvPr>
            <p:ph idx="1"/>
          </p:nvPr>
        </p:nvSpPr>
        <p:spPr/>
        <p:txBody>
          <a:bodyPr/>
          <a:lstStyle/>
          <a:p>
            <a:r>
              <a:rPr lang="en-US" dirty="0" smtClean="0"/>
              <a:t>Obviously, this topic is about judicial train-wrecks, not about when the system works well.</a:t>
            </a:r>
          </a:p>
          <a:p>
            <a:r>
              <a:rPr lang="en-US" dirty="0" smtClean="0"/>
              <a:t>Similar to how the National Transportation Safety Board, or a hospital, might investigate crashes and disasters, we can look at where the system breaks down to understand what contributed.</a:t>
            </a:r>
          </a:p>
          <a:p>
            <a:endParaRPr lang="en-US" dirty="0"/>
          </a:p>
          <a:p>
            <a:r>
              <a:rPr lang="en-US" dirty="0" smtClean="0"/>
              <a:t>Review the National Registry of Exonerations for the most common causes of error</a:t>
            </a:r>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991852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leading causes</a:t>
            </a:r>
            <a:endParaRPr lang="en-US" dirty="0"/>
          </a:p>
        </p:txBody>
      </p:sp>
      <p:sp>
        <p:nvSpPr>
          <p:cNvPr id="3" name="Content Placeholder 2"/>
          <p:cNvSpPr>
            <a:spLocks noGrp="1"/>
          </p:cNvSpPr>
          <p:nvPr>
            <p:ph idx="1"/>
          </p:nvPr>
        </p:nvSpPr>
        <p:spPr/>
        <p:txBody>
          <a:bodyPr>
            <a:normAutofit/>
          </a:bodyPr>
          <a:lstStyle/>
          <a:p>
            <a:r>
              <a:rPr lang="en-US" dirty="0" smtClean="0"/>
              <a:t>Perjury</a:t>
            </a:r>
          </a:p>
          <a:p>
            <a:r>
              <a:rPr lang="en-US" dirty="0" smtClean="0"/>
              <a:t>Official misconduct</a:t>
            </a:r>
          </a:p>
          <a:p>
            <a:r>
              <a:rPr lang="en-US" dirty="0" smtClean="0"/>
              <a:t>Mistaken eyewitness ID</a:t>
            </a:r>
          </a:p>
          <a:p>
            <a:r>
              <a:rPr lang="en-US" dirty="0" smtClean="0"/>
              <a:t>Forensics</a:t>
            </a:r>
          </a:p>
          <a:p>
            <a:r>
              <a:rPr lang="en-US" dirty="0" smtClean="0"/>
              <a:t>False Confession</a:t>
            </a:r>
          </a:p>
          <a:p>
            <a:endParaRPr lang="en-US" dirty="0"/>
          </a:p>
          <a:p>
            <a:pPr lvl="1"/>
            <a:r>
              <a:rPr lang="en-US" dirty="0" smtClean="0"/>
              <a:t>Differs by type of crime</a:t>
            </a:r>
            <a:endParaRPr lang="en-US" dirty="0"/>
          </a:p>
          <a:p>
            <a:pPr lvl="1"/>
            <a:r>
              <a:rPr lang="en-US" dirty="0"/>
              <a:t>https://www.law.umich.edu/special/exoneration/Pages/ExonerationsContribFactorsByCrime.aspx</a:t>
            </a:r>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1674544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Would you confess to a crime you did not do?</a:t>
            </a:r>
            <a:endParaRPr lang="en-US" dirty="0"/>
          </a:p>
        </p:txBody>
      </p:sp>
      <p:sp>
        <p:nvSpPr>
          <p:cNvPr id="3" name="Content Placeholder 2"/>
          <p:cNvSpPr>
            <a:spLocks noGrp="1"/>
          </p:cNvSpPr>
          <p:nvPr>
            <p:ph idx="1"/>
          </p:nvPr>
        </p:nvSpPr>
        <p:spPr/>
        <p:txBody>
          <a:bodyPr/>
          <a:lstStyle/>
          <a:p>
            <a:r>
              <a:rPr lang="en-US" dirty="0" smtClean="0"/>
              <a:t>Seems like a trick question!</a:t>
            </a:r>
          </a:p>
          <a:p>
            <a:r>
              <a:rPr lang="en-US" dirty="0" smtClean="0"/>
              <a:t>But here is how it happens:</a:t>
            </a:r>
          </a:p>
          <a:p>
            <a:pPr lvl="1"/>
            <a:r>
              <a:rPr lang="en-US" dirty="0" smtClean="0"/>
              <a:t>Vulnerable defendant (youth, mental capacity, mental illness)</a:t>
            </a:r>
          </a:p>
          <a:p>
            <a:pPr lvl="1"/>
            <a:r>
              <a:rPr lang="en-US" dirty="0" smtClean="0"/>
              <a:t>No lawyer / parent / anyone to help them</a:t>
            </a:r>
          </a:p>
          <a:p>
            <a:pPr lvl="1"/>
            <a:r>
              <a:rPr lang="en-US" dirty="0" smtClean="0"/>
              <a:t>Really bad crime, pressure on the police to solve / close the case</a:t>
            </a:r>
          </a:p>
          <a:p>
            <a:pPr lvl="1"/>
            <a:endParaRPr lang="en-US" dirty="0"/>
          </a:p>
          <a:p>
            <a:pPr lvl="1"/>
            <a:r>
              <a:rPr lang="en-US" dirty="0" smtClean="0"/>
              <a:t>Either: torture, investigator with tunnel vision</a:t>
            </a:r>
          </a:p>
          <a:p>
            <a:pPr lvl="1"/>
            <a:r>
              <a:rPr lang="en-US" dirty="0" smtClean="0"/>
              <a:t>Or: disclosure by the police of details of the crime, then use it when the defendant repeats or uses the information.</a:t>
            </a:r>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1794977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Can the police lie to you?</a:t>
            </a:r>
            <a:endParaRPr lang="en-US" dirty="0"/>
          </a:p>
        </p:txBody>
      </p:sp>
      <p:sp>
        <p:nvSpPr>
          <p:cNvPr id="3" name="Content Placeholder 2"/>
          <p:cNvSpPr>
            <a:spLocks noGrp="1"/>
          </p:cNvSpPr>
          <p:nvPr>
            <p:ph idx="1"/>
          </p:nvPr>
        </p:nvSpPr>
        <p:spPr/>
        <p:txBody>
          <a:bodyPr>
            <a:normAutofit fontScale="92500"/>
          </a:bodyPr>
          <a:lstStyle/>
          <a:p>
            <a:r>
              <a:rPr lang="en-US" dirty="0" smtClean="0"/>
              <a:t>Can they say they already have evidence linking you to the crime scene?</a:t>
            </a:r>
          </a:p>
          <a:p>
            <a:r>
              <a:rPr lang="en-US" dirty="0" smtClean="0"/>
              <a:t>Can they say that your buddy already threw you under the bus?</a:t>
            </a:r>
          </a:p>
          <a:p>
            <a:r>
              <a:rPr lang="en-US" dirty="0" smtClean="0"/>
              <a:t>Can they say they have a photo of you?</a:t>
            </a:r>
          </a:p>
          <a:p>
            <a:r>
              <a:rPr lang="en-US" dirty="0" smtClean="0"/>
              <a:t>Can they say if you don’t plead guilty they will seek death, but if you plead guilty they will not?</a:t>
            </a:r>
          </a:p>
          <a:p>
            <a:r>
              <a:rPr lang="en-US" dirty="0" smtClean="0"/>
              <a:t>Can they tell you that you failed a polygraph, even if you did not, or even if such evidence cannot be used in court, since polygraphs are unreliable?</a:t>
            </a:r>
          </a:p>
          <a:p>
            <a:r>
              <a:rPr lang="en-US" dirty="0" smtClean="0"/>
              <a:t>Can they say that you can go home and see your mom if you just sign this paper? (That’s what they said to Henry McCollum and Leon Brown…)</a:t>
            </a:r>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4083424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recording a solution?</a:t>
            </a:r>
            <a:endParaRPr lang="en-US" dirty="0"/>
          </a:p>
        </p:txBody>
      </p:sp>
      <p:sp>
        <p:nvSpPr>
          <p:cNvPr id="3" name="Content Placeholder 2"/>
          <p:cNvSpPr>
            <a:spLocks noGrp="1"/>
          </p:cNvSpPr>
          <p:nvPr>
            <p:ph idx="1"/>
          </p:nvPr>
        </p:nvSpPr>
        <p:spPr/>
        <p:txBody>
          <a:bodyPr/>
          <a:lstStyle/>
          <a:p>
            <a:r>
              <a:rPr lang="en-US" dirty="0" smtClean="0"/>
              <a:t>Yes and no. It needs to be done from beginning to end.</a:t>
            </a:r>
          </a:p>
          <a:p>
            <a:r>
              <a:rPr lang="en-US" dirty="0" smtClean="0"/>
              <a:t>Chris </a:t>
            </a:r>
            <a:r>
              <a:rPr lang="en-US" dirty="0" err="1" smtClean="0"/>
              <a:t>Olchoa</a:t>
            </a:r>
            <a:r>
              <a:rPr lang="en-US" dirty="0" smtClean="0"/>
              <a:t>: Police turned off the recording machine each time he said something exculpatory or did not say what they wanted.</a:t>
            </a:r>
          </a:p>
          <a:p>
            <a:r>
              <a:rPr lang="en-US" dirty="0" smtClean="0"/>
              <a:t>(Chris is now an attorney, btw)</a:t>
            </a:r>
          </a:p>
          <a:p>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16633189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622</TotalTime>
  <Words>1259</Words>
  <Application>Microsoft Office PowerPoint</Application>
  <PresentationFormat>Widescreen</PresentationFormat>
  <Paragraphs>117</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Convicting the Innocent, Ch 2, 3 - False Confessions - Eyewitness mistakes</vt:lpstr>
      <vt:lpstr>Summary of Results</vt:lpstr>
      <vt:lpstr>PowerPoint Presentation</vt:lpstr>
      <vt:lpstr>McGautha v. California (1971)</vt:lpstr>
      <vt:lpstr>Convicting the Innocent</vt:lpstr>
      <vt:lpstr>The leading causes</vt:lpstr>
      <vt:lpstr>Would you confess to a crime you did not do?</vt:lpstr>
      <vt:lpstr>Question: Can the police lie to you?</vt:lpstr>
      <vt:lpstr>Is recording a solution?</vt:lpstr>
      <vt:lpstr>Can the police take you to the crime scene?</vt:lpstr>
      <vt:lpstr>David Vasquez “confession”, pp. 43-44</vt:lpstr>
      <vt:lpstr>Which is more convincing, a confession or an eyewitness?</vt:lpstr>
      <vt:lpstr>Factors associated with bad eyewitness ID</vt:lpstr>
      <vt:lpstr>Show-ups, photo line-ups, and physical line-ups</vt:lpstr>
      <vt:lpstr>False certainty</vt:lpstr>
      <vt:lpstr>Tunnel vision</vt:lpstr>
    </vt:vector>
  </TitlesOfParts>
  <Company>Lenovo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Lenovo User</dc:creator>
  <cp:lastModifiedBy>Baumgartner, Frank R.</cp:lastModifiedBy>
  <cp:revision>72</cp:revision>
  <dcterms:created xsi:type="dcterms:W3CDTF">2018-01-15T16:13:46Z</dcterms:created>
  <dcterms:modified xsi:type="dcterms:W3CDTF">2018-02-19T21:31:23Z</dcterms:modified>
</cp:coreProperties>
</file>