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87" r:id="rId2"/>
    <p:sldId id="288" r:id="rId3"/>
    <p:sldId id="289" r:id="rId4"/>
    <p:sldId id="290" r:id="rId5"/>
    <p:sldId id="291" r:id="rId6"/>
    <p:sldId id="292" r:id="rId7"/>
    <p:sldId id="293" r:id="rId8"/>
    <p:sldId id="297" r:id="rId9"/>
    <p:sldId id="298" r:id="rId10"/>
    <p:sldId id="299" r:id="rId11"/>
    <p:sldId id="300" r:id="rId12"/>
    <p:sldId id="301" r:id="rId13"/>
    <p:sldId id="302" r:id="rId14"/>
    <p:sldId id="311" r:id="rId15"/>
    <p:sldId id="312" r:id="rId16"/>
    <p:sldId id="303" r:id="rId17"/>
    <p:sldId id="304" r:id="rId18"/>
    <p:sldId id="305" r:id="rId19"/>
    <p:sldId id="306" r:id="rId20"/>
    <p:sldId id="307" r:id="rId21"/>
    <p:sldId id="30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0014" autoAdjust="0"/>
    <p:restoredTop sz="94660"/>
  </p:normalViewPr>
  <p:slideViewPr>
    <p:cSldViewPr snapToGrid="0">
      <p:cViewPr varScale="1">
        <p:scale>
          <a:sx n="81" d="100"/>
          <a:sy n="81" d="100"/>
        </p:scale>
        <p:origin x="114" y="91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76421F-7BBC-4F22-BBE3-D4F3A5D41068}" type="datetimeFigureOut">
              <a:rPr lang="en-US" smtClean="0"/>
              <a:t>3/18/2018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30ADF6-B1C2-4809-81B8-B6471EB311A5}" type="slidenum">
              <a:rPr lang="en-US" smtClean="0"/>
              <a:t>‹#›</a:t>
            </a:fld>
            <a:endParaRPr lang="en-US"/>
          </a:p>
        </p:txBody>
      </p:sp>
    </p:spTree>
    <p:extLst>
      <p:ext uri="{BB962C8B-B14F-4D97-AF65-F5344CB8AC3E}">
        <p14:creationId xmlns:p14="http://schemas.microsoft.com/office/powerpoint/2010/main" val="4079588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30ADF6-B1C2-4809-81B8-B6471EB311A5}" type="slidenum">
              <a:rPr lang="en-US" smtClean="0"/>
              <a:t>1</a:t>
            </a:fld>
            <a:endParaRPr lang="en-US"/>
          </a:p>
        </p:txBody>
      </p:sp>
    </p:spTree>
    <p:extLst>
      <p:ext uri="{BB962C8B-B14F-4D97-AF65-F5344CB8AC3E}">
        <p14:creationId xmlns:p14="http://schemas.microsoft.com/office/powerpoint/2010/main" val="4261393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30ADF6-B1C2-4809-81B8-B6471EB311A5}" type="slidenum">
              <a:rPr lang="en-US" smtClean="0"/>
              <a:t>5</a:t>
            </a:fld>
            <a:endParaRPr lang="en-US"/>
          </a:p>
        </p:txBody>
      </p:sp>
    </p:spTree>
    <p:extLst>
      <p:ext uri="{BB962C8B-B14F-4D97-AF65-F5344CB8AC3E}">
        <p14:creationId xmlns:p14="http://schemas.microsoft.com/office/powerpoint/2010/main" val="2672992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D559F0-AC4E-4A1B-865D-8AA6CCD6115D}" type="datetime1">
              <a:rPr lang="en-US" smtClean="0"/>
              <a:t>3/18/2018</a:t>
            </a:fld>
            <a:endParaRPr lang="en-US"/>
          </a:p>
        </p:txBody>
      </p:sp>
      <p:sp>
        <p:nvSpPr>
          <p:cNvPr id="5" name="Footer Placeholder 4"/>
          <p:cNvSpPr>
            <a:spLocks noGrp="1"/>
          </p:cNvSpPr>
          <p:nvPr>
            <p:ph type="ftr" sz="quarter" idx="11"/>
          </p:nvPr>
        </p:nvSpPr>
        <p:spPr/>
        <p:txBody>
          <a:bodyPr/>
          <a:lstStyle/>
          <a:p>
            <a:r>
              <a:rPr lang="en-US" smtClean="0"/>
              <a:t>Baumgartner, POLI 203, Spring 2018</a:t>
            </a:r>
            <a:endParaRPr lang="en-US"/>
          </a:p>
        </p:txBody>
      </p:sp>
      <p:sp>
        <p:nvSpPr>
          <p:cNvPr id="6" name="Slide Number Placeholder 5"/>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3574432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A5B93F-02A4-4FA6-8CE4-C22E00F22CEA}" type="datetime1">
              <a:rPr lang="en-US" smtClean="0"/>
              <a:t>3/18/2018</a:t>
            </a:fld>
            <a:endParaRPr lang="en-US"/>
          </a:p>
        </p:txBody>
      </p:sp>
      <p:sp>
        <p:nvSpPr>
          <p:cNvPr id="5" name="Footer Placeholder 4"/>
          <p:cNvSpPr>
            <a:spLocks noGrp="1"/>
          </p:cNvSpPr>
          <p:nvPr>
            <p:ph type="ftr" sz="quarter" idx="11"/>
          </p:nvPr>
        </p:nvSpPr>
        <p:spPr/>
        <p:txBody>
          <a:bodyPr/>
          <a:lstStyle/>
          <a:p>
            <a:r>
              <a:rPr lang="en-US" smtClean="0"/>
              <a:t>Baumgartner, POLI 203, Spring 2018</a:t>
            </a:r>
            <a:endParaRPr lang="en-US"/>
          </a:p>
        </p:txBody>
      </p:sp>
      <p:sp>
        <p:nvSpPr>
          <p:cNvPr id="6" name="Slide Number Placeholder 5"/>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4273329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4F56AE-2325-429A-8D5B-0B19D79DAD82}" type="datetime1">
              <a:rPr lang="en-US" smtClean="0"/>
              <a:t>3/18/2018</a:t>
            </a:fld>
            <a:endParaRPr lang="en-US"/>
          </a:p>
        </p:txBody>
      </p:sp>
      <p:sp>
        <p:nvSpPr>
          <p:cNvPr id="5" name="Footer Placeholder 4"/>
          <p:cNvSpPr>
            <a:spLocks noGrp="1"/>
          </p:cNvSpPr>
          <p:nvPr>
            <p:ph type="ftr" sz="quarter" idx="11"/>
          </p:nvPr>
        </p:nvSpPr>
        <p:spPr/>
        <p:txBody>
          <a:bodyPr/>
          <a:lstStyle/>
          <a:p>
            <a:r>
              <a:rPr lang="en-US" smtClean="0"/>
              <a:t>Baumgartner, POLI 203, Spring 2018</a:t>
            </a:r>
            <a:endParaRPr lang="en-US"/>
          </a:p>
        </p:txBody>
      </p:sp>
      <p:sp>
        <p:nvSpPr>
          <p:cNvPr id="6" name="Slide Number Placeholder 5"/>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3003839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FBAC0D-BF4B-4159-9044-13404EC295DF}" type="datetime1">
              <a:rPr lang="en-US" smtClean="0"/>
              <a:t>3/18/2018</a:t>
            </a:fld>
            <a:endParaRPr lang="en-US"/>
          </a:p>
        </p:txBody>
      </p:sp>
      <p:sp>
        <p:nvSpPr>
          <p:cNvPr id="5" name="Footer Placeholder 4"/>
          <p:cNvSpPr>
            <a:spLocks noGrp="1"/>
          </p:cNvSpPr>
          <p:nvPr>
            <p:ph type="ftr" sz="quarter" idx="11"/>
          </p:nvPr>
        </p:nvSpPr>
        <p:spPr/>
        <p:txBody>
          <a:bodyPr/>
          <a:lstStyle/>
          <a:p>
            <a:r>
              <a:rPr lang="en-US" smtClean="0"/>
              <a:t>Baumgartner, POLI 203, Spring 2018</a:t>
            </a:r>
            <a:endParaRPr lang="en-US"/>
          </a:p>
        </p:txBody>
      </p:sp>
      <p:sp>
        <p:nvSpPr>
          <p:cNvPr id="6" name="Slide Number Placeholder 5"/>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1626168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3D5619-A801-4316-A133-4EB0D1C0E8DA}" type="datetime1">
              <a:rPr lang="en-US" smtClean="0"/>
              <a:t>3/18/2018</a:t>
            </a:fld>
            <a:endParaRPr lang="en-US"/>
          </a:p>
        </p:txBody>
      </p:sp>
      <p:sp>
        <p:nvSpPr>
          <p:cNvPr id="5" name="Footer Placeholder 4"/>
          <p:cNvSpPr>
            <a:spLocks noGrp="1"/>
          </p:cNvSpPr>
          <p:nvPr>
            <p:ph type="ftr" sz="quarter" idx="11"/>
          </p:nvPr>
        </p:nvSpPr>
        <p:spPr/>
        <p:txBody>
          <a:bodyPr/>
          <a:lstStyle/>
          <a:p>
            <a:r>
              <a:rPr lang="en-US" smtClean="0"/>
              <a:t>Baumgartner, POLI 203, Spring 2018</a:t>
            </a:r>
            <a:endParaRPr lang="en-US"/>
          </a:p>
        </p:txBody>
      </p:sp>
      <p:sp>
        <p:nvSpPr>
          <p:cNvPr id="6" name="Slide Number Placeholder 5"/>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1017812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86DE8F-6647-40D0-B254-0C6A55DBCFEE}" type="datetime1">
              <a:rPr lang="en-US" smtClean="0"/>
              <a:t>3/18/2018</a:t>
            </a:fld>
            <a:endParaRPr lang="en-US"/>
          </a:p>
        </p:txBody>
      </p:sp>
      <p:sp>
        <p:nvSpPr>
          <p:cNvPr id="6" name="Footer Placeholder 5"/>
          <p:cNvSpPr>
            <a:spLocks noGrp="1"/>
          </p:cNvSpPr>
          <p:nvPr>
            <p:ph type="ftr" sz="quarter" idx="11"/>
          </p:nvPr>
        </p:nvSpPr>
        <p:spPr/>
        <p:txBody>
          <a:bodyPr/>
          <a:lstStyle/>
          <a:p>
            <a:r>
              <a:rPr lang="en-US" smtClean="0"/>
              <a:t>Baumgartner, POLI 203, Spring 2018</a:t>
            </a:r>
            <a:endParaRPr lang="en-US"/>
          </a:p>
        </p:txBody>
      </p:sp>
      <p:sp>
        <p:nvSpPr>
          <p:cNvPr id="7" name="Slide Number Placeholder 6"/>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2959328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AE843A-9D2A-47D4-A23E-7B41B1C3FE45}" type="datetime1">
              <a:rPr lang="en-US" smtClean="0"/>
              <a:t>3/18/2018</a:t>
            </a:fld>
            <a:endParaRPr lang="en-US"/>
          </a:p>
        </p:txBody>
      </p:sp>
      <p:sp>
        <p:nvSpPr>
          <p:cNvPr id="8" name="Footer Placeholder 7"/>
          <p:cNvSpPr>
            <a:spLocks noGrp="1"/>
          </p:cNvSpPr>
          <p:nvPr>
            <p:ph type="ftr" sz="quarter" idx="11"/>
          </p:nvPr>
        </p:nvSpPr>
        <p:spPr/>
        <p:txBody>
          <a:bodyPr/>
          <a:lstStyle/>
          <a:p>
            <a:r>
              <a:rPr lang="en-US" smtClean="0"/>
              <a:t>Baumgartner, POLI 203, Spring 2018</a:t>
            </a:r>
            <a:endParaRPr lang="en-US"/>
          </a:p>
        </p:txBody>
      </p:sp>
      <p:sp>
        <p:nvSpPr>
          <p:cNvPr id="9" name="Slide Number Placeholder 8"/>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687959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AAB3C5-D390-4CAE-B4D5-B5A956A0A9C1}" type="datetime1">
              <a:rPr lang="en-US" smtClean="0"/>
              <a:t>3/18/2018</a:t>
            </a:fld>
            <a:endParaRPr lang="en-US"/>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
        <p:nvSpPr>
          <p:cNvPr id="5" name="Slide Number Placeholder 4"/>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1225068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203D4-F854-4A65-A64E-52958E73D172}" type="datetime1">
              <a:rPr lang="en-US" smtClean="0"/>
              <a:t>3/18/2018</a:t>
            </a:fld>
            <a:endParaRPr lang="en-US"/>
          </a:p>
        </p:txBody>
      </p:sp>
      <p:sp>
        <p:nvSpPr>
          <p:cNvPr id="3" name="Footer Placeholder 2"/>
          <p:cNvSpPr>
            <a:spLocks noGrp="1"/>
          </p:cNvSpPr>
          <p:nvPr>
            <p:ph type="ftr" sz="quarter" idx="11"/>
          </p:nvPr>
        </p:nvSpPr>
        <p:spPr/>
        <p:txBody>
          <a:bodyPr/>
          <a:lstStyle/>
          <a:p>
            <a:r>
              <a:rPr lang="en-US" smtClean="0"/>
              <a:t>Baumgartner, POLI 203, Spring 2018</a:t>
            </a:r>
            <a:endParaRPr lang="en-US"/>
          </a:p>
        </p:txBody>
      </p:sp>
      <p:sp>
        <p:nvSpPr>
          <p:cNvPr id="4" name="Slide Number Placeholder 3"/>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383944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5F12C1-C7C5-4DAA-A7A8-0D359E982638}" type="datetime1">
              <a:rPr lang="en-US" smtClean="0"/>
              <a:t>3/18/2018</a:t>
            </a:fld>
            <a:endParaRPr lang="en-US"/>
          </a:p>
        </p:txBody>
      </p:sp>
      <p:sp>
        <p:nvSpPr>
          <p:cNvPr id="6" name="Footer Placeholder 5"/>
          <p:cNvSpPr>
            <a:spLocks noGrp="1"/>
          </p:cNvSpPr>
          <p:nvPr>
            <p:ph type="ftr" sz="quarter" idx="11"/>
          </p:nvPr>
        </p:nvSpPr>
        <p:spPr/>
        <p:txBody>
          <a:bodyPr/>
          <a:lstStyle/>
          <a:p>
            <a:r>
              <a:rPr lang="en-US" smtClean="0"/>
              <a:t>Baumgartner, POLI 203, Spring 2018</a:t>
            </a:r>
            <a:endParaRPr lang="en-US"/>
          </a:p>
        </p:txBody>
      </p:sp>
      <p:sp>
        <p:nvSpPr>
          <p:cNvPr id="7" name="Slide Number Placeholder 6"/>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2263299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FA51AD-30AF-455B-816E-9649E8836ABB}" type="datetime1">
              <a:rPr lang="en-US" smtClean="0"/>
              <a:t>3/18/2018</a:t>
            </a:fld>
            <a:endParaRPr lang="en-US"/>
          </a:p>
        </p:txBody>
      </p:sp>
      <p:sp>
        <p:nvSpPr>
          <p:cNvPr id="6" name="Footer Placeholder 5"/>
          <p:cNvSpPr>
            <a:spLocks noGrp="1"/>
          </p:cNvSpPr>
          <p:nvPr>
            <p:ph type="ftr" sz="quarter" idx="11"/>
          </p:nvPr>
        </p:nvSpPr>
        <p:spPr/>
        <p:txBody>
          <a:bodyPr/>
          <a:lstStyle/>
          <a:p>
            <a:r>
              <a:rPr lang="en-US" smtClean="0"/>
              <a:t>Baumgartner, POLI 203, Spring 2018</a:t>
            </a:r>
            <a:endParaRPr lang="en-US"/>
          </a:p>
        </p:txBody>
      </p:sp>
      <p:sp>
        <p:nvSpPr>
          <p:cNvPr id="7" name="Slide Number Placeholder 6"/>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4153588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FD9096-335C-493B-A2CC-00136A9478FC}" type="datetime1">
              <a:rPr lang="en-US" smtClean="0"/>
              <a:t>3/18/2018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Baumgartner, POLI 203, Spring 2018</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4B8CC8-9496-482A-B097-746D52D1E611}" type="slidenum">
              <a:rPr lang="en-US" smtClean="0"/>
              <a:t>‹#›</a:t>
            </a:fld>
            <a:endParaRPr lang="en-US"/>
          </a:p>
        </p:txBody>
      </p:sp>
    </p:spTree>
    <p:extLst>
      <p:ext uri="{BB962C8B-B14F-4D97-AF65-F5344CB8AC3E}">
        <p14:creationId xmlns:p14="http://schemas.microsoft.com/office/powerpoint/2010/main" val="919580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caselaw.findlaw.com/nc-supreme-court/1216341.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playmakersrep.org/show/coun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city-data.com/neighborhood/Cloverdale-Savannah-GA.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21581"/>
            <a:ext cx="10515600" cy="1539867"/>
          </a:xfrm>
        </p:spPr>
        <p:txBody>
          <a:bodyPr>
            <a:normAutofit fontScale="90000"/>
          </a:bodyPr>
          <a:lstStyle/>
          <a:p>
            <a:r>
              <a:rPr lang="en-US" dirty="0" smtClean="0"/>
              <a:t>Troy Davis, part I</a:t>
            </a:r>
            <a:br>
              <a:rPr lang="en-US" dirty="0" smtClean="0"/>
            </a:br>
            <a:r>
              <a:rPr lang="en-US" dirty="0" smtClean="0"/>
              <a:t>Also Lyle May</a:t>
            </a:r>
            <a:r>
              <a:rPr lang="en-US" dirty="0" smtClean="0"/>
              <a:t/>
            </a:r>
            <a:br>
              <a:rPr lang="en-US" dirty="0" smtClean="0"/>
            </a:br>
            <a:endParaRPr lang="en-US" i="1" dirty="0"/>
          </a:p>
        </p:txBody>
      </p:sp>
      <p:sp>
        <p:nvSpPr>
          <p:cNvPr id="2" name="Content Placeholder 1"/>
          <p:cNvSpPr>
            <a:spLocks noGrp="1"/>
          </p:cNvSpPr>
          <p:nvPr>
            <p:ph idx="1"/>
          </p:nvPr>
        </p:nvSpPr>
        <p:spPr>
          <a:xfrm>
            <a:off x="838200" y="2040836"/>
            <a:ext cx="10515600" cy="4136126"/>
          </a:xfrm>
        </p:spPr>
        <p:txBody>
          <a:bodyPr>
            <a:normAutofit/>
          </a:bodyPr>
          <a:lstStyle/>
          <a:p>
            <a:r>
              <a:rPr lang="en-US" dirty="0" smtClean="0"/>
              <a:t>While you were on Spring break…</a:t>
            </a:r>
          </a:p>
          <a:p>
            <a:pPr lvl="1"/>
            <a:r>
              <a:rPr lang="en-US" dirty="0" smtClean="0"/>
              <a:t>Class web site: “Death Row Stories” feature, last night at 7pm on Henry McCollum and Leon Brown. You should be able to still see it on line. See the full series at the link provided. Sundays at 7pm.</a:t>
            </a:r>
          </a:p>
          <a:p>
            <a:pPr lvl="1"/>
            <a:r>
              <a:rPr lang="en-US" dirty="0" smtClean="0"/>
              <a:t>Annual Report of the National Registry of Exonerations, and a historical report about exonerations before 1989. Many of the historical exonerations for murder were made when the supposed victim showed up in another state, alive.</a:t>
            </a:r>
          </a:p>
          <a:p>
            <a:endParaRPr lang="en-US" dirty="0"/>
          </a:p>
          <a:p>
            <a:r>
              <a:rPr lang="en-US" dirty="0" smtClean="0"/>
              <a:t>Questions </a:t>
            </a:r>
            <a:r>
              <a:rPr lang="en-US" dirty="0"/>
              <a:t>before we start?</a:t>
            </a:r>
          </a:p>
          <a:p>
            <a:endParaRPr lang="en-US" dirty="0" smtClean="0"/>
          </a:p>
        </p:txBody>
      </p:sp>
      <p:pic>
        <p:nvPicPr>
          <p:cNvPr id="8" name="Content Placeholder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
        <p:nvSpPr>
          <p:cNvPr id="3" name="Footer Placeholder 2"/>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22082380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0">
              <a:spcBef>
                <a:spcPct val="0"/>
              </a:spcBef>
            </a:pPr>
            <a:r>
              <a:rPr lang="en-US" sz="4400" dirty="0"/>
              <a:t>He who flips first, suffers least?</a:t>
            </a:r>
            <a:endParaRPr lang="en-US" sz="4400" dirty="0"/>
          </a:p>
        </p:txBody>
      </p:sp>
      <p:sp>
        <p:nvSpPr>
          <p:cNvPr id="3" name="Content Placeholder 2"/>
          <p:cNvSpPr>
            <a:spLocks noGrp="1"/>
          </p:cNvSpPr>
          <p:nvPr>
            <p:ph idx="1"/>
          </p:nvPr>
        </p:nvSpPr>
        <p:spPr/>
        <p:txBody>
          <a:bodyPr/>
          <a:lstStyle/>
          <a:p>
            <a:r>
              <a:rPr lang="en-US" dirty="0" err="1" smtClean="0"/>
              <a:t>Redd</a:t>
            </a:r>
            <a:r>
              <a:rPr lang="en-US" dirty="0" smtClean="0"/>
              <a:t> Coles as the informant</a:t>
            </a:r>
            <a:endParaRPr lang="en-US" dirty="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23807623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assess unreliable witnesses</a:t>
            </a:r>
            <a:endParaRPr lang="en-US" dirty="0"/>
          </a:p>
        </p:txBody>
      </p:sp>
      <p:sp>
        <p:nvSpPr>
          <p:cNvPr id="3" name="Content Placeholder 2"/>
          <p:cNvSpPr>
            <a:spLocks noGrp="1"/>
          </p:cNvSpPr>
          <p:nvPr>
            <p:ph idx="1"/>
          </p:nvPr>
        </p:nvSpPr>
        <p:spPr>
          <a:xfrm>
            <a:off x="838200" y="1600200"/>
            <a:ext cx="10515600" cy="5105400"/>
          </a:xfrm>
        </p:spPr>
        <p:txBody>
          <a:bodyPr>
            <a:normAutofit/>
          </a:bodyPr>
          <a:lstStyle/>
          <a:p>
            <a:r>
              <a:rPr lang="en-US" dirty="0" smtClean="0"/>
              <a:t>Boy scouts and church choir masters may not be at the pool hall / bus station at 1am on a Saturday morning</a:t>
            </a:r>
          </a:p>
          <a:p>
            <a:r>
              <a:rPr lang="en-US" dirty="0" smtClean="0"/>
              <a:t>Lots of people have criminal records, something to gain, a charge reduced, another benefit if they cooperate</a:t>
            </a:r>
          </a:p>
          <a:p>
            <a:r>
              <a:rPr lang="en-US" dirty="0" smtClean="0"/>
              <a:t>Not to mention,  they may want to avoid being the target, stay on the “good side” of investigators.  Motivated testimony is very common. You and I may not be motivated, but if you are “in the system” the police may have leverage over you or a loved one. </a:t>
            </a:r>
            <a:endParaRPr lang="en-US" dirty="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42511965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tunnel vision</a:t>
            </a:r>
            <a:endParaRPr lang="en-US" dirty="0"/>
          </a:p>
        </p:txBody>
      </p:sp>
      <p:sp>
        <p:nvSpPr>
          <p:cNvPr id="3" name="Content Placeholder 2"/>
          <p:cNvSpPr>
            <a:spLocks noGrp="1"/>
          </p:cNvSpPr>
          <p:nvPr>
            <p:ph idx="1"/>
          </p:nvPr>
        </p:nvSpPr>
        <p:spPr/>
        <p:txBody>
          <a:bodyPr/>
          <a:lstStyle/>
          <a:p>
            <a:r>
              <a:rPr lang="en-US" dirty="0" smtClean="0"/>
              <a:t>Close the case</a:t>
            </a:r>
          </a:p>
          <a:p>
            <a:r>
              <a:rPr lang="en-US" dirty="0" smtClean="0"/>
              <a:t>Make someone pay</a:t>
            </a:r>
          </a:p>
          <a:p>
            <a:r>
              <a:rPr lang="en-US" dirty="0" smtClean="0"/>
              <a:t>Get an air-tight case that will lead to conviction</a:t>
            </a:r>
          </a:p>
          <a:p>
            <a:r>
              <a:rPr lang="en-US" dirty="0" smtClean="0"/>
              <a:t>Eyewitness testimony very compelling</a:t>
            </a:r>
          </a:p>
          <a:p>
            <a:r>
              <a:rPr lang="en-US" dirty="0" smtClean="0"/>
              <a:t>Confessions very helpful (none in this case)</a:t>
            </a:r>
          </a:p>
          <a:p>
            <a:r>
              <a:rPr lang="en-US" dirty="0" smtClean="0"/>
              <a:t>Recanting testimony later:  perjury?  Trustworthiness easily questioned…</a:t>
            </a:r>
            <a:endParaRPr lang="en-US" dirty="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42740079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Troy’s case exemplifies…</a:t>
            </a:r>
            <a:endParaRPr lang="en-US" dirty="0"/>
          </a:p>
        </p:txBody>
      </p:sp>
      <p:sp>
        <p:nvSpPr>
          <p:cNvPr id="3" name="Content Placeholder 2"/>
          <p:cNvSpPr>
            <a:spLocks noGrp="1"/>
          </p:cNvSpPr>
          <p:nvPr>
            <p:ph idx="1"/>
          </p:nvPr>
        </p:nvSpPr>
        <p:spPr>
          <a:xfrm>
            <a:off x="838200" y="1600200"/>
            <a:ext cx="10515600" cy="5029200"/>
          </a:xfrm>
        </p:spPr>
        <p:txBody>
          <a:bodyPr>
            <a:normAutofit/>
          </a:bodyPr>
          <a:lstStyle/>
          <a:p>
            <a:r>
              <a:rPr lang="en-US" dirty="0" smtClean="0"/>
              <a:t>Reversing an initial conviction very hard</a:t>
            </a:r>
          </a:p>
          <a:p>
            <a:r>
              <a:rPr lang="en-US" dirty="0" smtClean="0"/>
              <a:t>Lack of good attorneys, limited resources available for indigent defense</a:t>
            </a:r>
          </a:p>
          <a:p>
            <a:r>
              <a:rPr lang="en-US" dirty="0" smtClean="0"/>
              <a:t>Entire family goes down</a:t>
            </a:r>
          </a:p>
          <a:p>
            <a:r>
              <a:rPr lang="en-US" dirty="0" smtClean="0"/>
              <a:t>Terrible divisions in the community, as people divide based on trust in police / race</a:t>
            </a:r>
          </a:p>
          <a:p>
            <a:r>
              <a:rPr lang="en-US" dirty="0" smtClean="0"/>
              <a:t>If wrong person is convicted, true perpetrator gets away with murder</a:t>
            </a:r>
            <a:r>
              <a:rPr lang="en-US" dirty="0" smtClean="0"/>
              <a:t>…</a:t>
            </a:r>
          </a:p>
          <a:p>
            <a:r>
              <a:rPr lang="en-US" dirty="0" smtClean="0"/>
              <a:t>Also, once the state has a convicted cop-killer (or other murderer) safely in prison, few incentives exist to second-guess that judgment.</a:t>
            </a:r>
            <a:endParaRPr lang="en-US" dirty="0" smtClean="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36302709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dates with death</a:t>
            </a:r>
            <a:endParaRPr lang="en-US" dirty="0"/>
          </a:p>
        </p:txBody>
      </p:sp>
      <p:sp>
        <p:nvSpPr>
          <p:cNvPr id="3" name="Content Placeholder 2"/>
          <p:cNvSpPr>
            <a:spLocks noGrp="1"/>
          </p:cNvSpPr>
          <p:nvPr>
            <p:ph idx="1"/>
          </p:nvPr>
        </p:nvSpPr>
        <p:spPr/>
        <p:txBody>
          <a:bodyPr/>
          <a:lstStyle/>
          <a:p>
            <a:r>
              <a:rPr lang="en-US" dirty="0" smtClean="0"/>
              <a:t>Troy came twice within 24 hours of his death date, a third time it was cancelled a few days ahead of time, and the fourth time, it came 4 hours after it was scheduled, as the US Supreme Court considered his appeals again.</a:t>
            </a:r>
          </a:p>
          <a:p>
            <a:endParaRPr lang="en-US" dirty="0"/>
          </a:p>
          <a:p>
            <a:r>
              <a:rPr lang="en-US" dirty="0" smtClean="0"/>
              <a:t>Is that torture?</a:t>
            </a:r>
          </a:p>
          <a:p>
            <a:r>
              <a:rPr lang="en-US" dirty="0" smtClean="0"/>
              <a:t>Is that unusual?</a:t>
            </a:r>
            <a:endParaRPr lang="en-US" dirty="0"/>
          </a:p>
        </p:txBody>
      </p:sp>
    </p:spTree>
    <p:extLst>
      <p:ext uri="{BB962C8B-B14F-4D97-AF65-F5344CB8AC3E}">
        <p14:creationId xmlns:p14="http://schemas.microsoft.com/office/powerpoint/2010/main" val="4001057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Twenty-two years on death row</a:t>
            </a:r>
            <a:endParaRPr lang="en-US" dirty="0"/>
          </a:p>
        </p:txBody>
      </p:sp>
      <p:sp>
        <p:nvSpPr>
          <p:cNvPr id="3" name="Content Placeholder 2"/>
          <p:cNvSpPr>
            <a:spLocks noGrp="1"/>
          </p:cNvSpPr>
          <p:nvPr>
            <p:ph idx="1"/>
          </p:nvPr>
        </p:nvSpPr>
        <p:spPr>
          <a:xfrm>
            <a:off x="1981200" y="1600200"/>
            <a:ext cx="8229600" cy="5105400"/>
          </a:xfrm>
        </p:spPr>
        <p:txBody>
          <a:bodyPr>
            <a:normAutofit fontScale="92500" lnSpcReduction="20000"/>
          </a:bodyPr>
          <a:lstStyle/>
          <a:p>
            <a:r>
              <a:rPr lang="en-US" dirty="0" smtClean="0"/>
              <a:t>That definitely is not unusual.</a:t>
            </a:r>
          </a:p>
          <a:p>
            <a:r>
              <a:rPr lang="en-US" dirty="0" smtClean="0"/>
              <a:t>Is it  torture?</a:t>
            </a:r>
          </a:p>
          <a:p>
            <a:endParaRPr lang="en-US" dirty="0"/>
          </a:p>
          <a:p>
            <a:r>
              <a:rPr lang="en-US" dirty="0" smtClean="0"/>
              <a:t>This has been litigated twice.  The first time, it was rejected.  1995, </a:t>
            </a:r>
            <a:r>
              <a:rPr lang="en-US" i="1" dirty="0" smtClean="0"/>
              <a:t>Lackey v. Texas.  </a:t>
            </a:r>
            <a:r>
              <a:rPr lang="en-US" dirty="0" smtClean="0"/>
              <a:t>USSC rejected it.  But he had “only” served 16 years when he filed.</a:t>
            </a:r>
          </a:p>
          <a:p>
            <a:r>
              <a:rPr lang="en-US" dirty="0" smtClean="0"/>
              <a:t>2014, </a:t>
            </a:r>
            <a:r>
              <a:rPr lang="en-US" i="1" dirty="0" smtClean="0"/>
              <a:t>Jones v. Chappell</a:t>
            </a:r>
            <a:r>
              <a:rPr lang="en-US" dirty="0" smtClean="0"/>
              <a:t>, Federal judge ruled that the California system is unconstitutional because of the average 20 year delay for completing appeals.  Rejected on appeal because the California state appeals process was not complete…</a:t>
            </a:r>
          </a:p>
          <a:p>
            <a:r>
              <a:rPr lang="en-US" dirty="0" smtClean="0"/>
              <a:t>Justice Breyer, in </a:t>
            </a:r>
            <a:r>
              <a:rPr lang="en-US" i="1" dirty="0" err="1" smtClean="0"/>
              <a:t>Glossip</a:t>
            </a:r>
            <a:r>
              <a:rPr lang="en-US" dirty="0" smtClean="0"/>
              <a:t>, raised this issue: What is the additional value to society of death, following 30+ years on death row?  So this will be litigated.</a:t>
            </a:r>
          </a:p>
          <a:p>
            <a:endParaRPr lang="en-US" dirty="0"/>
          </a:p>
        </p:txBody>
      </p:sp>
    </p:spTree>
    <p:extLst>
      <p:ext uri="{BB962C8B-B14F-4D97-AF65-F5344CB8AC3E}">
        <p14:creationId xmlns:p14="http://schemas.microsoft.com/office/powerpoint/2010/main" val="1874386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3153" y="274638"/>
            <a:ext cx="9634847" cy="1554162"/>
          </a:xfrm>
        </p:spPr>
        <p:txBody>
          <a:bodyPr>
            <a:normAutofit fontScale="90000"/>
          </a:bodyPr>
          <a:lstStyle/>
          <a:p>
            <a:r>
              <a:rPr lang="en-US" dirty="0"/>
              <a:t>Consequences of “being dirty” or </a:t>
            </a:r>
            <a:r>
              <a:rPr lang="en-US" dirty="0" smtClean="0"/>
              <a:t/>
            </a:r>
            <a:br>
              <a:rPr lang="en-US" dirty="0" smtClean="0"/>
            </a:br>
            <a:r>
              <a:rPr lang="en-US" dirty="0" smtClean="0"/>
              <a:t>“</a:t>
            </a:r>
            <a:r>
              <a:rPr lang="en-US" dirty="0"/>
              <a:t>having paper”</a:t>
            </a:r>
            <a:br>
              <a:rPr lang="en-US" dirty="0"/>
            </a:br>
            <a:endParaRPr lang="en-US" dirty="0"/>
          </a:p>
        </p:txBody>
      </p:sp>
      <p:sp>
        <p:nvSpPr>
          <p:cNvPr id="3" name="Content Placeholder 2"/>
          <p:cNvSpPr>
            <a:spLocks noGrp="1"/>
          </p:cNvSpPr>
          <p:nvPr>
            <p:ph idx="1"/>
          </p:nvPr>
        </p:nvSpPr>
        <p:spPr>
          <a:xfrm>
            <a:off x="1033153" y="1447801"/>
            <a:ext cx="9634847" cy="4678363"/>
          </a:xfrm>
        </p:spPr>
        <p:txBody>
          <a:bodyPr/>
          <a:lstStyle/>
          <a:p>
            <a:endParaRPr lang="en-US" dirty="0" smtClean="0"/>
          </a:p>
          <a:p>
            <a:r>
              <a:rPr lang="en-US" dirty="0" smtClean="0"/>
              <a:t>First</a:t>
            </a:r>
            <a:r>
              <a:rPr lang="en-US" dirty="0" smtClean="0"/>
              <a:t>, we are not talking about fugitive murderers, here.  Rather, failure to pay court costs after a traffic ticket for example.</a:t>
            </a:r>
          </a:p>
          <a:p>
            <a:r>
              <a:rPr lang="en-US" dirty="0" smtClean="0"/>
              <a:t>Any official conduct, drivers license office, going to the hospital, applying for unemployment, etc. is an opportunity for the police to come get you.  So, no recourse for abuse, no regular job, etc.</a:t>
            </a:r>
          </a:p>
          <a:p>
            <a:r>
              <a:rPr lang="en-US" dirty="0" smtClean="0"/>
              <a:t>Marginalization as a way of life.</a:t>
            </a:r>
          </a:p>
          <a:p>
            <a:endParaRPr lang="en-US" dirty="0"/>
          </a:p>
        </p:txBody>
      </p:sp>
    </p:spTree>
    <p:extLst>
      <p:ext uri="{BB962C8B-B14F-4D97-AF65-F5344CB8AC3E}">
        <p14:creationId xmlns:p14="http://schemas.microsoft.com/office/powerpoint/2010/main" val="28426086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“Having paper”</a:t>
            </a:r>
            <a:endParaRPr lang="en-US" dirty="0"/>
          </a:p>
        </p:txBody>
      </p:sp>
      <p:sp>
        <p:nvSpPr>
          <p:cNvPr id="3" name="Content Placeholder 2"/>
          <p:cNvSpPr>
            <a:spLocks noGrp="1"/>
          </p:cNvSpPr>
          <p:nvPr>
            <p:ph idx="1"/>
          </p:nvPr>
        </p:nvSpPr>
        <p:spPr>
          <a:xfrm>
            <a:off x="685800" y="1690688"/>
            <a:ext cx="5410200" cy="4525963"/>
          </a:xfrm>
        </p:spPr>
        <p:txBody>
          <a:bodyPr/>
          <a:lstStyle/>
          <a:p>
            <a:r>
              <a:rPr lang="en-US" dirty="0" smtClean="0"/>
              <a:t>Recent interesting book</a:t>
            </a:r>
          </a:p>
          <a:p>
            <a:r>
              <a:rPr lang="en-US" dirty="0" smtClean="0"/>
              <a:t>In certain parts of towns, maybe 30 percent of men are “dirty” and the “clean” ones are often only one altercation away.</a:t>
            </a:r>
          </a:p>
        </p:txBody>
      </p:sp>
      <p:pic>
        <p:nvPicPr>
          <p:cNvPr id="2050" name="Picture 2" descr="C:\Users\fbaum\Downloads\OnTheRu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1981201"/>
            <a:ext cx="3171826" cy="4752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69162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Walter Scott, </a:t>
            </a:r>
            <a:r>
              <a:rPr lang="en-US" dirty="0" err="1" smtClean="0"/>
              <a:t>Akiel</a:t>
            </a:r>
            <a:r>
              <a:rPr lang="en-US" dirty="0" smtClean="0"/>
              <a:t> </a:t>
            </a:r>
            <a:r>
              <a:rPr lang="en-US" dirty="0" err="1" smtClean="0"/>
              <a:t>Denkins</a:t>
            </a:r>
            <a:endParaRPr lang="en-US" dirty="0"/>
          </a:p>
        </p:txBody>
      </p:sp>
      <p:sp>
        <p:nvSpPr>
          <p:cNvPr id="3" name="Content Placeholder 2"/>
          <p:cNvSpPr>
            <a:spLocks noGrp="1"/>
          </p:cNvSpPr>
          <p:nvPr>
            <p:ph idx="1"/>
          </p:nvPr>
        </p:nvSpPr>
        <p:spPr>
          <a:xfrm>
            <a:off x="948046" y="1690688"/>
            <a:ext cx="9395362" cy="4906963"/>
          </a:xfrm>
        </p:spPr>
        <p:txBody>
          <a:bodyPr>
            <a:normAutofit/>
          </a:bodyPr>
          <a:lstStyle/>
          <a:p>
            <a:r>
              <a:rPr lang="en-US" dirty="0" smtClean="0"/>
              <a:t>North Charleston, Raleigh shootings</a:t>
            </a:r>
          </a:p>
          <a:p>
            <a:r>
              <a:rPr lang="en-US" dirty="0" smtClean="0"/>
              <a:t>Many people ask: Why did he run?</a:t>
            </a:r>
          </a:p>
          <a:p>
            <a:pPr lvl="1"/>
            <a:r>
              <a:rPr lang="en-US" dirty="0" smtClean="0"/>
              <a:t>Several outstanding warrants for such things as being late on child support.  (You can go to jail for that in S.C.)</a:t>
            </a:r>
          </a:p>
          <a:p>
            <a:pPr lvl="1"/>
            <a:r>
              <a:rPr lang="en-US" dirty="0" err="1" smtClean="0"/>
              <a:t>Denkins</a:t>
            </a:r>
            <a:r>
              <a:rPr lang="en-US" dirty="0" smtClean="0"/>
              <a:t>, similarly, lots of paper for drugs etc.</a:t>
            </a:r>
          </a:p>
          <a:p>
            <a:r>
              <a:rPr lang="en-US" dirty="0" smtClean="0"/>
              <a:t>Would you run at the sight of the police?  No. (Please don’t!)</a:t>
            </a:r>
          </a:p>
          <a:p>
            <a:r>
              <a:rPr lang="en-US" dirty="0" smtClean="0"/>
              <a:t>But many people do.  Particularly in areas where crimes occur.</a:t>
            </a:r>
          </a:p>
          <a:p>
            <a:endParaRPr lang="en-US" dirty="0"/>
          </a:p>
        </p:txBody>
      </p:sp>
    </p:spTree>
    <p:extLst>
      <p:ext uri="{BB962C8B-B14F-4D97-AF65-F5344CB8AC3E}">
        <p14:creationId xmlns:p14="http://schemas.microsoft.com/office/powerpoint/2010/main" val="7578139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9144000" cy="1143000"/>
          </a:xfrm>
        </p:spPr>
        <p:txBody>
          <a:bodyPr>
            <a:normAutofit fontScale="90000"/>
          </a:bodyPr>
          <a:lstStyle/>
          <a:p>
            <a:r>
              <a:rPr lang="en-US" dirty="0" smtClean="0"/>
              <a:t>What do you lose when you have paper?</a:t>
            </a:r>
            <a:endParaRPr lang="en-US" dirty="0"/>
          </a:p>
        </p:txBody>
      </p:sp>
      <p:sp>
        <p:nvSpPr>
          <p:cNvPr id="3" name="Content Placeholder 2"/>
          <p:cNvSpPr>
            <a:spLocks noGrp="1"/>
          </p:cNvSpPr>
          <p:nvPr>
            <p:ph idx="1"/>
          </p:nvPr>
        </p:nvSpPr>
        <p:spPr/>
        <p:txBody>
          <a:bodyPr/>
          <a:lstStyle/>
          <a:p>
            <a:r>
              <a:rPr lang="en-US" dirty="0" smtClean="0"/>
              <a:t>First, you lose your citizenship rights.</a:t>
            </a:r>
          </a:p>
          <a:p>
            <a:r>
              <a:rPr lang="en-US" dirty="0" smtClean="0"/>
              <a:t>Second, you lose your sense that the police will be on your side.  You now have a “prior record.”</a:t>
            </a:r>
          </a:p>
          <a:p>
            <a:r>
              <a:rPr lang="en-US" dirty="0" smtClean="0"/>
              <a:t>Third, you lose your credibility as a witness for your own defense.</a:t>
            </a:r>
          </a:p>
          <a:p>
            <a:pPr lvl="1"/>
            <a:r>
              <a:rPr lang="en-US" dirty="0" smtClean="0"/>
              <a:t>(However, strangely, you do not lose your credibility as a witness for the prosecution.)</a:t>
            </a:r>
            <a:endParaRPr lang="en-US" dirty="0"/>
          </a:p>
        </p:txBody>
      </p:sp>
    </p:spTree>
    <p:extLst>
      <p:ext uri="{BB962C8B-B14F-4D97-AF65-F5344CB8AC3E}">
        <p14:creationId xmlns:p14="http://schemas.microsoft.com/office/powerpoint/2010/main" val="11996309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we hear from Lyle May</a:t>
            </a:r>
            <a:endParaRPr lang="en-US" dirty="0"/>
          </a:p>
        </p:txBody>
      </p:sp>
      <p:sp>
        <p:nvSpPr>
          <p:cNvPr id="3" name="Content Placeholder 2"/>
          <p:cNvSpPr>
            <a:spLocks noGrp="1"/>
          </p:cNvSpPr>
          <p:nvPr>
            <p:ph idx="1"/>
          </p:nvPr>
        </p:nvSpPr>
        <p:spPr/>
        <p:txBody>
          <a:bodyPr>
            <a:normAutofit lnSpcReduction="10000"/>
          </a:bodyPr>
          <a:lstStyle/>
          <a:p>
            <a:r>
              <a:rPr lang="en-US" dirty="0" smtClean="0"/>
              <a:t>Here is his denial of relief from the NC Supreme Court in 2001, worth reading:</a:t>
            </a:r>
          </a:p>
          <a:p>
            <a:pPr lvl="1"/>
            <a:r>
              <a:rPr lang="en-US" u="sng" dirty="0">
                <a:hlinkClick r:id="rId2"/>
              </a:rPr>
              <a:t>http://</a:t>
            </a:r>
            <a:r>
              <a:rPr lang="en-US" u="sng" dirty="0" smtClean="0">
                <a:hlinkClick r:id="rId2"/>
              </a:rPr>
              <a:t>caselaw.findlaw.com/nc-supreme-court/1216341.html</a:t>
            </a:r>
            <a:endParaRPr lang="en-US" u="sng" dirty="0" smtClean="0"/>
          </a:p>
          <a:p>
            <a:endParaRPr lang="en-US" u="sng" dirty="0"/>
          </a:p>
          <a:p>
            <a:r>
              <a:rPr lang="en-US" dirty="0" smtClean="0"/>
              <a:t>How high the bar is for claims or mistakes that your lawyer may have made at the original trial. Remember, there must be “finality” and you are not promised a perfect trial, nor a flawless trial attorney. You are promised a “fair trial”. If you don’t take advantage of your opportunities the first time, you can’t ask for them to be given to you again.</a:t>
            </a:r>
          </a:p>
          <a:p>
            <a:r>
              <a:rPr lang="en-US" dirty="0" smtClean="0"/>
              <a:t>Repeatedly these claims are denied there, for example: </a:t>
            </a:r>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14457000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9144000" cy="1143000"/>
          </a:xfrm>
        </p:spPr>
        <p:txBody>
          <a:bodyPr>
            <a:normAutofit fontScale="90000"/>
          </a:bodyPr>
          <a:lstStyle/>
          <a:p>
            <a:r>
              <a:rPr lang="en-US" dirty="0" smtClean="0"/>
              <a:t>What do you lose when you have paper?</a:t>
            </a:r>
            <a:endParaRPr lang="en-US" dirty="0"/>
          </a:p>
        </p:txBody>
      </p:sp>
      <p:sp>
        <p:nvSpPr>
          <p:cNvPr id="3" name="Content Placeholder 2"/>
          <p:cNvSpPr>
            <a:spLocks noGrp="1"/>
          </p:cNvSpPr>
          <p:nvPr>
            <p:ph idx="1"/>
          </p:nvPr>
        </p:nvSpPr>
        <p:spPr/>
        <p:txBody>
          <a:bodyPr>
            <a:normAutofit/>
          </a:bodyPr>
          <a:lstStyle/>
          <a:p>
            <a:r>
              <a:rPr lang="en-US" dirty="0" smtClean="0"/>
              <a:t>Fourth, you lose any leverage or independence and you become susceptible to pressure.</a:t>
            </a:r>
          </a:p>
          <a:p>
            <a:pPr lvl="1"/>
            <a:r>
              <a:rPr lang="en-US" dirty="0" smtClean="0"/>
              <a:t>Say x and certain charges will be dropped or reduced.</a:t>
            </a:r>
          </a:p>
          <a:p>
            <a:pPr lvl="1"/>
            <a:r>
              <a:rPr lang="en-US" dirty="0" smtClean="0"/>
              <a:t>Say x and your cousin’s case will be dropped.</a:t>
            </a:r>
          </a:p>
          <a:p>
            <a:pPr lvl="1"/>
            <a:r>
              <a:rPr lang="en-US" dirty="0" smtClean="0"/>
              <a:t>Don’t say x and this charge will be increased.</a:t>
            </a:r>
          </a:p>
          <a:p>
            <a:r>
              <a:rPr lang="en-US" dirty="0" smtClean="0"/>
              <a:t>Fifth, you have no credibility if you were to complain.</a:t>
            </a:r>
            <a:endParaRPr lang="en-US" dirty="0"/>
          </a:p>
        </p:txBody>
      </p:sp>
    </p:spTree>
    <p:extLst>
      <p:ext uri="{BB962C8B-B14F-4D97-AF65-F5344CB8AC3E}">
        <p14:creationId xmlns:p14="http://schemas.microsoft.com/office/powerpoint/2010/main" val="24371708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other great books on this</a:t>
            </a:r>
            <a:endParaRPr lang="en-US" dirty="0"/>
          </a:p>
        </p:txBody>
      </p:sp>
      <p:sp>
        <p:nvSpPr>
          <p:cNvPr id="5" name="Text Placeholder 4"/>
          <p:cNvSpPr>
            <a:spLocks noGrp="1"/>
          </p:cNvSpPr>
          <p:nvPr>
            <p:ph type="body" idx="1"/>
          </p:nvPr>
        </p:nvSpPr>
        <p:spPr>
          <a:xfrm>
            <a:off x="839788" y="1681163"/>
            <a:ext cx="5157787" cy="528637"/>
          </a:xfrm>
        </p:spPr>
        <p:txBody>
          <a:bodyPr/>
          <a:lstStyle/>
          <a:p>
            <a:r>
              <a:rPr lang="en-US" dirty="0" smtClean="0"/>
              <a:t>Traci Burch</a:t>
            </a:r>
            <a:endParaRPr lang="en-US" dirty="0"/>
          </a:p>
        </p:txBody>
      </p:sp>
      <p:sp>
        <p:nvSpPr>
          <p:cNvPr id="6" name="Content Placeholder 5"/>
          <p:cNvSpPr>
            <a:spLocks noGrp="1"/>
          </p:cNvSpPr>
          <p:nvPr>
            <p:ph sz="half" idx="2"/>
          </p:nvPr>
        </p:nvSpPr>
        <p:spPr>
          <a:xfrm>
            <a:off x="3352800" y="2362200"/>
            <a:ext cx="2668588" cy="3763963"/>
          </a:xfrm>
        </p:spPr>
        <p:txBody>
          <a:bodyPr>
            <a:normAutofit fontScale="92500" lnSpcReduction="10000"/>
          </a:bodyPr>
          <a:lstStyle/>
          <a:p>
            <a:r>
              <a:rPr lang="en-US" dirty="0" smtClean="0"/>
              <a:t>Entire communities see lower voting turnout, use of services, landlord complaints, etc.  Community –wide effects of mass incarceration.</a:t>
            </a:r>
            <a:endParaRPr lang="en-US" dirty="0"/>
          </a:p>
        </p:txBody>
      </p:sp>
      <p:sp>
        <p:nvSpPr>
          <p:cNvPr id="7" name="Text Placeholder 6"/>
          <p:cNvSpPr>
            <a:spLocks noGrp="1"/>
          </p:cNvSpPr>
          <p:nvPr>
            <p:ph type="body" sz="quarter" idx="3"/>
          </p:nvPr>
        </p:nvSpPr>
        <p:spPr>
          <a:xfrm>
            <a:off x="6172200" y="1681163"/>
            <a:ext cx="5183188" cy="528637"/>
          </a:xfrm>
        </p:spPr>
        <p:txBody>
          <a:bodyPr>
            <a:normAutofit/>
          </a:bodyPr>
          <a:lstStyle/>
          <a:p>
            <a:r>
              <a:rPr lang="en-US" dirty="0" smtClean="0"/>
              <a:t>Amy </a:t>
            </a:r>
            <a:r>
              <a:rPr lang="en-US" dirty="0" err="1" smtClean="0"/>
              <a:t>Lerman</a:t>
            </a:r>
            <a:r>
              <a:rPr lang="en-US" dirty="0" smtClean="0"/>
              <a:t> and </a:t>
            </a:r>
            <a:r>
              <a:rPr lang="en-US" dirty="0" err="1" smtClean="0"/>
              <a:t>Vesla</a:t>
            </a:r>
            <a:r>
              <a:rPr lang="en-US" dirty="0" smtClean="0"/>
              <a:t> Weaver</a:t>
            </a:r>
            <a:endParaRPr lang="en-US" dirty="0"/>
          </a:p>
        </p:txBody>
      </p:sp>
      <p:sp>
        <p:nvSpPr>
          <p:cNvPr id="8" name="Content Placeholder 7"/>
          <p:cNvSpPr>
            <a:spLocks noGrp="1"/>
          </p:cNvSpPr>
          <p:nvPr>
            <p:ph sz="quarter" idx="4"/>
          </p:nvPr>
        </p:nvSpPr>
        <p:spPr>
          <a:xfrm>
            <a:off x="7772400" y="2209800"/>
            <a:ext cx="2743200" cy="4495801"/>
          </a:xfrm>
        </p:spPr>
        <p:txBody>
          <a:bodyPr>
            <a:normAutofit lnSpcReduction="10000"/>
          </a:bodyPr>
          <a:lstStyle/>
          <a:p>
            <a:r>
              <a:rPr lang="en-US" dirty="0" smtClean="0"/>
              <a:t>Reduces trust in government, increases alienation, reduces use of public services, generates cynicism and anti-government attitudes on a mass scale.</a:t>
            </a:r>
            <a:endParaRPr lang="en-US" dirty="0"/>
          </a:p>
        </p:txBody>
      </p:sp>
      <p:pic>
        <p:nvPicPr>
          <p:cNvPr id="3074" name="Picture 2" descr="C:\Users\fbaum\Downloads\TradingDemocracyForJustice.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6630" y="2755432"/>
            <a:ext cx="1828800" cy="274320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fbaum\Downloads\ArrestingCitizen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2732468"/>
            <a:ext cx="182880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8391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quotes from the Lyle May decision</a:t>
            </a:r>
            <a:endParaRPr lang="en-US" dirty="0"/>
          </a:p>
        </p:txBody>
      </p:sp>
      <p:sp>
        <p:nvSpPr>
          <p:cNvPr id="3" name="Content Placeholder 2"/>
          <p:cNvSpPr>
            <a:spLocks noGrp="1"/>
          </p:cNvSpPr>
          <p:nvPr>
            <p:ph idx="1"/>
          </p:nvPr>
        </p:nvSpPr>
        <p:spPr/>
        <p:txBody>
          <a:bodyPr>
            <a:normAutofit fontScale="92500"/>
          </a:bodyPr>
          <a:lstStyle/>
          <a:p>
            <a:r>
              <a:rPr lang="en-US" dirty="0"/>
              <a:t>Because defendant failed to object to these allegedly improper statements during the closing arguments, he “must demonstrate that the prosecutor's closing arguments amounted to gross impropriety.”  </a:t>
            </a:r>
            <a:endParaRPr lang="en-US" dirty="0" smtClean="0"/>
          </a:p>
          <a:p>
            <a:endParaRPr lang="en-US" dirty="0"/>
          </a:p>
          <a:p>
            <a:r>
              <a:rPr lang="en-US" dirty="0"/>
              <a:t>The record again reveals that defendant lodged no objection, constitutional or otherwise, to the ex parte hearing, or to the order, either at trial or before.   Nor did he make a motion to strike the order or to prevent the State from using the records the order produced.   He further failed to appeal from that order or to petition for appellate review when he became aware of the order before trial.   Defendant has therefore waived any right to appellate review of this issue.</a:t>
            </a:r>
          </a:p>
          <a:p>
            <a:endParaRPr lang="en-US" dirty="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18882014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interesting element in the Lyle May case</a:t>
            </a:r>
            <a:endParaRPr lang="en-US" dirty="0"/>
          </a:p>
        </p:txBody>
      </p:sp>
      <p:sp>
        <p:nvSpPr>
          <p:cNvPr id="3" name="Content Placeholder 2"/>
          <p:cNvSpPr>
            <a:spLocks noGrp="1"/>
          </p:cNvSpPr>
          <p:nvPr>
            <p:ph idx="1"/>
          </p:nvPr>
        </p:nvSpPr>
        <p:spPr/>
        <p:txBody>
          <a:bodyPr/>
          <a:lstStyle/>
          <a:p>
            <a:r>
              <a:rPr lang="en-US" dirty="0" smtClean="0"/>
              <a:t>Prosecutor repeatedly argues that the expert witness, a psychologist, will essentially say anything for money. Read the decision and look for “fifteen hundred dollars [or bucks] a day”</a:t>
            </a:r>
          </a:p>
          <a:p>
            <a:r>
              <a:rPr lang="en-US" dirty="0" smtClean="0"/>
              <a:t>Should either side, but particularly the state, be required to be consistent? </a:t>
            </a:r>
          </a:p>
          <a:p>
            <a:r>
              <a:rPr lang="en-US" dirty="0" smtClean="0"/>
              <a:t>That is, if they say psychological expert witness are willing to say whatever their client asks, should that work both ways? </a:t>
            </a:r>
          </a:p>
          <a:p>
            <a:r>
              <a:rPr lang="en-US" dirty="0" smtClean="0"/>
              <a:t>Clearly it does not…</a:t>
            </a:r>
            <a:endParaRPr lang="en-US" dirty="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4281964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link between Lyle’s case, Troy Davis’ case, and many others</a:t>
            </a:r>
            <a:endParaRPr lang="en-US" dirty="0"/>
          </a:p>
        </p:txBody>
      </p:sp>
      <p:sp>
        <p:nvSpPr>
          <p:cNvPr id="3" name="Content Placeholder 2"/>
          <p:cNvSpPr>
            <a:spLocks noGrp="1"/>
          </p:cNvSpPr>
          <p:nvPr>
            <p:ph idx="1"/>
          </p:nvPr>
        </p:nvSpPr>
        <p:spPr/>
        <p:txBody>
          <a:bodyPr/>
          <a:lstStyle/>
          <a:p>
            <a:r>
              <a:rPr lang="en-US" dirty="0" smtClean="0"/>
              <a:t>He who cooperates with the police suffers the least</a:t>
            </a:r>
          </a:p>
          <a:p>
            <a:endParaRPr lang="en-US" dirty="0"/>
          </a:p>
          <a:p>
            <a:r>
              <a:rPr lang="en-US" dirty="0" smtClean="0"/>
              <a:t>Lyle May’s “buddy” was Darrell Godfrey. They met, along with the victim, while receiving treatment at Broughton Psychiatric Hospital.</a:t>
            </a:r>
          </a:p>
          <a:p>
            <a:pPr lvl="1"/>
            <a:r>
              <a:rPr lang="en-US" dirty="0" smtClean="0"/>
              <a:t>(Note to self: don’t hang out with people you meet after getting released from the mental hospital…)</a:t>
            </a:r>
          </a:p>
          <a:p>
            <a:r>
              <a:rPr lang="en-US" dirty="0" smtClean="0"/>
              <a:t>Darrell Godfrey went to the police first, said it was Lyle.</a:t>
            </a:r>
          </a:p>
          <a:p>
            <a:r>
              <a:rPr lang="en-US" dirty="0" smtClean="0"/>
              <a:t>Troy Davis: Redd Coles went to the police, said he knew all about the crime, and it was … someone else! (that is, Troy Davis)</a:t>
            </a:r>
            <a:endParaRPr lang="en-US" dirty="0"/>
          </a:p>
        </p:txBody>
      </p:sp>
      <p:sp>
        <p:nvSpPr>
          <p:cNvPr id="4" name="Footer Placeholder 3"/>
          <p:cNvSpPr>
            <a:spLocks noGrp="1"/>
          </p:cNvSpPr>
          <p:nvPr>
            <p:ph type="ftr" sz="quarter" idx="11"/>
          </p:nvPr>
        </p:nvSpPr>
        <p:spPr/>
        <p:txBody>
          <a:bodyPr/>
          <a:lstStyle/>
          <a:p>
            <a:r>
              <a:rPr lang="en-US" dirty="0" smtClean="0"/>
              <a:t>Baumgartner, POLI 203, Spring 2018</a:t>
            </a:r>
            <a:endParaRPr lang="en-US" dirty="0"/>
          </a:p>
        </p:txBody>
      </p:sp>
    </p:spTree>
    <p:extLst>
      <p:ext uri="{BB962C8B-B14F-4D97-AF65-F5344CB8AC3E}">
        <p14:creationId xmlns:p14="http://schemas.microsoft.com/office/powerpoint/2010/main" val="20932223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 Richard </a:t>
            </a:r>
            <a:r>
              <a:rPr lang="en-US" dirty="0" err="1" smtClean="0"/>
              <a:t>Glossip</a:t>
            </a:r>
            <a:r>
              <a:rPr lang="en-US" dirty="0" smtClean="0"/>
              <a:t>, in Oklahoma?</a:t>
            </a:r>
            <a:endParaRPr lang="en-US" dirty="0"/>
          </a:p>
        </p:txBody>
      </p:sp>
      <p:sp>
        <p:nvSpPr>
          <p:cNvPr id="3" name="Content Placeholder 2"/>
          <p:cNvSpPr>
            <a:spLocks noGrp="1"/>
          </p:cNvSpPr>
          <p:nvPr>
            <p:ph idx="1"/>
          </p:nvPr>
        </p:nvSpPr>
        <p:spPr/>
        <p:txBody>
          <a:bodyPr/>
          <a:lstStyle/>
          <a:p>
            <a:r>
              <a:rPr lang="en-US" dirty="0" smtClean="0"/>
              <a:t>Key witness was the triggerman, Justin Sneed, who testified that </a:t>
            </a:r>
            <a:r>
              <a:rPr lang="en-US" dirty="0" err="1" smtClean="0"/>
              <a:t>Glossip</a:t>
            </a:r>
            <a:r>
              <a:rPr lang="en-US" dirty="0" smtClean="0"/>
              <a:t> hired him to kill their boss.</a:t>
            </a:r>
          </a:p>
          <a:p>
            <a:r>
              <a:rPr lang="en-US" dirty="0" smtClean="0"/>
              <a:t>Sneed got LWOP, </a:t>
            </a:r>
            <a:r>
              <a:rPr lang="en-US" dirty="0" err="1" smtClean="0"/>
              <a:t>Glossip</a:t>
            </a:r>
            <a:r>
              <a:rPr lang="en-US" dirty="0" smtClean="0"/>
              <a:t> got death. Sneed was the only one to testify against </a:t>
            </a:r>
            <a:r>
              <a:rPr lang="en-US" dirty="0" err="1" smtClean="0"/>
              <a:t>Glossip</a:t>
            </a:r>
            <a:r>
              <a:rPr lang="en-US" dirty="0" smtClean="0"/>
              <a:t>…</a:t>
            </a:r>
          </a:p>
          <a:p>
            <a:endParaRPr lang="en-US" dirty="0"/>
          </a:p>
          <a:p>
            <a:r>
              <a:rPr lang="en-US" dirty="0" smtClean="0"/>
              <a:t>So, sometimes the motivation of the person testifying is literally life or death.</a:t>
            </a:r>
          </a:p>
          <a:p>
            <a:r>
              <a:rPr lang="en-US" dirty="0" smtClean="0"/>
              <a:t>Certainly that would have been the case for Redd Coles in the killing of Officer </a:t>
            </a:r>
            <a:r>
              <a:rPr lang="en-US" dirty="0" err="1" smtClean="0"/>
              <a:t>MacPhail</a:t>
            </a:r>
            <a:r>
              <a:rPr lang="en-US" dirty="0" smtClean="0"/>
              <a:t>. Someone was going to pay dearly for that crime.</a:t>
            </a:r>
            <a:endParaRPr lang="en-US" dirty="0"/>
          </a:p>
        </p:txBody>
      </p:sp>
      <p:sp>
        <p:nvSpPr>
          <p:cNvPr id="4" name="Footer Placeholder 3"/>
          <p:cNvSpPr>
            <a:spLocks noGrp="1"/>
          </p:cNvSpPr>
          <p:nvPr>
            <p:ph type="ftr" sz="quarter" idx="11"/>
          </p:nvPr>
        </p:nvSpPr>
        <p:spPr/>
        <p:txBody>
          <a:bodyPr/>
          <a:lstStyle/>
          <a:p>
            <a:r>
              <a:rPr lang="en-US" dirty="0" smtClean="0"/>
              <a:t>Baumgartner, POLI 203, Spring 2018</a:t>
            </a:r>
            <a:endParaRPr lang="en-US" dirty="0"/>
          </a:p>
        </p:txBody>
      </p:sp>
    </p:spTree>
    <p:extLst>
      <p:ext uri="{BB962C8B-B14F-4D97-AF65-F5344CB8AC3E}">
        <p14:creationId xmlns:p14="http://schemas.microsoft.com/office/powerpoint/2010/main" val="31181236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Playmakers production of “Count”</a:t>
            </a:r>
            <a:endParaRPr lang="en-US" dirty="0"/>
          </a:p>
        </p:txBody>
      </p:sp>
      <p:sp>
        <p:nvSpPr>
          <p:cNvPr id="3" name="Content Placeholder 2"/>
          <p:cNvSpPr>
            <a:spLocks noGrp="1"/>
          </p:cNvSpPr>
          <p:nvPr>
            <p:ph idx="1"/>
          </p:nvPr>
        </p:nvSpPr>
        <p:spPr/>
        <p:txBody>
          <a:bodyPr/>
          <a:lstStyle/>
          <a:p>
            <a:r>
              <a:rPr lang="en-US" dirty="0">
                <a:hlinkClick r:id="rId2"/>
              </a:rPr>
              <a:t>https://playmakersrep.org/show/count</a:t>
            </a:r>
            <a:r>
              <a:rPr lang="en-US" dirty="0" smtClean="0">
                <a:hlinkClick r:id="rId2"/>
              </a:rPr>
              <a:t>/</a:t>
            </a:r>
            <a:endParaRPr lang="en-US" dirty="0" smtClean="0"/>
          </a:p>
          <a:p>
            <a:endParaRPr lang="en-US" dirty="0"/>
          </a:p>
          <a:p>
            <a:r>
              <a:rPr lang="en-US" dirty="0" smtClean="0"/>
              <a:t>Monologues collected from a number of DR inmates</a:t>
            </a:r>
          </a:p>
          <a:p>
            <a:endParaRPr lang="en-US" dirty="0"/>
          </a:p>
          <a:p>
            <a:r>
              <a:rPr lang="en-US" dirty="0" smtClean="0"/>
              <a:t>Some were performed in our class lecture series 2 years ago, as the play was in production. These were read by actors but based on the stories collected.</a:t>
            </a:r>
            <a:endParaRPr lang="en-US" dirty="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24493737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3669"/>
          </a:xfrm>
        </p:spPr>
        <p:txBody>
          <a:bodyPr>
            <a:normAutofit fontScale="90000"/>
          </a:bodyPr>
          <a:lstStyle/>
          <a:p>
            <a:r>
              <a:rPr lang="en-US" dirty="0" smtClean="0"/>
              <a:t>Troy Davis</a:t>
            </a:r>
            <a:endParaRPr lang="en-US" dirty="0"/>
          </a:p>
        </p:txBody>
      </p:sp>
      <p:sp>
        <p:nvSpPr>
          <p:cNvPr id="3" name="Content Placeholder 2"/>
          <p:cNvSpPr>
            <a:spLocks noGrp="1"/>
          </p:cNvSpPr>
          <p:nvPr>
            <p:ph idx="1"/>
          </p:nvPr>
        </p:nvSpPr>
        <p:spPr>
          <a:xfrm>
            <a:off x="838200" y="978794"/>
            <a:ext cx="10515600" cy="5198169"/>
          </a:xfrm>
        </p:spPr>
        <p:txBody>
          <a:bodyPr>
            <a:normAutofit/>
          </a:bodyPr>
          <a:lstStyle/>
          <a:p>
            <a:r>
              <a:rPr lang="en-US" dirty="0" smtClean="0"/>
              <a:t>Chronology / </a:t>
            </a:r>
            <a:r>
              <a:rPr lang="en-US" dirty="0" smtClean="0"/>
              <a:t>timeline of the evening of the crime</a:t>
            </a:r>
            <a:endParaRPr lang="en-US" dirty="0" smtClean="0"/>
          </a:p>
          <a:p>
            <a:r>
              <a:rPr lang="en-US" dirty="0" smtClean="0"/>
              <a:t>List of </a:t>
            </a:r>
            <a:r>
              <a:rPr lang="en-US" dirty="0" smtClean="0"/>
              <a:t>characters involved / present at the crime scene / in the area</a:t>
            </a:r>
          </a:p>
          <a:p>
            <a:r>
              <a:rPr lang="en-US" dirty="0"/>
              <a:t>High school pool party, gang or other violence, anyway a shooting.  From there to the pool hall / bus station.</a:t>
            </a:r>
          </a:p>
          <a:p>
            <a:r>
              <a:rPr lang="en-US" dirty="0" smtClean="0"/>
              <a:t>Relevant </a:t>
            </a:r>
            <a:r>
              <a:rPr lang="en-US" dirty="0" smtClean="0"/>
              <a:t>elements in the chronology and background</a:t>
            </a:r>
          </a:p>
          <a:p>
            <a:pPr lvl="1"/>
            <a:r>
              <a:rPr lang="en-US" dirty="0" smtClean="0"/>
              <a:t>Savannah: 55% white, 38 % Black.</a:t>
            </a:r>
          </a:p>
          <a:p>
            <a:pPr lvl="1"/>
            <a:r>
              <a:rPr lang="en-US" dirty="0" smtClean="0"/>
              <a:t>Cloverdale </a:t>
            </a:r>
            <a:r>
              <a:rPr lang="en-US" dirty="0" smtClean="0"/>
              <a:t>neighborhood, more like 99 percent black:  </a:t>
            </a:r>
            <a:endParaRPr lang="en-US" dirty="0" smtClean="0"/>
          </a:p>
          <a:p>
            <a:pPr lvl="2"/>
            <a:r>
              <a:rPr lang="en-US" dirty="0">
                <a:hlinkClick r:id="rId2"/>
              </a:rPr>
              <a:t>http://</a:t>
            </a:r>
            <a:r>
              <a:rPr lang="en-US" dirty="0" smtClean="0">
                <a:hlinkClick r:id="rId2"/>
              </a:rPr>
              <a:t>www.city-data.com/neighborhood/Cloverdale-Savannah-GA.html</a:t>
            </a:r>
            <a:endParaRPr lang="en-US" dirty="0" smtClean="0"/>
          </a:p>
          <a:p>
            <a:pPr lvl="2"/>
            <a:r>
              <a:rPr lang="en-US" dirty="0" smtClean="0"/>
              <a:t>Use this link to understand the redlining and racial divisions in Savanna neighborhoods.</a:t>
            </a:r>
          </a:p>
          <a:p>
            <a:pPr lvl="2"/>
            <a:r>
              <a:rPr lang="en-US" dirty="0" smtClean="0"/>
              <a:t>Explore google maps for the area, look at both sites at the same time. Get directions in Google maps </a:t>
            </a:r>
            <a:r>
              <a:rPr lang="en-US" dirty="0"/>
              <a:t>from Cloverdale Savannah GA to </a:t>
            </a:r>
            <a:r>
              <a:rPr lang="en-US" dirty="0" smtClean="0"/>
              <a:t>Savanna GA bus station</a:t>
            </a:r>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31025182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Officer </a:t>
            </a:r>
            <a:r>
              <a:rPr lang="en-US" smtClean="0"/>
              <a:t>MacPhail</a:t>
            </a:r>
            <a:r>
              <a:rPr lang="en-US" dirty="0" smtClean="0"/>
              <a:t> down</a:t>
            </a:r>
            <a:endParaRPr lang="en-US" dirty="0"/>
          </a:p>
        </p:txBody>
      </p:sp>
      <p:sp>
        <p:nvSpPr>
          <p:cNvPr id="3" name="Content Placeholder 2"/>
          <p:cNvSpPr>
            <a:spLocks noGrp="1"/>
          </p:cNvSpPr>
          <p:nvPr>
            <p:ph idx="1"/>
          </p:nvPr>
        </p:nvSpPr>
        <p:spPr/>
        <p:txBody>
          <a:bodyPr/>
          <a:lstStyle/>
          <a:p>
            <a:r>
              <a:rPr lang="en-US" dirty="0" smtClean="0"/>
              <a:t>The crime, the lack of clarity not unusual</a:t>
            </a:r>
          </a:p>
          <a:p>
            <a:endParaRPr lang="en-US" dirty="0"/>
          </a:p>
          <a:p>
            <a:r>
              <a:rPr lang="en-US" dirty="0" smtClean="0"/>
              <a:t>The mobilization of the police force</a:t>
            </a:r>
          </a:p>
          <a:p>
            <a:endParaRPr lang="en-US" dirty="0"/>
          </a:p>
          <a:p>
            <a:r>
              <a:rPr lang="en-US" dirty="0" smtClean="0"/>
              <a:t>The confession is key</a:t>
            </a:r>
            <a:endParaRPr lang="en-US" dirty="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23286142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1266</TotalTime>
  <Words>1648</Words>
  <Application>Microsoft Office PowerPoint</Application>
  <PresentationFormat>Widescreen</PresentationFormat>
  <Paragraphs>134</Paragraphs>
  <Slides>21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Troy Davis, part I Also Lyle May </vt:lpstr>
      <vt:lpstr>Before we hear from Lyle May</vt:lpstr>
      <vt:lpstr>Two quotes from the Lyle May decision</vt:lpstr>
      <vt:lpstr>Another interesting element in the Lyle May case</vt:lpstr>
      <vt:lpstr>A link between Lyle’s case, Troy Davis’ case, and many others</vt:lpstr>
      <vt:lpstr>Remember Richard Glossip, in Oklahoma?</vt:lpstr>
      <vt:lpstr>Playmakers production of “Count”</vt:lpstr>
      <vt:lpstr>Troy Davis</vt:lpstr>
      <vt:lpstr>Officer MacPhail down</vt:lpstr>
      <vt:lpstr>He who flips first, suffers least?</vt:lpstr>
      <vt:lpstr>How to assess unreliable witnesses</vt:lpstr>
      <vt:lpstr>Possible tunnel vision</vt:lpstr>
      <vt:lpstr>Troy’s case exemplifies…</vt:lpstr>
      <vt:lpstr>Four dates with death</vt:lpstr>
      <vt:lpstr>Twenty-two years on death row</vt:lpstr>
      <vt:lpstr>Consequences of “being dirty” or  “having paper” </vt:lpstr>
      <vt:lpstr>“Having paper”</vt:lpstr>
      <vt:lpstr>Walter Scott, Akiel Denkins</vt:lpstr>
      <vt:lpstr>What do you lose when you have paper?</vt:lpstr>
      <vt:lpstr>What do you lose when you have paper?</vt:lpstr>
      <vt:lpstr>Two other great books on this</vt:lpstr>
    </vt:vector>
  </TitlesOfParts>
  <Company>Lenovo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Lenovo User</dc:creator>
  <cp:lastModifiedBy>Lenovo User</cp:lastModifiedBy>
  <cp:revision>110</cp:revision>
  <dcterms:created xsi:type="dcterms:W3CDTF">2018-01-15T16:13:46Z</dcterms:created>
  <dcterms:modified xsi:type="dcterms:W3CDTF">2018-03-18T21:07:42Z</dcterms:modified>
</cp:coreProperties>
</file>