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7" r:id="rId2"/>
    <p:sldId id="301" r:id="rId3"/>
    <p:sldId id="302" r:id="rId4"/>
    <p:sldId id="303" r:id="rId5"/>
    <p:sldId id="304" r:id="rId6"/>
    <p:sldId id="305" r:id="rId7"/>
    <p:sldId id="306"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6" d="100"/>
          <a:sy n="116" d="100"/>
        </p:scale>
        <p:origin x="102" y="4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4/4/2018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426139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D029D2-F3F8-4C15-B8BB-F925D2B02CCA}" type="datetime1">
              <a:rPr lang="en-US" smtClean="0"/>
              <a:t>4/4/2018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CC8F-706C-4817-90EC-89F6830D49E3}" type="datetime1">
              <a:rPr lang="en-US" smtClean="0"/>
              <a:t>4/4/2018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7F42A2-36A4-46C7-986E-B9D1EA5B10ED}" type="datetime1">
              <a:rPr lang="en-US" smtClean="0"/>
              <a:t>4/4/2018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41784-2EC6-4E3D-8575-E5CB18890818}" type="datetime1">
              <a:rPr lang="en-US" smtClean="0"/>
              <a:t>4/4/2018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FCDC9-359D-405F-ADFA-779D10934A49}" type="datetime1">
              <a:rPr lang="en-US" smtClean="0"/>
              <a:t>4/4/2018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274AC2-2EE5-432F-9EFE-508F563F7725}" type="datetime1">
              <a:rPr lang="en-US" smtClean="0"/>
              <a:t>4/4/2018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AFA423-6ECB-4C9F-B26C-AC85F4FBFF3E}" type="datetime1">
              <a:rPr lang="en-US" smtClean="0"/>
              <a:t>4/4/2018</a:t>
            </a:fld>
            <a:endParaRPr lang="en-US"/>
          </a:p>
        </p:txBody>
      </p:sp>
      <p:sp>
        <p:nvSpPr>
          <p:cNvPr id="8" name="Footer Placeholder 7"/>
          <p:cNvSpPr>
            <a:spLocks noGrp="1"/>
          </p:cNvSpPr>
          <p:nvPr>
            <p:ph type="ftr" sz="quarter" idx="11"/>
          </p:nvPr>
        </p:nvSpPr>
        <p:spPr/>
        <p:txBody>
          <a:bodyPr/>
          <a:lstStyle/>
          <a:p>
            <a:r>
              <a:rPr lang="en-US" smtClean="0"/>
              <a:t>Baumgartner, POLI 203, Spring 2018</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0ED6E-183B-44AA-B99C-5B6D839A7307}" type="datetime1">
              <a:rPr lang="en-US" smtClean="0"/>
              <a:t>4/4/2018</a:t>
            </a:fld>
            <a:endParaRPr lang="en-US"/>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CE1F4-9828-45E4-92C5-6764AE3C910B}" type="datetime1">
              <a:rPr lang="en-US" smtClean="0"/>
              <a:t>4/4/2018</a:t>
            </a:fld>
            <a:endParaRPr lang="en-US"/>
          </a:p>
        </p:txBody>
      </p:sp>
      <p:sp>
        <p:nvSpPr>
          <p:cNvPr id="3" name="Footer Placeholder 2"/>
          <p:cNvSpPr>
            <a:spLocks noGrp="1"/>
          </p:cNvSpPr>
          <p:nvPr>
            <p:ph type="ftr" sz="quarter" idx="11"/>
          </p:nvPr>
        </p:nvSpPr>
        <p:spPr/>
        <p:txBody>
          <a:bodyPr/>
          <a:lstStyle/>
          <a:p>
            <a:r>
              <a:rPr lang="en-US" smtClean="0"/>
              <a:t>Baumgartner, POLI 203, Spring 2018</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4AD9-1510-4D09-BD34-AD685C7129FB}" type="datetime1">
              <a:rPr lang="en-US" smtClean="0"/>
              <a:t>4/4/2018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20EF9-47DF-465C-A88D-BF53FCD9A266}" type="datetime1">
              <a:rPr lang="en-US" smtClean="0"/>
              <a:t>4/4/2018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D0CD3-F0EE-465A-9A8A-53F596614D04}" type="datetime1">
              <a:rPr lang="en-US" smtClean="0"/>
              <a:t>4/4/2018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ytimes.com/2018/04/03/us/mississippi-private-prison-abus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21581"/>
            <a:ext cx="10515600" cy="1539867"/>
          </a:xfrm>
        </p:spPr>
        <p:txBody>
          <a:bodyPr>
            <a:normAutofit fontScale="90000"/>
          </a:bodyPr>
          <a:lstStyle/>
          <a:p>
            <a:r>
              <a:rPr lang="en-US" dirty="0" smtClean="0"/>
              <a:t>Unusually Cruel, Part II</a:t>
            </a:r>
            <a:br>
              <a:rPr lang="en-US" dirty="0" smtClean="0"/>
            </a:br>
            <a:r>
              <a:rPr lang="en-US" dirty="0" smtClean="0"/>
              <a:t/>
            </a:r>
            <a:br>
              <a:rPr lang="en-US" dirty="0" smtClean="0"/>
            </a:br>
            <a:endParaRPr lang="en-US" i="1" dirty="0"/>
          </a:p>
        </p:txBody>
      </p:sp>
      <p:sp>
        <p:nvSpPr>
          <p:cNvPr id="2" name="Content Placeholder 1"/>
          <p:cNvSpPr>
            <a:spLocks noGrp="1"/>
          </p:cNvSpPr>
          <p:nvPr>
            <p:ph idx="1"/>
          </p:nvPr>
        </p:nvSpPr>
        <p:spPr>
          <a:xfrm>
            <a:off x="838200" y="2040836"/>
            <a:ext cx="10515600" cy="4136126"/>
          </a:xfrm>
        </p:spPr>
        <p:txBody>
          <a:bodyPr>
            <a:normAutofit lnSpcReduction="10000"/>
          </a:bodyPr>
          <a:lstStyle/>
          <a:p>
            <a:r>
              <a:rPr lang="en-US" dirty="0" smtClean="0"/>
              <a:t>Announcements: Cross TA grading questions</a:t>
            </a:r>
          </a:p>
          <a:p>
            <a:r>
              <a:rPr lang="en-US" dirty="0" smtClean="0"/>
              <a:t>Reminder: </a:t>
            </a:r>
            <a:r>
              <a:rPr lang="en-US" dirty="0" smtClean="0"/>
              <a:t>do the freaking reading. I should not have to say this.</a:t>
            </a:r>
          </a:p>
          <a:p>
            <a:r>
              <a:rPr lang="en-US" dirty="0" smtClean="0"/>
              <a:t>Reminder: Marc Howard is guest speaker in lecture next Monday. Come with questions. He will also introduce Marty </a:t>
            </a:r>
            <a:r>
              <a:rPr lang="en-US" dirty="0" err="1" smtClean="0"/>
              <a:t>Tankleff</a:t>
            </a:r>
            <a:r>
              <a:rPr lang="en-US" dirty="0" smtClean="0"/>
              <a:t> that evening.</a:t>
            </a:r>
          </a:p>
          <a:p>
            <a:endParaRPr lang="en-US" dirty="0" smtClean="0"/>
          </a:p>
          <a:p>
            <a:r>
              <a:rPr lang="en-US" dirty="0" smtClean="0"/>
              <a:t>Feedback </a:t>
            </a:r>
            <a:r>
              <a:rPr lang="en-US" dirty="0" smtClean="0"/>
              <a:t>on our speaker, Jerome Morgan</a:t>
            </a:r>
          </a:p>
          <a:p>
            <a:endParaRPr lang="en-US" dirty="0"/>
          </a:p>
          <a:p>
            <a:r>
              <a:rPr lang="en-US" dirty="0" smtClean="0"/>
              <a:t>Questions </a:t>
            </a:r>
            <a:r>
              <a:rPr lang="en-US" dirty="0"/>
              <a:t>before we start?</a:t>
            </a:r>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dirty="0" smtClean="0"/>
              <a:t>Baumgartner, POLI 203, Spring 2018</a:t>
            </a:r>
            <a:endParaRPr lang="en-US" dirty="0"/>
          </a:p>
        </p:txBody>
      </p:sp>
    </p:spTree>
    <p:extLst>
      <p:ext uri="{BB962C8B-B14F-4D97-AF65-F5344CB8AC3E}">
        <p14:creationId xmlns:p14="http://schemas.microsoft.com/office/powerpoint/2010/main" val="2208238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Motivated reasoning demonstration, no disrespect meant by using a trivial example</a:t>
            </a:r>
            <a:endParaRPr lang="en-US" dirty="0"/>
          </a:p>
        </p:txBody>
      </p:sp>
      <p:sp>
        <p:nvSpPr>
          <p:cNvPr id="3" name="Content Placeholder 2"/>
          <p:cNvSpPr>
            <a:spLocks noGrp="1"/>
          </p:cNvSpPr>
          <p:nvPr>
            <p:ph idx="1"/>
          </p:nvPr>
        </p:nvSpPr>
        <p:spPr/>
        <p:txBody>
          <a:bodyPr/>
          <a:lstStyle/>
          <a:p>
            <a:r>
              <a:rPr lang="en-US" dirty="0" smtClean="0"/>
              <a:t>If this is true: </a:t>
            </a:r>
          </a:p>
          <a:p>
            <a:r>
              <a:rPr lang="en-US" sz="1600" dirty="0" smtClean="0"/>
              <a:t>Hail</a:t>
            </a:r>
            <a:r>
              <a:rPr lang="en-US" sz="1600" dirty="0"/>
              <a:t>! to the victors valiant</a:t>
            </a:r>
            <a:br>
              <a:rPr lang="en-US" sz="1600" dirty="0"/>
            </a:br>
            <a:r>
              <a:rPr lang="en-US" sz="1600" dirty="0"/>
              <a:t>Hail! to the </a:t>
            </a:r>
            <a:r>
              <a:rPr lang="en-US" sz="1600" dirty="0" smtClean="0"/>
              <a:t>conquering </a:t>
            </a:r>
            <a:r>
              <a:rPr lang="en-US" sz="1600" dirty="0"/>
              <a:t>heroes</a:t>
            </a:r>
            <a:br>
              <a:rPr lang="en-US" sz="1600" dirty="0"/>
            </a:br>
            <a:r>
              <a:rPr lang="en-US" sz="1600" dirty="0"/>
              <a:t>Hail! Hail! to Michigan</a:t>
            </a:r>
            <a:br>
              <a:rPr lang="en-US" sz="1600" dirty="0"/>
            </a:br>
            <a:r>
              <a:rPr lang="en-US" sz="1600" dirty="0"/>
              <a:t>the leaders and best</a:t>
            </a:r>
            <a:br>
              <a:rPr lang="en-US" sz="1600" dirty="0"/>
            </a:br>
            <a:r>
              <a:rPr lang="en-US" sz="1600" dirty="0"/>
              <a:t>Hail! to the victors valiant</a:t>
            </a:r>
            <a:br>
              <a:rPr lang="en-US" sz="1600" dirty="0"/>
            </a:br>
            <a:r>
              <a:rPr lang="en-US" sz="1600" dirty="0"/>
              <a:t>Hail! to the </a:t>
            </a:r>
            <a:r>
              <a:rPr lang="en-US" sz="1600" dirty="0" smtClean="0"/>
              <a:t>conquering </a:t>
            </a:r>
            <a:r>
              <a:rPr lang="en-US" sz="1600" dirty="0"/>
              <a:t>heroes</a:t>
            </a:r>
            <a:br>
              <a:rPr lang="en-US" sz="1600" dirty="0"/>
            </a:br>
            <a:r>
              <a:rPr lang="en-US" sz="1600" dirty="0"/>
              <a:t>Hail! Hail! to Michigan,</a:t>
            </a:r>
            <a:br>
              <a:rPr lang="en-US" sz="1600" dirty="0"/>
            </a:br>
            <a:r>
              <a:rPr lang="en-US" sz="1600" dirty="0"/>
              <a:t>the champions of the West! </a:t>
            </a:r>
            <a:endParaRPr lang="en-US" sz="1600" dirty="0" smtClean="0"/>
          </a:p>
          <a:p>
            <a:endParaRPr lang="en-US" sz="1600" dirty="0"/>
          </a:p>
          <a:p>
            <a:r>
              <a:rPr lang="en-US" dirty="0" smtClean="0"/>
              <a:t>Then this just can’t be true: 62-79 against some team from Philly???</a:t>
            </a:r>
          </a:p>
          <a:p>
            <a:r>
              <a:rPr lang="en-US" dirty="0" smtClean="0"/>
              <a:t>Possible explanations of it: Fake news, they cheated (remember Louisville?), they got lucky and it would never happen again, </a:t>
            </a:r>
            <a:r>
              <a:rPr lang="en-US" sz="1400" dirty="0" smtClean="0"/>
              <a:t>maybe they were really good.</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00569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focus v. defendant focus</a:t>
            </a:r>
            <a:endParaRPr lang="en-US" dirty="0"/>
          </a:p>
        </p:txBody>
      </p:sp>
      <p:sp>
        <p:nvSpPr>
          <p:cNvPr id="3" name="Content Placeholder 2"/>
          <p:cNvSpPr>
            <a:spLocks noGrp="1"/>
          </p:cNvSpPr>
          <p:nvPr>
            <p:ph idx="1"/>
          </p:nvPr>
        </p:nvSpPr>
        <p:spPr/>
        <p:txBody>
          <a:bodyPr>
            <a:normAutofit/>
          </a:bodyPr>
          <a:lstStyle/>
          <a:p>
            <a:r>
              <a:rPr lang="en-US" dirty="0" smtClean="0"/>
              <a:t>Think of your brain during a Duke-UNC game. It’s not rational, neutral, open to all possibilities. It is seeking justification for something it wants to believe.</a:t>
            </a:r>
          </a:p>
          <a:p>
            <a:r>
              <a:rPr lang="en-US" dirty="0" smtClean="0"/>
              <a:t>Think of someone like the family of Officer </a:t>
            </a:r>
            <a:r>
              <a:rPr lang="en-US" dirty="0" err="1" smtClean="0"/>
              <a:t>MacPhail</a:t>
            </a:r>
            <a:r>
              <a:rPr lang="en-US" dirty="0" smtClean="0"/>
              <a:t>, or any other murder victim family member.</a:t>
            </a:r>
          </a:p>
          <a:p>
            <a:r>
              <a:rPr lang="en-US" dirty="0" smtClean="0"/>
              <a:t>There is no reason to expect such a person to be the slightest bit interested in the “constitutional rights” of the killer of their loved one.</a:t>
            </a:r>
          </a:p>
          <a:p>
            <a:r>
              <a:rPr lang="en-US" dirty="0" smtClean="0"/>
              <a:t>Of course, they don’t want the true perpetrator to go free, but on the other hand they would logically be willing to believe the story that the DA and police provide. Why not? It’s human nature.</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17160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Sentencing</a:t>
            </a:r>
            <a:endParaRPr lang="en-US" dirty="0"/>
          </a:p>
        </p:txBody>
      </p:sp>
      <p:sp>
        <p:nvSpPr>
          <p:cNvPr id="3" name="Content Placeholder 2"/>
          <p:cNvSpPr>
            <a:spLocks noGrp="1"/>
          </p:cNvSpPr>
          <p:nvPr>
            <p:ph idx="1"/>
          </p:nvPr>
        </p:nvSpPr>
        <p:spPr/>
        <p:txBody>
          <a:bodyPr/>
          <a:lstStyle/>
          <a:p>
            <a:r>
              <a:rPr lang="en-US" dirty="0" smtClean="0"/>
              <a:t>What is the appropriate sentence for: </a:t>
            </a:r>
          </a:p>
          <a:p>
            <a:pPr lvl="1"/>
            <a:r>
              <a:rPr lang="en-US" dirty="0" smtClean="0"/>
              <a:t>Robbery of a department store (clothes)</a:t>
            </a:r>
          </a:p>
          <a:p>
            <a:pPr lvl="1"/>
            <a:r>
              <a:rPr lang="en-US" dirty="0" smtClean="0"/>
              <a:t>Repeated robberies (crime / robbery spree)</a:t>
            </a:r>
          </a:p>
          <a:p>
            <a:pPr lvl="1"/>
            <a:r>
              <a:rPr lang="en-US" dirty="0" smtClean="0"/>
              <a:t>High end jewelry heist (note the romantic term we use for that)</a:t>
            </a:r>
          </a:p>
          <a:p>
            <a:pPr lvl="1"/>
            <a:endParaRPr lang="en-US" dirty="0"/>
          </a:p>
          <a:p>
            <a:pPr lvl="1"/>
            <a:r>
              <a:rPr lang="en-US" dirty="0" smtClean="0"/>
              <a:t>Assault with injury</a:t>
            </a:r>
          </a:p>
          <a:p>
            <a:pPr lvl="1"/>
            <a:r>
              <a:rPr lang="en-US" dirty="0" smtClean="0"/>
              <a:t>Murder</a:t>
            </a:r>
          </a:p>
          <a:p>
            <a:pPr lvl="1"/>
            <a:r>
              <a:rPr lang="en-US" dirty="0" smtClean="0"/>
              <a:t>Accessory to murder</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593525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sentencing used in the US, historically</a:t>
            </a:r>
            <a:endParaRPr lang="en-US" dirty="0"/>
          </a:p>
        </p:txBody>
      </p:sp>
      <p:sp>
        <p:nvSpPr>
          <p:cNvPr id="3" name="Content Placeholder 2"/>
          <p:cNvSpPr>
            <a:spLocks noGrp="1"/>
          </p:cNvSpPr>
          <p:nvPr>
            <p:ph idx="1"/>
          </p:nvPr>
        </p:nvSpPr>
        <p:spPr/>
        <p:txBody>
          <a:bodyPr/>
          <a:lstStyle/>
          <a:p>
            <a:r>
              <a:rPr lang="en-US" dirty="0" smtClean="0"/>
              <a:t>Indeterminate</a:t>
            </a:r>
          </a:p>
          <a:p>
            <a:r>
              <a:rPr lang="en-US" dirty="0" smtClean="0"/>
              <a:t>Determinate</a:t>
            </a:r>
          </a:p>
          <a:p>
            <a:r>
              <a:rPr lang="en-US" dirty="0" smtClean="0"/>
              <a:t>Structured</a:t>
            </a:r>
          </a:p>
          <a:p>
            <a:r>
              <a:rPr lang="en-US" dirty="0" smtClean="0"/>
              <a:t>Mandatory</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50098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sentencing</a:t>
            </a:r>
            <a:endParaRPr lang="en-US" dirty="0"/>
          </a:p>
        </p:txBody>
      </p:sp>
      <p:sp>
        <p:nvSpPr>
          <p:cNvPr id="3" name="Content Placeholder 2"/>
          <p:cNvSpPr>
            <a:spLocks noGrp="1"/>
          </p:cNvSpPr>
          <p:nvPr>
            <p:ph idx="1"/>
          </p:nvPr>
        </p:nvSpPr>
        <p:spPr/>
        <p:txBody>
          <a:bodyPr/>
          <a:lstStyle/>
          <a:p>
            <a:r>
              <a:rPr lang="en-US" dirty="0" smtClean="0"/>
              <a:t>Portugal completely legalized after their dictatorship was replaced with a democracy in 1974</a:t>
            </a:r>
          </a:p>
          <a:p>
            <a:pPr lvl="1"/>
            <a:r>
              <a:rPr lang="en-US" dirty="0" smtClean="0"/>
              <a:t>Several years of bad outcomes, basically lots of heroin addicts moved there, bad things occurred</a:t>
            </a:r>
          </a:p>
          <a:p>
            <a:pPr lvl="1"/>
            <a:r>
              <a:rPr lang="en-US" dirty="0" smtClean="0"/>
              <a:t>After a period of settling down, crime is reduced, drug use is not on the rise, etc.</a:t>
            </a:r>
          </a:p>
          <a:p>
            <a:endParaRPr lang="en-US" dirty="0"/>
          </a:p>
          <a:p>
            <a:r>
              <a:rPr lang="en-US" dirty="0" smtClean="0"/>
              <a:t>What SHOULD BE the penalty for: </a:t>
            </a:r>
          </a:p>
          <a:p>
            <a:pPr lvl="1"/>
            <a:r>
              <a:rPr lang="en-US" dirty="0" smtClean="0"/>
              <a:t>Sale of drugs </a:t>
            </a:r>
          </a:p>
          <a:p>
            <a:pPr lvl="1"/>
            <a:r>
              <a:rPr lang="en-US" dirty="0" smtClean="0"/>
              <a:t>Use of drugs</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1078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every case: US&gt;UK&gt;F&gt;D</a:t>
            </a:r>
            <a:endParaRPr lang="en-US" dirty="0"/>
          </a:p>
        </p:txBody>
      </p:sp>
      <p:sp>
        <p:nvSpPr>
          <p:cNvPr id="3" name="Content Placeholder 2"/>
          <p:cNvSpPr>
            <a:spLocks noGrp="1"/>
          </p:cNvSpPr>
          <p:nvPr>
            <p:ph idx="1"/>
          </p:nvPr>
        </p:nvSpPr>
        <p:spPr/>
        <p:txBody>
          <a:bodyPr/>
          <a:lstStyle/>
          <a:p>
            <a:r>
              <a:rPr lang="en-US" dirty="0" smtClean="0"/>
              <a:t>What the heck? Why is the same crime punished more?</a:t>
            </a:r>
          </a:p>
          <a:p>
            <a:endParaRPr lang="en-US" dirty="0"/>
          </a:p>
          <a:p>
            <a:r>
              <a:rPr lang="en-US" dirty="0" smtClean="0"/>
              <a:t>Also, a historical trend in the US from lower to harsher punishments, for the same crime.</a:t>
            </a:r>
          </a:p>
          <a:p>
            <a:pPr lvl="1"/>
            <a:r>
              <a:rPr lang="en-US" dirty="0" smtClean="0"/>
              <a:t>Drugs in particular.</a:t>
            </a:r>
          </a:p>
          <a:p>
            <a:pPr lvl="1"/>
            <a:endParaRPr lang="en-US" dirty="0"/>
          </a:p>
          <a:p>
            <a:r>
              <a:rPr lang="en-US" dirty="0" smtClean="0"/>
              <a:t>Explanations?</a:t>
            </a:r>
          </a:p>
          <a:p>
            <a:pPr lvl="1"/>
            <a:r>
              <a:rPr lang="en-US" dirty="0" smtClean="0"/>
              <a:t>Racial diversity? Othering?</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21682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Prison conditions</a:t>
            </a:r>
            <a:endParaRPr lang="en-US" dirty="0"/>
          </a:p>
        </p:txBody>
      </p:sp>
      <p:sp>
        <p:nvSpPr>
          <p:cNvPr id="3" name="Content Placeholder 2"/>
          <p:cNvSpPr>
            <a:spLocks noGrp="1"/>
          </p:cNvSpPr>
          <p:nvPr>
            <p:ph idx="1"/>
          </p:nvPr>
        </p:nvSpPr>
        <p:spPr/>
        <p:txBody>
          <a:bodyPr/>
          <a:lstStyle/>
          <a:p>
            <a:r>
              <a:rPr lang="en-US" dirty="0" smtClean="0"/>
              <a:t>US: Overcrowding, violence, etc.</a:t>
            </a:r>
          </a:p>
          <a:p>
            <a:r>
              <a:rPr lang="en-US" dirty="0" smtClean="0"/>
              <a:t>US: Solitary confinement routinely used as punishment / control</a:t>
            </a:r>
          </a:p>
          <a:p>
            <a:r>
              <a:rPr lang="en-US" dirty="0" smtClean="0"/>
              <a:t>(See today’s New York Times for a case from Mississippi</a:t>
            </a:r>
          </a:p>
          <a:p>
            <a:pPr lvl="1"/>
            <a:r>
              <a:rPr lang="en-US" dirty="0">
                <a:hlinkClick r:id="rId2"/>
              </a:rPr>
              <a:t>https://</a:t>
            </a:r>
            <a:r>
              <a:rPr lang="en-US" dirty="0" smtClean="0">
                <a:hlinkClick r:id="rId2"/>
              </a:rPr>
              <a:t>www.nytimes.com/2018/04/03/us/mississippi-private-prison-abuse.html</a:t>
            </a:r>
            <a:endParaRPr lang="en-US" dirty="0" smtClean="0"/>
          </a:p>
          <a:p>
            <a:endParaRPr lang="en-US" dirty="0" smtClean="0"/>
          </a:p>
          <a:p>
            <a:r>
              <a:rPr lang="en-US" dirty="0" smtClean="0"/>
              <a:t>How does this compare to the other systems?</a:t>
            </a:r>
          </a:p>
          <a:p>
            <a:r>
              <a:rPr lang="en-US" dirty="0" smtClean="0"/>
              <a:t>Why is this?</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563517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486</Words>
  <Application>Microsoft Office PowerPoint</Application>
  <PresentationFormat>Widescreen</PresentationFormat>
  <Paragraphs>66</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Unusually Cruel, Part II  </vt:lpstr>
      <vt:lpstr>Motivated reasoning demonstration, no disrespect meant by using a trivial example</vt:lpstr>
      <vt:lpstr>Victim focus v. defendant focus</vt:lpstr>
      <vt:lpstr>Sentencing</vt:lpstr>
      <vt:lpstr>Forms of sentencing used in the US, historically</vt:lpstr>
      <vt:lpstr>Drug sentencing</vt:lpstr>
      <vt:lpstr>In every case: US&gt;UK&gt;F&gt;D</vt:lpstr>
      <vt:lpstr>Prison conditions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121</cp:revision>
  <dcterms:created xsi:type="dcterms:W3CDTF">2018-01-15T16:13:46Z</dcterms:created>
  <dcterms:modified xsi:type="dcterms:W3CDTF">2018-04-04T14:15:28Z</dcterms:modified>
</cp:coreProperties>
</file>