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83" r:id="rId8"/>
    <p:sldId id="262" r:id="rId9"/>
    <p:sldId id="266" r:id="rId10"/>
    <p:sldId id="267" r:id="rId11"/>
    <p:sldId id="268" r:id="rId12"/>
    <p:sldId id="269" r:id="rId13"/>
    <p:sldId id="270" r:id="rId14"/>
    <p:sldId id="271" r:id="rId15"/>
    <p:sldId id="272" r:id="rId16"/>
    <p:sldId id="263" r:id="rId17"/>
    <p:sldId id="264" r:id="rId18"/>
    <p:sldId id="273" r:id="rId19"/>
    <p:sldId id="265" r:id="rId20"/>
    <p:sldId id="274" r:id="rId21"/>
    <p:sldId id="275"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22" autoAdjust="0"/>
    <p:restoredTop sz="94660"/>
  </p:normalViewPr>
  <p:slideViewPr>
    <p:cSldViewPr snapToGrid="0">
      <p:cViewPr varScale="1">
        <p:scale>
          <a:sx n="82" d="100"/>
          <a:sy n="82" d="100"/>
        </p:scale>
        <p:origin x="126" y="10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FB\web_page\Innocence\figures\Fig_3.2_articles_about_exonerees_1973_200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FB\web_page\Innocence\figures\Fig_7.2_Actual_vs_Predicted_Valu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58157602663708E-2"/>
          <c:y val="4.8939641109298562E-2"/>
          <c:w val="0.88346281908989999"/>
          <c:h val="0.83849918433931481"/>
        </c:manualLayout>
      </c:layout>
      <c:scatterChart>
        <c:scatterStyle val="lineMarker"/>
        <c:varyColors val="0"/>
        <c:ser>
          <c:idx val="0"/>
          <c:order val="0"/>
          <c:spPr>
            <a:ln w="28575">
              <a:noFill/>
            </a:ln>
          </c:spPr>
          <c:marker>
            <c:symbol val="diamond"/>
            <c:size val="7"/>
            <c:spPr>
              <a:solidFill>
                <a:srgbClr val="000000"/>
              </a:solidFill>
              <a:ln>
                <a:solidFill>
                  <a:srgbClr val="000000"/>
                </a:solidFill>
                <a:prstDash val="solid"/>
              </a:ln>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6.1505763499873273E-2"/>
                  <c:y val="-4.7504078303425783E-2"/>
                </c:manualLayout>
              </c:layout>
              <c:tx>
                <c:rich>
                  <a:bodyPr/>
                  <a:lstStyle/>
                  <a:p>
                    <a:r>
                      <a:rPr lang="en-US"/>
                      <a:t>Wilbert Lee</a:t>
                    </a:r>
                  </a:p>
                </c:rich>
              </c:tx>
              <c:dLblPos val="r"/>
              <c:showLegendKey val="0"/>
              <c:showVal val="0"/>
              <c:showCatName val="0"/>
              <c:showSerName val="0"/>
              <c:showPercent val="0"/>
              <c:showBubbleSize val="0"/>
              <c:extLst>
                <c:ext xmlns:c15="http://schemas.microsoft.com/office/drawing/2012/chart" uri="{CE6537A1-D6FC-4f65-9D91-7224C49458BB}"/>
              </c:extLst>
            </c:dLbl>
            <c:dLbl>
              <c:idx val="3"/>
              <c:layout>
                <c:manualLayout>
                  <c:x val="5.0869113058980824E-3"/>
                  <c:y val="-1.9532354540511263E-2"/>
                </c:manualLayout>
              </c:layout>
              <c:tx>
                <c:rich>
                  <a:bodyPr/>
                  <a:lstStyle/>
                  <a:p>
                    <a:r>
                      <a:rPr lang="en-US"/>
                      <a:t>Freddie Pitts</a:t>
                    </a:r>
                  </a:p>
                </c:rich>
              </c:tx>
              <c:dLblPos val="r"/>
              <c:showLegendKey val="0"/>
              <c:showVal val="0"/>
              <c:showCatName val="0"/>
              <c:showSerName val="0"/>
              <c:showPercent val="0"/>
              <c:showBubbleSize val="0"/>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layout>
                <c:manualLayout>
                  <c:x val="-7.6766613940183803E-2"/>
                  <c:y val="2.399129961935835E-2"/>
                </c:manualLayout>
              </c:layout>
              <c:tx>
                <c:rich>
                  <a:bodyPr/>
                  <a:lstStyle/>
                  <a:p>
                    <a:r>
                      <a:rPr lang="en-US"/>
                      <a:t>Delbert Tibbs</a:t>
                    </a:r>
                  </a:p>
                </c:rich>
              </c:tx>
              <c:dLblPos val="r"/>
              <c:showLegendKey val="0"/>
              <c:showVal val="0"/>
              <c:showCatName val="0"/>
              <c:showSerName val="0"/>
              <c:showPercent val="0"/>
              <c:showBubbleSize val="0"/>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delete val="1"/>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delete val="1"/>
              <c:extLst>
                <c:ext xmlns:c15="http://schemas.microsoft.com/office/drawing/2012/chart" uri="{CE6537A1-D6FC-4f65-9D91-7224C49458BB}"/>
              </c:extLst>
            </c:dLbl>
            <c:dLbl>
              <c:idx val="32"/>
              <c:delete val="1"/>
              <c:extLst>
                <c:ext xmlns:c15="http://schemas.microsoft.com/office/drawing/2012/chart" uri="{CE6537A1-D6FC-4f65-9D91-7224C49458BB}"/>
              </c:extLst>
            </c:dLbl>
            <c:dLbl>
              <c:idx val="33"/>
              <c:delete val="1"/>
              <c:extLst>
                <c:ext xmlns:c15="http://schemas.microsoft.com/office/drawing/2012/chart" uri="{CE6537A1-D6FC-4f65-9D91-7224C49458BB}"/>
              </c:extLst>
            </c:dLbl>
            <c:dLbl>
              <c:idx val="34"/>
              <c:delete val="1"/>
              <c:extLst>
                <c:ext xmlns:c15="http://schemas.microsoft.com/office/drawing/2012/chart" uri="{CE6537A1-D6FC-4f65-9D91-7224C49458BB}"/>
              </c:extLst>
            </c:dLbl>
            <c:dLbl>
              <c:idx val="35"/>
              <c:delete val="1"/>
              <c:extLst>
                <c:ext xmlns:c15="http://schemas.microsoft.com/office/drawing/2012/chart" uri="{CE6537A1-D6FC-4f65-9D91-7224C49458BB}"/>
              </c:extLst>
            </c:dLbl>
            <c:dLbl>
              <c:idx val="36"/>
              <c:delete val="1"/>
              <c:extLst>
                <c:ext xmlns:c15="http://schemas.microsoft.com/office/drawing/2012/chart" uri="{CE6537A1-D6FC-4f65-9D91-7224C49458BB}"/>
              </c:extLst>
            </c:dLbl>
            <c:dLbl>
              <c:idx val="37"/>
              <c:delete val="1"/>
              <c:extLst>
                <c:ext xmlns:c15="http://schemas.microsoft.com/office/drawing/2012/chart" uri="{CE6537A1-D6FC-4f65-9D91-7224C49458BB}"/>
              </c:extLst>
            </c:dLbl>
            <c:dLbl>
              <c:idx val="38"/>
              <c:delete val="1"/>
              <c:extLst>
                <c:ext xmlns:c15="http://schemas.microsoft.com/office/drawing/2012/chart" uri="{CE6537A1-D6FC-4f65-9D91-7224C49458BB}"/>
              </c:extLst>
            </c:dLbl>
            <c:dLbl>
              <c:idx val="39"/>
              <c:delete val="1"/>
              <c:extLst>
                <c:ext xmlns:c15="http://schemas.microsoft.com/office/drawing/2012/chart" uri="{CE6537A1-D6FC-4f65-9D91-7224C49458BB}"/>
              </c:extLst>
            </c:dLbl>
            <c:dLbl>
              <c:idx val="40"/>
              <c:delete val="1"/>
              <c:extLst>
                <c:ext xmlns:c15="http://schemas.microsoft.com/office/drawing/2012/chart" uri="{CE6537A1-D6FC-4f65-9D91-7224C49458BB}"/>
              </c:extLst>
            </c:dLbl>
            <c:dLbl>
              <c:idx val="41"/>
              <c:delete val="1"/>
              <c:extLst>
                <c:ext xmlns:c15="http://schemas.microsoft.com/office/drawing/2012/chart" uri="{CE6537A1-D6FC-4f65-9D91-7224C49458BB}"/>
              </c:extLst>
            </c:dLbl>
            <c:dLbl>
              <c:idx val="42"/>
              <c:delete val="1"/>
              <c:extLst>
                <c:ext xmlns:c15="http://schemas.microsoft.com/office/drawing/2012/chart" uri="{CE6537A1-D6FC-4f65-9D91-7224C49458BB}"/>
              </c:extLst>
            </c:dLbl>
            <c:dLbl>
              <c:idx val="43"/>
              <c:delete val="1"/>
              <c:extLst>
                <c:ext xmlns:c15="http://schemas.microsoft.com/office/drawing/2012/chart" uri="{CE6537A1-D6FC-4f65-9D91-7224C49458BB}"/>
              </c:extLst>
            </c:dLbl>
            <c:dLbl>
              <c:idx val="44"/>
              <c:delete val="1"/>
              <c:extLst>
                <c:ext xmlns:c15="http://schemas.microsoft.com/office/drawing/2012/chart" uri="{CE6537A1-D6FC-4f65-9D91-7224C49458BB}"/>
              </c:extLst>
            </c:dLbl>
            <c:dLbl>
              <c:idx val="45"/>
              <c:delete val="1"/>
              <c:extLst>
                <c:ext xmlns:c15="http://schemas.microsoft.com/office/drawing/2012/chart" uri="{CE6537A1-D6FC-4f65-9D91-7224C49458BB}"/>
              </c:extLst>
            </c:dLbl>
            <c:dLbl>
              <c:idx val="46"/>
              <c:delete val="1"/>
              <c:extLst>
                <c:ext xmlns:c15="http://schemas.microsoft.com/office/drawing/2012/chart" uri="{CE6537A1-D6FC-4f65-9D91-7224C49458BB}"/>
              </c:extLst>
            </c:dLbl>
            <c:dLbl>
              <c:idx val="47"/>
              <c:delete val="1"/>
              <c:extLst>
                <c:ext xmlns:c15="http://schemas.microsoft.com/office/drawing/2012/chart" uri="{CE6537A1-D6FC-4f65-9D91-7224C49458BB}"/>
              </c:extLst>
            </c:dLbl>
            <c:dLbl>
              <c:idx val="48"/>
              <c:delete val="1"/>
              <c:extLst>
                <c:ext xmlns:c15="http://schemas.microsoft.com/office/drawing/2012/chart" uri="{CE6537A1-D6FC-4f65-9D91-7224C49458BB}"/>
              </c:extLst>
            </c:dLbl>
            <c:dLbl>
              <c:idx val="49"/>
              <c:delete val="1"/>
              <c:extLst>
                <c:ext xmlns:c15="http://schemas.microsoft.com/office/drawing/2012/chart" uri="{CE6537A1-D6FC-4f65-9D91-7224C49458BB}"/>
              </c:extLst>
            </c:dLbl>
            <c:dLbl>
              <c:idx val="50"/>
              <c:delete val="1"/>
              <c:extLst>
                <c:ext xmlns:c15="http://schemas.microsoft.com/office/drawing/2012/chart" uri="{CE6537A1-D6FC-4f65-9D91-7224C49458BB}"/>
              </c:extLst>
            </c:dLbl>
            <c:dLbl>
              <c:idx val="51"/>
              <c:delete val="1"/>
              <c:extLst>
                <c:ext xmlns:c15="http://schemas.microsoft.com/office/drawing/2012/chart" uri="{CE6537A1-D6FC-4f65-9D91-7224C49458BB}"/>
              </c:extLst>
            </c:dLbl>
            <c:dLbl>
              <c:idx val="52"/>
              <c:delete val="1"/>
              <c:extLst>
                <c:ext xmlns:c15="http://schemas.microsoft.com/office/drawing/2012/chart" uri="{CE6537A1-D6FC-4f65-9D91-7224C49458BB}"/>
              </c:extLst>
            </c:dLbl>
            <c:dLbl>
              <c:idx val="53"/>
              <c:delete val="1"/>
              <c:extLst>
                <c:ext xmlns:c15="http://schemas.microsoft.com/office/drawing/2012/chart" uri="{CE6537A1-D6FC-4f65-9D91-7224C49458BB}"/>
              </c:extLst>
            </c:dLbl>
            <c:dLbl>
              <c:idx val="54"/>
              <c:delete val="1"/>
              <c:extLst>
                <c:ext xmlns:c15="http://schemas.microsoft.com/office/drawing/2012/chart" uri="{CE6537A1-D6FC-4f65-9D91-7224C49458BB}"/>
              </c:extLst>
            </c:dLbl>
            <c:dLbl>
              <c:idx val="55"/>
              <c:layout>
                <c:manualLayout>
                  <c:x val="-7.3159423329575493E-2"/>
                  <c:y val="-7.9641023664863975E-2"/>
                </c:manualLayout>
              </c:layout>
              <c:tx>
                <c:rich>
                  <a:bodyPr/>
                  <a:lstStyle/>
                  <a:p>
                    <a:r>
                      <a:rPr lang="en-US"/>
                      <a:t>Alejandro Hernandez</a:t>
                    </a:r>
                  </a:p>
                </c:rich>
              </c:tx>
              <c:dLblPos val="r"/>
              <c:showLegendKey val="0"/>
              <c:showVal val="0"/>
              <c:showCatName val="0"/>
              <c:showSerName val="0"/>
              <c:showPercent val="0"/>
              <c:showBubbleSize val="0"/>
              <c:extLst>
                <c:ext xmlns:c15="http://schemas.microsoft.com/office/drawing/2012/chart" uri="{CE6537A1-D6FC-4f65-9D91-7224C49458BB}"/>
              </c:extLst>
            </c:dLbl>
            <c:dLbl>
              <c:idx val="56"/>
              <c:delete val="1"/>
              <c:extLst>
                <c:ext xmlns:c15="http://schemas.microsoft.com/office/drawing/2012/chart" uri="{CE6537A1-D6FC-4f65-9D91-7224C49458BB}"/>
              </c:extLst>
            </c:dLbl>
            <c:dLbl>
              <c:idx val="57"/>
              <c:delete val="1"/>
              <c:extLst>
                <c:ext xmlns:c15="http://schemas.microsoft.com/office/drawing/2012/chart" uri="{CE6537A1-D6FC-4f65-9D91-7224C49458BB}"/>
              </c:extLst>
            </c:dLbl>
            <c:dLbl>
              <c:idx val="58"/>
              <c:delete val="1"/>
              <c:extLst>
                <c:ext xmlns:c15="http://schemas.microsoft.com/office/drawing/2012/chart" uri="{CE6537A1-D6FC-4f65-9D91-7224C49458BB}"/>
              </c:extLst>
            </c:dLbl>
            <c:dLbl>
              <c:idx val="59"/>
              <c:layout>
                <c:manualLayout>
                  <c:x val="-7.9818690810153206E-2"/>
                  <c:y val="-5.0375203915171432E-2"/>
                </c:manualLayout>
              </c:layout>
              <c:tx>
                <c:rich>
                  <a:bodyPr/>
                  <a:lstStyle/>
                  <a:p>
                    <a:r>
                      <a:rPr lang="en-US"/>
                      <a:t>Rolando Cruz</a:t>
                    </a:r>
                  </a:p>
                </c:rich>
              </c:tx>
              <c:dLblPos val="r"/>
              <c:showLegendKey val="0"/>
              <c:showVal val="0"/>
              <c:showCatName val="0"/>
              <c:showSerName val="0"/>
              <c:showPercent val="0"/>
              <c:showBubbleSize val="0"/>
              <c:extLst>
                <c:ext xmlns:c15="http://schemas.microsoft.com/office/drawing/2012/chart" uri="{CE6537A1-D6FC-4f65-9D91-7224C49458BB}"/>
              </c:extLst>
            </c:dLbl>
            <c:dLbl>
              <c:idx val="60"/>
              <c:delete val="1"/>
              <c:extLst>
                <c:ext xmlns:c15="http://schemas.microsoft.com/office/drawing/2012/chart" uri="{CE6537A1-D6FC-4f65-9D91-7224C49458BB}"/>
              </c:extLst>
            </c:dLbl>
            <c:dLbl>
              <c:idx val="61"/>
              <c:delete val="1"/>
              <c:extLst>
                <c:ext xmlns:c15="http://schemas.microsoft.com/office/drawing/2012/chart" uri="{CE6537A1-D6FC-4f65-9D91-7224C49458BB}"/>
              </c:extLst>
            </c:dLbl>
            <c:dLbl>
              <c:idx val="62"/>
              <c:delete val="1"/>
              <c:extLst>
                <c:ext xmlns:c15="http://schemas.microsoft.com/office/drawing/2012/chart" uri="{CE6537A1-D6FC-4f65-9D91-7224C49458BB}"/>
              </c:extLst>
            </c:dLbl>
            <c:dLbl>
              <c:idx val="63"/>
              <c:delete val="1"/>
              <c:extLst>
                <c:ext xmlns:c15="http://schemas.microsoft.com/office/drawing/2012/chart" uri="{CE6537A1-D6FC-4f65-9D91-7224C49458BB}"/>
              </c:extLst>
            </c:dLbl>
            <c:dLbl>
              <c:idx val="64"/>
              <c:delete val="1"/>
              <c:extLst>
                <c:ext xmlns:c15="http://schemas.microsoft.com/office/drawing/2012/chart" uri="{CE6537A1-D6FC-4f65-9D91-7224C49458BB}"/>
              </c:extLst>
            </c:dLbl>
            <c:dLbl>
              <c:idx val="65"/>
              <c:delete val="1"/>
              <c:extLst>
                <c:ext xmlns:c15="http://schemas.microsoft.com/office/drawing/2012/chart" uri="{CE6537A1-D6FC-4f65-9D91-7224C49458BB}"/>
              </c:extLst>
            </c:dLbl>
            <c:dLbl>
              <c:idx val="66"/>
              <c:delete val="1"/>
              <c:extLst>
                <c:ext xmlns:c15="http://schemas.microsoft.com/office/drawing/2012/chart" uri="{CE6537A1-D6FC-4f65-9D91-7224C49458BB}"/>
              </c:extLst>
            </c:dLbl>
            <c:dLbl>
              <c:idx val="67"/>
              <c:delete val="1"/>
              <c:extLst>
                <c:ext xmlns:c15="http://schemas.microsoft.com/office/drawing/2012/chart" uri="{CE6537A1-D6FC-4f65-9D91-7224C49458BB}"/>
              </c:extLst>
            </c:dLbl>
            <c:dLbl>
              <c:idx val="68"/>
              <c:delete val="1"/>
              <c:extLst>
                <c:ext xmlns:c15="http://schemas.microsoft.com/office/drawing/2012/chart" uri="{CE6537A1-D6FC-4f65-9D91-7224C49458BB}"/>
              </c:extLst>
            </c:dLbl>
            <c:dLbl>
              <c:idx val="69"/>
              <c:delete val="1"/>
              <c:extLst>
                <c:ext xmlns:c15="http://schemas.microsoft.com/office/drawing/2012/chart" uri="{CE6537A1-D6FC-4f65-9D91-7224C49458BB}"/>
              </c:extLst>
            </c:dLbl>
            <c:dLbl>
              <c:idx val="70"/>
              <c:delete val="1"/>
              <c:extLst>
                <c:ext xmlns:c15="http://schemas.microsoft.com/office/drawing/2012/chart" uri="{CE6537A1-D6FC-4f65-9D91-7224C49458BB}"/>
              </c:extLst>
            </c:dLbl>
            <c:dLbl>
              <c:idx val="71"/>
              <c:delete val="1"/>
              <c:extLst>
                <c:ext xmlns:c15="http://schemas.microsoft.com/office/drawing/2012/chart" uri="{CE6537A1-D6FC-4f65-9D91-7224C49458BB}"/>
              </c:extLst>
            </c:dLbl>
            <c:dLbl>
              <c:idx val="72"/>
              <c:delete val="1"/>
              <c:extLst>
                <c:ext xmlns:c15="http://schemas.microsoft.com/office/drawing/2012/chart" uri="{CE6537A1-D6FC-4f65-9D91-7224C49458BB}"/>
              </c:extLst>
            </c:dLbl>
            <c:dLbl>
              <c:idx val="73"/>
              <c:delete val="1"/>
              <c:extLst>
                <c:ext xmlns:c15="http://schemas.microsoft.com/office/drawing/2012/chart" uri="{CE6537A1-D6FC-4f65-9D91-7224C49458BB}"/>
              </c:extLst>
            </c:dLbl>
            <c:dLbl>
              <c:idx val="74"/>
              <c:delete val="1"/>
              <c:extLst>
                <c:ext xmlns:c15="http://schemas.microsoft.com/office/drawing/2012/chart" uri="{CE6537A1-D6FC-4f65-9D91-7224C49458BB}"/>
              </c:extLst>
            </c:dLbl>
            <c:dLbl>
              <c:idx val="75"/>
              <c:delete val="1"/>
              <c:extLst>
                <c:ext xmlns:c15="http://schemas.microsoft.com/office/drawing/2012/chart" uri="{CE6537A1-D6FC-4f65-9D91-7224C49458BB}"/>
              </c:extLst>
            </c:dLbl>
            <c:dLbl>
              <c:idx val="76"/>
              <c:delete val="1"/>
              <c:extLst>
                <c:ext xmlns:c15="http://schemas.microsoft.com/office/drawing/2012/chart" uri="{CE6537A1-D6FC-4f65-9D91-7224C49458BB}"/>
              </c:extLst>
            </c:dLbl>
            <c:dLbl>
              <c:idx val="77"/>
              <c:delete val="1"/>
              <c:extLst>
                <c:ext xmlns:c15="http://schemas.microsoft.com/office/drawing/2012/chart" uri="{CE6537A1-D6FC-4f65-9D91-7224C49458BB}"/>
              </c:extLst>
            </c:dLbl>
            <c:dLbl>
              <c:idx val="78"/>
              <c:delete val="1"/>
              <c:extLst>
                <c:ext xmlns:c15="http://schemas.microsoft.com/office/drawing/2012/chart" uri="{CE6537A1-D6FC-4f65-9D91-7224C49458BB}"/>
              </c:extLst>
            </c:dLbl>
            <c:dLbl>
              <c:idx val="79"/>
              <c:delete val="1"/>
              <c:extLst>
                <c:ext xmlns:c15="http://schemas.microsoft.com/office/drawing/2012/chart" uri="{CE6537A1-D6FC-4f65-9D91-7224C49458BB}"/>
              </c:extLst>
            </c:dLbl>
            <c:dLbl>
              <c:idx val="80"/>
              <c:delete val="1"/>
              <c:extLst>
                <c:ext xmlns:c15="http://schemas.microsoft.com/office/drawing/2012/chart" uri="{CE6537A1-D6FC-4f65-9D91-7224C49458BB}"/>
              </c:extLst>
            </c:dLbl>
            <c:dLbl>
              <c:idx val="81"/>
              <c:layout>
                <c:manualLayout>
                  <c:x val="-9.0362589249040851E-2"/>
                  <c:y val="-5.4246873300706884E-2"/>
                </c:manualLayout>
              </c:layout>
              <c:tx>
                <c:rich>
                  <a:bodyPr/>
                  <a:lstStyle/>
                  <a:p>
                    <a:r>
                      <a:rPr lang="en-US"/>
                      <a:t>Anthony Porter</a:t>
                    </a:r>
                  </a:p>
                </c:rich>
              </c:tx>
              <c:dLblPos val="r"/>
              <c:showLegendKey val="0"/>
              <c:showVal val="0"/>
              <c:showCatName val="0"/>
              <c:showSerName val="0"/>
              <c:showPercent val="0"/>
              <c:showBubbleSize val="0"/>
              <c:extLst>
                <c:ext xmlns:c15="http://schemas.microsoft.com/office/drawing/2012/chart" uri="{CE6537A1-D6FC-4f65-9D91-7224C49458BB}"/>
              </c:extLst>
            </c:dLbl>
            <c:dLbl>
              <c:idx val="82"/>
              <c:delete val="1"/>
              <c:extLst>
                <c:ext xmlns:c15="http://schemas.microsoft.com/office/drawing/2012/chart" uri="{CE6537A1-D6FC-4f65-9D91-7224C49458BB}"/>
              </c:extLst>
            </c:dLbl>
            <c:dLbl>
              <c:idx val="83"/>
              <c:delete val="1"/>
              <c:extLst>
                <c:ext xmlns:c15="http://schemas.microsoft.com/office/drawing/2012/chart" uri="{CE6537A1-D6FC-4f65-9D91-7224C49458BB}"/>
              </c:extLst>
            </c:dLbl>
            <c:dLbl>
              <c:idx val="84"/>
              <c:delete val="1"/>
              <c:extLst>
                <c:ext xmlns:c15="http://schemas.microsoft.com/office/drawing/2012/chart" uri="{CE6537A1-D6FC-4f65-9D91-7224C49458BB}"/>
              </c:extLst>
            </c:dLbl>
            <c:dLbl>
              <c:idx val="85"/>
              <c:delete val="1"/>
              <c:extLst>
                <c:ext xmlns:c15="http://schemas.microsoft.com/office/drawing/2012/chart" uri="{CE6537A1-D6FC-4f65-9D91-7224C49458BB}"/>
              </c:extLst>
            </c:dLbl>
            <c:dLbl>
              <c:idx val="86"/>
              <c:delete val="1"/>
              <c:extLst>
                <c:ext xmlns:c15="http://schemas.microsoft.com/office/drawing/2012/chart" uri="{CE6537A1-D6FC-4f65-9D91-7224C49458BB}"/>
              </c:extLst>
            </c:dLbl>
            <c:dLbl>
              <c:idx val="87"/>
              <c:delete val="1"/>
              <c:extLst>
                <c:ext xmlns:c15="http://schemas.microsoft.com/office/drawing/2012/chart" uri="{CE6537A1-D6FC-4f65-9D91-7224C49458BB}"/>
              </c:extLst>
            </c:dLbl>
            <c:dLbl>
              <c:idx val="88"/>
              <c:delete val="1"/>
              <c:extLst>
                <c:ext xmlns:c15="http://schemas.microsoft.com/office/drawing/2012/chart" uri="{CE6537A1-D6FC-4f65-9D91-7224C49458BB}"/>
              </c:extLst>
            </c:dLbl>
            <c:dLbl>
              <c:idx val="89"/>
              <c:delete val="1"/>
              <c:extLst>
                <c:ext xmlns:c15="http://schemas.microsoft.com/office/drawing/2012/chart" uri="{CE6537A1-D6FC-4f65-9D91-7224C49458BB}"/>
              </c:extLst>
            </c:dLbl>
            <c:dLbl>
              <c:idx val="90"/>
              <c:delete val="1"/>
              <c:extLst>
                <c:ext xmlns:c15="http://schemas.microsoft.com/office/drawing/2012/chart" uri="{CE6537A1-D6FC-4f65-9D91-7224C49458BB}"/>
              </c:extLst>
            </c:dLbl>
            <c:dLbl>
              <c:idx val="91"/>
              <c:delete val="1"/>
              <c:extLst>
                <c:ext xmlns:c15="http://schemas.microsoft.com/office/drawing/2012/chart" uri="{CE6537A1-D6FC-4f65-9D91-7224C49458BB}"/>
              </c:extLst>
            </c:dLbl>
            <c:dLbl>
              <c:idx val="92"/>
              <c:delete val="1"/>
              <c:extLst>
                <c:ext xmlns:c15="http://schemas.microsoft.com/office/drawing/2012/chart" uri="{CE6537A1-D6FC-4f65-9D91-7224C49458BB}"/>
              </c:extLst>
            </c:dLbl>
            <c:dLbl>
              <c:idx val="93"/>
              <c:delete val="1"/>
              <c:extLst>
                <c:ext xmlns:c15="http://schemas.microsoft.com/office/drawing/2012/chart" uri="{CE6537A1-D6FC-4f65-9D91-7224C49458BB}"/>
              </c:extLst>
            </c:dLbl>
            <c:dLbl>
              <c:idx val="94"/>
              <c:delete val="1"/>
              <c:extLst>
                <c:ext xmlns:c15="http://schemas.microsoft.com/office/drawing/2012/chart" uri="{CE6537A1-D6FC-4f65-9D91-7224C49458BB}"/>
              </c:extLst>
            </c:dLbl>
            <c:dLbl>
              <c:idx val="95"/>
              <c:layout>
                <c:manualLayout>
                  <c:x val="-5.2608213096559373E-2"/>
                  <c:y val="-4.8363155258121522E-2"/>
                </c:manualLayout>
              </c:layout>
              <c:tx>
                <c:rich>
                  <a:bodyPr/>
                  <a:lstStyle/>
                  <a:p>
                    <a:r>
                      <a:rPr lang="en-US"/>
                      <a:t>Earl Washington</a:t>
                    </a:r>
                  </a:p>
                </c:rich>
              </c:tx>
              <c:dLblPos val="r"/>
              <c:showLegendKey val="0"/>
              <c:showVal val="0"/>
              <c:showCatName val="0"/>
              <c:showSerName val="0"/>
              <c:showPercent val="0"/>
              <c:showBubbleSize val="0"/>
              <c:extLst>
                <c:ext xmlns:c15="http://schemas.microsoft.com/office/drawing/2012/chart" uri="{CE6537A1-D6FC-4f65-9D91-7224C49458BB}"/>
              </c:extLst>
            </c:dLbl>
            <c:dLbl>
              <c:idx val="96"/>
              <c:delete val="1"/>
              <c:extLst>
                <c:ext xmlns:c15="http://schemas.microsoft.com/office/drawing/2012/chart" uri="{CE6537A1-D6FC-4f65-9D91-7224C49458BB}"/>
              </c:extLst>
            </c:dLbl>
            <c:dLbl>
              <c:idx val="97"/>
              <c:delete val="1"/>
              <c:extLst>
                <c:ext xmlns:c15="http://schemas.microsoft.com/office/drawing/2012/chart" uri="{CE6537A1-D6FC-4f65-9D91-7224C49458BB}"/>
              </c:extLst>
            </c:dLbl>
            <c:dLbl>
              <c:idx val="98"/>
              <c:delete val="1"/>
              <c:extLst>
                <c:ext xmlns:c15="http://schemas.microsoft.com/office/drawing/2012/chart" uri="{CE6537A1-D6FC-4f65-9D91-7224C49458BB}"/>
              </c:extLst>
            </c:dLbl>
            <c:dLbl>
              <c:idx val="99"/>
              <c:delete val="1"/>
              <c:extLst>
                <c:ext xmlns:c15="http://schemas.microsoft.com/office/drawing/2012/chart" uri="{CE6537A1-D6FC-4f65-9D91-7224C49458BB}"/>
              </c:extLst>
            </c:dLbl>
            <c:dLbl>
              <c:idx val="100"/>
              <c:delete val="1"/>
              <c:extLst>
                <c:ext xmlns:c15="http://schemas.microsoft.com/office/drawing/2012/chart" uri="{CE6537A1-D6FC-4f65-9D91-7224C49458BB}"/>
              </c:extLst>
            </c:dLbl>
            <c:dLbl>
              <c:idx val="101"/>
              <c:delete val="1"/>
              <c:extLst>
                <c:ext xmlns:c15="http://schemas.microsoft.com/office/drawing/2012/chart" uri="{CE6537A1-D6FC-4f65-9D91-7224C49458BB}"/>
              </c:extLst>
            </c:dLbl>
            <c:dLbl>
              <c:idx val="102"/>
              <c:delete val="1"/>
              <c:extLst>
                <c:ext xmlns:c15="http://schemas.microsoft.com/office/drawing/2012/chart" uri="{CE6537A1-D6FC-4f65-9D91-7224C49458BB}"/>
              </c:extLst>
            </c:dLbl>
            <c:dLbl>
              <c:idx val="103"/>
              <c:delete val="1"/>
              <c:extLst>
                <c:ext xmlns:c15="http://schemas.microsoft.com/office/drawing/2012/chart" uri="{CE6537A1-D6FC-4f65-9D91-7224C49458BB}"/>
              </c:extLst>
            </c:dLbl>
            <c:dLbl>
              <c:idx val="104"/>
              <c:delete val="1"/>
              <c:extLst>
                <c:ext xmlns:c15="http://schemas.microsoft.com/office/drawing/2012/chart" uri="{CE6537A1-D6FC-4f65-9D91-7224C49458BB}"/>
              </c:extLst>
            </c:dLbl>
            <c:dLbl>
              <c:idx val="105"/>
              <c:delete val="1"/>
              <c:extLst>
                <c:ext xmlns:c15="http://schemas.microsoft.com/office/drawing/2012/chart" uri="{CE6537A1-D6FC-4f65-9D91-7224C49458BB}"/>
              </c:extLst>
            </c:dLbl>
            <c:dLbl>
              <c:idx val="106"/>
              <c:delete val="1"/>
              <c:extLst>
                <c:ext xmlns:c15="http://schemas.microsoft.com/office/drawing/2012/chart" uri="{CE6537A1-D6FC-4f65-9D91-7224C49458BB}"/>
              </c:extLst>
            </c:dLbl>
            <c:dLbl>
              <c:idx val="107"/>
              <c:delete val="1"/>
              <c:extLst>
                <c:ext xmlns:c15="http://schemas.microsoft.com/office/drawing/2012/chart" uri="{CE6537A1-D6FC-4f65-9D91-7224C49458BB}"/>
              </c:extLst>
            </c:dLbl>
            <c:dLbl>
              <c:idx val="108"/>
              <c:delete val="1"/>
              <c:extLst>
                <c:ext xmlns:c15="http://schemas.microsoft.com/office/drawing/2012/chart" uri="{CE6537A1-D6FC-4f65-9D91-7224C49458BB}"/>
              </c:extLst>
            </c:dLbl>
            <c:dLbl>
              <c:idx val="109"/>
              <c:delete val="1"/>
              <c:extLst>
                <c:ext xmlns:c15="http://schemas.microsoft.com/office/drawing/2012/chart" uri="{CE6537A1-D6FC-4f65-9D91-7224C49458BB}"/>
              </c:extLst>
            </c:dLbl>
            <c:dLbl>
              <c:idx val="110"/>
              <c:layout>
                <c:manualLayout>
                  <c:x val="-3.4813228812547142E-2"/>
                  <c:y val="-4.8297902403308862E-2"/>
                </c:manualLayout>
              </c:layout>
              <c:tx>
                <c:rich>
                  <a:bodyPr/>
                  <a:lstStyle/>
                  <a:p>
                    <a:r>
                      <a:rPr lang="en-US"/>
                      <a:t>Aaron Patterson</a:t>
                    </a:r>
                  </a:p>
                </c:rich>
              </c:tx>
              <c:dLblPos val="r"/>
              <c:showLegendKey val="0"/>
              <c:showVal val="0"/>
              <c:showCatName val="0"/>
              <c:showSerName val="0"/>
              <c:showPercent val="0"/>
              <c:showBubbleSize val="0"/>
              <c:extLst>
                <c:ext xmlns:c15="http://schemas.microsoft.com/office/drawing/2012/chart" uri="{CE6537A1-D6FC-4f65-9D91-7224C49458BB}"/>
              </c:extLst>
            </c:dLbl>
            <c:dLbl>
              <c:idx val="111"/>
              <c:delete val="1"/>
              <c:extLst>
                <c:ext xmlns:c15="http://schemas.microsoft.com/office/drawing/2012/chart" uri="{CE6537A1-D6FC-4f65-9D91-7224C49458BB}"/>
              </c:extLst>
            </c:dLbl>
            <c:dLbl>
              <c:idx val="112"/>
              <c:delete val="1"/>
              <c:extLst>
                <c:ext xmlns:c15="http://schemas.microsoft.com/office/drawing/2012/chart" uri="{CE6537A1-D6FC-4f65-9D91-7224C49458BB}"/>
              </c:extLst>
            </c:dLbl>
            <c:dLbl>
              <c:idx val="113"/>
              <c:delete val="1"/>
              <c:extLst>
                <c:ext xmlns:c15="http://schemas.microsoft.com/office/drawing/2012/chart" uri="{CE6537A1-D6FC-4f65-9D91-7224C49458BB}"/>
              </c:extLst>
            </c:dLbl>
            <c:dLbl>
              <c:idx val="114"/>
              <c:delete val="1"/>
              <c:extLst>
                <c:ext xmlns:c15="http://schemas.microsoft.com/office/drawing/2012/chart" uri="{CE6537A1-D6FC-4f65-9D91-7224C49458BB}"/>
              </c:extLst>
            </c:dLbl>
            <c:dLbl>
              <c:idx val="115"/>
              <c:delete val="1"/>
              <c:extLst>
                <c:ext xmlns:c15="http://schemas.microsoft.com/office/drawing/2012/chart" uri="{CE6537A1-D6FC-4f65-9D91-7224C49458BB}"/>
              </c:extLst>
            </c:dLbl>
            <c:dLbl>
              <c:idx val="116"/>
              <c:delete val="1"/>
              <c:extLst>
                <c:ext xmlns:c15="http://schemas.microsoft.com/office/drawing/2012/chart" uri="{CE6537A1-D6FC-4f65-9D91-7224C49458BB}"/>
              </c:extLst>
            </c:dLbl>
            <c:dLbl>
              <c:idx val="117"/>
              <c:delete val="1"/>
              <c:extLst>
                <c:ext xmlns:c15="http://schemas.microsoft.com/office/drawing/2012/chart" uri="{CE6537A1-D6FC-4f65-9D91-7224C49458BB}"/>
              </c:extLst>
            </c:dLbl>
            <c:dLbl>
              <c:idx val="118"/>
              <c:delete val="1"/>
              <c:extLst>
                <c:ext xmlns:c15="http://schemas.microsoft.com/office/drawing/2012/chart" uri="{CE6537A1-D6FC-4f65-9D91-7224C49458BB}"/>
              </c:extLst>
            </c:dLbl>
            <c:dLbl>
              <c:idx val="119"/>
              <c:delete val="1"/>
              <c:extLst>
                <c:ext xmlns:c15="http://schemas.microsoft.com/office/drawing/2012/chart" uri="{CE6537A1-D6FC-4f65-9D91-7224C49458BB}"/>
              </c:extLst>
            </c:dLbl>
            <c:dLbl>
              <c:idx val="120"/>
              <c:delete val="1"/>
              <c:extLst>
                <c:ext xmlns:c15="http://schemas.microsoft.com/office/drawing/2012/chart" uri="{CE6537A1-D6FC-4f65-9D91-7224C49458BB}"/>
              </c:extLst>
            </c:dLbl>
            <c:dLbl>
              <c:idx val="121"/>
              <c:delete val="1"/>
              <c:extLst>
                <c:ext xmlns:c15="http://schemas.microsoft.com/office/drawing/2012/chart" uri="{CE6537A1-D6FC-4f65-9D91-7224C49458BB}"/>
              </c:extLst>
            </c:dLbl>
            <c:spPr>
              <a:noFill/>
              <a:ln w="25400">
                <a:noFill/>
              </a:ln>
            </c:spPr>
            <c:txPr>
              <a:bodyPr/>
              <a:lstStyle/>
              <a:p>
                <a:pPr>
                  <a:defRPr sz="1800" b="0"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Sheet1!$D$9:$D$130</c:f>
              <c:numCache>
                <c:formatCode>General</c:formatCode>
                <c:ptCount val="122"/>
                <c:pt idx="0">
                  <c:v>1973</c:v>
                </c:pt>
                <c:pt idx="1">
                  <c:v>1974</c:v>
                </c:pt>
                <c:pt idx="2">
                  <c:v>1975</c:v>
                </c:pt>
                <c:pt idx="3">
                  <c:v>1975</c:v>
                </c:pt>
                <c:pt idx="4">
                  <c:v>1975</c:v>
                </c:pt>
                <c:pt idx="5">
                  <c:v>1975</c:v>
                </c:pt>
                <c:pt idx="6">
                  <c:v>1976</c:v>
                </c:pt>
                <c:pt idx="7">
                  <c:v>1976</c:v>
                </c:pt>
                <c:pt idx="8">
                  <c:v>1976</c:v>
                </c:pt>
                <c:pt idx="9">
                  <c:v>1976</c:v>
                </c:pt>
                <c:pt idx="10">
                  <c:v>1977</c:v>
                </c:pt>
                <c:pt idx="11">
                  <c:v>1978</c:v>
                </c:pt>
                <c:pt idx="12">
                  <c:v>1978</c:v>
                </c:pt>
                <c:pt idx="13">
                  <c:v>1979</c:v>
                </c:pt>
                <c:pt idx="14">
                  <c:v>1980</c:v>
                </c:pt>
                <c:pt idx="15">
                  <c:v>1980</c:v>
                </c:pt>
                <c:pt idx="16">
                  <c:v>1981</c:v>
                </c:pt>
                <c:pt idx="17">
                  <c:v>1981</c:v>
                </c:pt>
                <c:pt idx="18">
                  <c:v>1981</c:v>
                </c:pt>
                <c:pt idx="19">
                  <c:v>1981</c:v>
                </c:pt>
                <c:pt idx="20">
                  <c:v>1982</c:v>
                </c:pt>
                <c:pt idx="21">
                  <c:v>1982</c:v>
                </c:pt>
                <c:pt idx="22">
                  <c:v>1985</c:v>
                </c:pt>
                <c:pt idx="23">
                  <c:v>1986</c:v>
                </c:pt>
                <c:pt idx="24">
                  <c:v>1986</c:v>
                </c:pt>
                <c:pt idx="25">
                  <c:v>1986</c:v>
                </c:pt>
                <c:pt idx="26">
                  <c:v>1987</c:v>
                </c:pt>
                <c:pt idx="27">
                  <c:v>1987</c:v>
                </c:pt>
                <c:pt idx="28">
                  <c:v>1987</c:v>
                </c:pt>
                <c:pt idx="29">
                  <c:v>1987</c:v>
                </c:pt>
                <c:pt idx="30">
                  <c:v>1987</c:v>
                </c:pt>
                <c:pt idx="31">
                  <c:v>1987</c:v>
                </c:pt>
                <c:pt idx="32">
                  <c:v>1987</c:v>
                </c:pt>
                <c:pt idx="33">
                  <c:v>1987</c:v>
                </c:pt>
                <c:pt idx="34">
                  <c:v>1988</c:v>
                </c:pt>
                <c:pt idx="35">
                  <c:v>1988</c:v>
                </c:pt>
                <c:pt idx="36">
                  <c:v>1988</c:v>
                </c:pt>
                <c:pt idx="37">
                  <c:v>1989</c:v>
                </c:pt>
                <c:pt idx="38">
                  <c:v>1989</c:v>
                </c:pt>
                <c:pt idx="39">
                  <c:v>1990</c:v>
                </c:pt>
                <c:pt idx="40">
                  <c:v>1990</c:v>
                </c:pt>
                <c:pt idx="41">
                  <c:v>1990</c:v>
                </c:pt>
                <c:pt idx="42">
                  <c:v>1990</c:v>
                </c:pt>
                <c:pt idx="43">
                  <c:v>1990</c:v>
                </c:pt>
                <c:pt idx="44">
                  <c:v>1991</c:v>
                </c:pt>
                <c:pt idx="45">
                  <c:v>1991</c:v>
                </c:pt>
                <c:pt idx="46">
                  <c:v>1991</c:v>
                </c:pt>
                <c:pt idx="47">
                  <c:v>1992</c:v>
                </c:pt>
                <c:pt idx="48">
                  <c:v>1993</c:v>
                </c:pt>
                <c:pt idx="49">
                  <c:v>1993</c:v>
                </c:pt>
                <c:pt idx="50">
                  <c:v>1993</c:v>
                </c:pt>
                <c:pt idx="51">
                  <c:v>1993</c:v>
                </c:pt>
                <c:pt idx="52">
                  <c:v>1993</c:v>
                </c:pt>
                <c:pt idx="53">
                  <c:v>1993</c:v>
                </c:pt>
                <c:pt idx="54">
                  <c:v>1994</c:v>
                </c:pt>
                <c:pt idx="55">
                  <c:v>1995</c:v>
                </c:pt>
                <c:pt idx="56">
                  <c:v>1995</c:v>
                </c:pt>
                <c:pt idx="57">
                  <c:v>1995</c:v>
                </c:pt>
                <c:pt idx="58">
                  <c:v>1995</c:v>
                </c:pt>
                <c:pt idx="59">
                  <c:v>1995</c:v>
                </c:pt>
                <c:pt idx="60">
                  <c:v>1996</c:v>
                </c:pt>
                <c:pt idx="61">
                  <c:v>1996</c:v>
                </c:pt>
                <c:pt idx="62">
                  <c:v>1996</c:v>
                </c:pt>
                <c:pt idx="63">
                  <c:v>1996</c:v>
                </c:pt>
                <c:pt idx="64">
                  <c:v>1996</c:v>
                </c:pt>
                <c:pt idx="65">
                  <c:v>1996</c:v>
                </c:pt>
                <c:pt idx="66">
                  <c:v>1996</c:v>
                </c:pt>
                <c:pt idx="67">
                  <c:v>1996</c:v>
                </c:pt>
                <c:pt idx="68">
                  <c:v>1997</c:v>
                </c:pt>
                <c:pt idx="69">
                  <c:v>1997</c:v>
                </c:pt>
                <c:pt idx="70">
                  <c:v>1997</c:v>
                </c:pt>
                <c:pt idx="71">
                  <c:v>1997</c:v>
                </c:pt>
                <c:pt idx="72">
                  <c:v>1997</c:v>
                </c:pt>
                <c:pt idx="73">
                  <c:v>1997</c:v>
                </c:pt>
                <c:pt idx="74">
                  <c:v>1998</c:v>
                </c:pt>
                <c:pt idx="75">
                  <c:v>1998</c:v>
                </c:pt>
                <c:pt idx="76">
                  <c:v>1999</c:v>
                </c:pt>
                <c:pt idx="77">
                  <c:v>1999</c:v>
                </c:pt>
                <c:pt idx="78">
                  <c:v>1999</c:v>
                </c:pt>
                <c:pt idx="79">
                  <c:v>1999</c:v>
                </c:pt>
                <c:pt idx="80">
                  <c:v>1999</c:v>
                </c:pt>
                <c:pt idx="81">
                  <c:v>1999</c:v>
                </c:pt>
                <c:pt idx="82">
                  <c:v>1999</c:v>
                </c:pt>
                <c:pt idx="83">
                  <c:v>1999</c:v>
                </c:pt>
                <c:pt idx="84">
                  <c:v>2000</c:v>
                </c:pt>
                <c:pt idx="85">
                  <c:v>2000</c:v>
                </c:pt>
                <c:pt idx="86">
                  <c:v>2000</c:v>
                </c:pt>
                <c:pt idx="87">
                  <c:v>2000</c:v>
                </c:pt>
                <c:pt idx="88">
                  <c:v>2000</c:v>
                </c:pt>
                <c:pt idx="89">
                  <c:v>2000</c:v>
                </c:pt>
                <c:pt idx="90">
                  <c:v>2000</c:v>
                </c:pt>
                <c:pt idx="91">
                  <c:v>2000</c:v>
                </c:pt>
                <c:pt idx="92">
                  <c:v>2001</c:v>
                </c:pt>
                <c:pt idx="93">
                  <c:v>2001</c:v>
                </c:pt>
                <c:pt idx="94">
                  <c:v>2001</c:v>
                </c:pt>
                <c:pt idx="95">
                  <c:v>2001</c:v>
                </c:pt>
                <c:pt idx="96">
                  <c:v>2001</c:v>
                </c:pt>
                <c:pt idx="97">
                  <c:v>2001</c:v>
                </c:pt>
                <c:pt idx="98">
                  <c:v>2002</c:v>
                </c:pt>
                <c:pt idx="99">
                  <c:v>2002</c:v>
                </c:pt>
                <c:pt idx="100">
                  <c:v>2002</c:v>
                </c:pt>
                <c:pt idx="101">
                  <c:v>2003</c:v>
                </c:pt>
                <c:pt idx="102">
                  <c:v>2003</c:v>
                </c:pt>
                <c:pt idx="103">
                  <c:v>2003</c:v>
                </c:pt>
                <c:pt idx="104">
                  <c:v>2003</c:v>
                </c:pt>
                <c:pt idx="105">
                  <c:v>2003</c:v>
                </c:pt>
                <c:pt idx="106">
                  <c:v>2003</c:v>
                </c:pt>
                <c:pt idx="107">
                  <c:v>2003</c:v>
                </c:pt>
                <c:pt idx="108">
                  <c:v>2003</c:v>
                </c:pt>
                <c:pt idx="109">
                  <c:v>2003</c:v>
                </c:pt>
                <c:pt idx="110">
                  <c:v>2003</c:v>
                </c:pt>
                <c:pt idx="111">
                  <c:v>2003</c:v>
                </c:pt>
                <c:pt idx="112">
                  <c:v>2003</c:v>
                </c:pt>
                <c:pt idx="113">
                  <c:v>2003</c:v>
                </c:pt>
                <c:pt idx="114">
                  <c:v>2004</c:v>
                </c:pt>
                <c:pt idx="115">
                  <c:v>2004</c:v>
                </c:pt>
                <c:pt idx="116">
                  <c:v>2004</c:v>
                </c:pt>
                <c:pt idx="117">
                  <c:v>2004</c:v>
                </c:pt>
                <c:pt idx="118">
                  <c:v>2004</c:v>
                </c:pt>
                <c:pt idx="119">
                  <c:v>2004</c:v>
                </c:pt>
                <c:pt idx="120">
                  <c:v>2005</c:v>
                </c:pt>
                <c:pt idx="121">
                  <c:v>2005</c:v>
                </c:pt>
              </c:numCache>
            </c:numRef>
          </c:xVal>
          <c:yVal>
            <c:numRef>
              <c:f>Sheet1!$C$9:$C$130</c:f>
              <c:numCache>
                <c:formatCode>General</c:formatCode>
                <c:ptCount val="122"/>
                <c:pt idx="0">
                  <c:v>24</c:v>
                </c:pt>
                <c:pt idx="1">
                  <c:v>0</c:v>
                </c:pt>
                <c:pt idx="2">
                  <c:v>66</c:v>
                </c:pt>
                <c:pt idx="3">
                  <c:v>62</c:v>
                </c:pt>
                <c:pt idx="4">
                  <c:v>0</c:v>
                </c:pt>
                <c:pt idx="5">
                  <c:v>0</c:v>
                </c:pt>
                <c:pt idx="6">
                  <c:v>1</c:v>
                </c:pt>
                <c:pt idx="7">
                  <c:v>0</c:v>
                </c:pt>
                <c:pt idx="8">
                  <c:v>0</c:v>
                </c:pt>
                <c:pt idx="9">
                  <c:v>0</c:v>
                </c:pt>
                <c:pt idx="10">
                  <c:v>48</c:v>
                </c:pt>
                <c:pt idx="11">
                  <c:v>1</c:v>
                </c:pt>
                <c:pt idx="12">
                  <c:v>4</c:v>
                </c:pt>
                <c:pt idx="13">
                  <c:v>2</c:v>
                </c:pt>
                <c:pt idx="14">
                  <c:v>9</c:v>
                </c:pt>
                <c:pt idx="15">
                  <c:v>0</c:v>
                </c:pt>
                <c:pt idx="16">
                  <c:v>0</c:v>
                </c:pt>
                <c:pt idx="17">
                  <c:v>3</c:v>
                </c:pt>
                <c:pt idx="18">
                  <c:v>1</c:v>
                </c:pt>
                <c:pt idx="19">
                  <c:v>0</c:v>
                </c:pt>
                <c:pt idx="20">
                  <c:v>0</c:v>
                </c:pt>
                <c:pt idx="21">
                  <c:v>12</c:v>
                </c:pt>
                <c:pt idx="22">
                  <c:v>0</c:v>
                </c:pt>
                <c:pt idx="23">
                  <c:v>1</c:v>
                </c:pt>
                <c:pt idx="24">
                  <c:v>4</c:v>
                </c:pt>
                <c:pt idx="25">
                  <c:v>0</c:v>
                </c:pt>
                <c:pt idx="26">
                  <c:v>30</c:v>
                </c:pt>
                <c:pt idx="27">
                  <c:v>3</c:v>
                </c:pt>
                <c:pt idx="28">
                  <c:v>28</c:v>
                </c:pt>
                <c:pt idx="29">
                  <c:v>1</c:v>
                </c:pt>
                <c:pt idx="30">
                  <c:v>3</c:v>
                </c:pt>
                <c:pt idx="31">
                  <c:v>3</c:v>
                </c:pt>
                <c:pt idx="32">
                  <c:v>57</c:v>
                </c:pt>
                <c:pt idx="33">
                  <c:v>4</c:v>
                </c:pt>
                <c:pt idx="34">
                  <c:v>0</c:v>
                </c:pt>
                <c:pt idx="35">
                  <c:v>5</c:v>
                </c:pt>
                <c:pt idx="36">
                  <c:v>0</c:v>
                </c:pt>
                <c:pt idx="37">
                  <c:v>80</c:v>
                </c:pt>
                <c:pt idx="38">
                  <c:v>32</c:v>
                </c:pt>
                <c:pt idx="39">
                  <c:v>5</c:v>
                </c:pt>
                <c:pt idx="40">
                  <c:v>7</c:v>
                </c:pt>
                <c:pt idx="41">
                  <c:v>0</c:v>
                </c:pt>
                <c:pt idx="42">
                  <c:v>52</c:v>
                </c:pt>
                <c:pt idx="43">
                  <c:v>0</c:v>
                </c:pt>
                <c:pt idx="44">
                  <c:v>1</c:v>
                </c:pt>
                <c:pt idx="45">
                  <c:v>9</c:v>
                </c:pt>
                <c:pt idx="46">
                  <c:v>7</c:v>
                </c:pt>
                <c:pt idx="47">
                  <c:v>5</c:v>
                </c:pt>
                <c:pt idx="48">
                  <c:v>64</c:v>
                </c:pt>
                <c:pt idx="49">
                  <c:v>4</c:v>
                </c:pt>
                <c:pt idx="50">
                  <c:v>94</c:v>
                </c:pt>
                <c:pt idx="51">
                  <c:v>11</c:v>
                </c:pt>
                <c:pt idx="52">
                  <c:v>6</c:v>
                </c:pt>
                <c:pt idx="53">
                  <c:v>9</c:v>
                </c:pt>
                <c:pt idx="54">
                  <c:v>2</c:v>
                </c:pt>
                <c:pt idx="55">
                  <c:v>141</c:v>
                </c:pt>
                <c:pt idx="56">
                  <c:v>2</c:v>
                </c:pt>
                <c:pt idx="57">
                  <c:v>9</c:v>
                </c:pt>
                <c:pt idx="58">
                  <c:v>3</c:v>
                </c:pt>
                <c:pt idx="59">
                  <c:v>264</c:v>
                </c:pt>
                <c:pt idx="60">
                  <c:v>1</c:v>
                </c:pt>
                <c:pt idx="61">
                  <c:v>87</c:v>
                </c:pt>
                <c:pt idx="62">
                  <c:v>21</c:v>
                </c:pt>
                <c:pt idx="63">
                  <c:v>68</c:v>
                </c:pt>
                <c:pt idx="64">
                  <c:v>35</c:v>
                </c:pt>
                <c:pt idx="65">
                  <c:v>2</c:v>
                </c:pt>
                <c:pt idx="66">
                  <c:v>3</c:v>
                </c:pt>
                <c:pt idx="67">
                  <c:v>87</c:v>
                </c:pt>
                <c:pt idx="68">
                  <c:v>0</c:v>
                </c:pt>
                <c:pt idx="69">
                  <c:v>1</c:v>
                </c:pt>
                <c:pt idx="70">
                  <c:v>27</c:v>
                </c:pt>
                <c:pt idx="71">
                  <c:v>5</c:v>
                </c:pt>
                <c:pt idx="72">
                  <c:v>83</c:v>
                </c:pt>
                <c:pt idx="73">
                  <c:v>11</c:v>
                </c:pt>
                <c:pt idx="74">
                  <c:v>77</c:v>
                </c:pt>
                <c:pt idx="75">
                  <c:v>11</c:v>
                </c:pt>
                <c:pt idx="76">
                  <c:v>53</c:v>
                </c:pt>
                <c:pt idx="77">
                  <c:v>0</c:v>
                </c:pt>
                <c:pt idx="78">
                  <c:v>0</c:v>
                </c:pt>
                <c:pt idx="79">
                  <c:v>2</c:v>
                </c:pt>
                <c:pt idx="80">
                  <c:v>39</c:v>
                </c:pt>
                <c:pt idx="81">
                  <c:v>206</c:v>
                </c:pt>
                <c:pt idx="82">
                  <c:v>15</c:v>
                </c:pt>
                <c:pt idx="83">
                  <c:v>9</c:v>
                </c:pt>
                <c:pt idx="84">
                  <c:v>1</c:v>
                </c:pt>
                <c:pt idx="85">
                  <c:v>18</c:v>
                </c:pt>
                <c:pt idx="86">
                  <c:v>17</c:v>
                </c:pt>
                <c:pt idx="87">
                  <c:v>8</c:v>
                </c:pt>
                <c:pt idx="88">
                  <c:v>71</c:v>
                </c:pt>
                <c:pt idx="89">
                  <c:v>17</c:v>
                </c:pt>
                <c:pt idx="90">
                  <c:v>7</c:v>
                </c:pt>
                <c:pt idx="91">
                  <c:v>6</c:v>
                </c:pt>
                <c:pt idx="92">
                  <c:v>30</c:v>
                </c:pt>
                <c:pt idx="93">
                  <c:v>38</c:v>
                </c:pt>
                <c:pt idx="94">
                  <c:v>15</c:v>
                </c:pt>
                <c:pt idx="95">
                  <c:v>169</c:v>
                </c:pt>
                <c:pt idx="96">
                  <c:v>45</c:v>
                </c:pt>
                <c:pt idx="97">
                  <c:v>2</c:v>
                </c:pt>
                <c:pt idx="98">
                  <c:v>44</c:v>
                </c:pt>
                <c:pt idx="99">
                  <c:v>23</c:v>
                </c:pt>
                <c:pt idx="100">
                  <c:v>3</c:v>
                </c:pt>
                <c:pt idx="101">
                  <c:v>42</c:v>
                </c:pt>
                <c:pt idx="102">
                  <c:v>2</c:v>
                </c:pt>
                <c:pt idx="103">
                  <c:v>33</c:v>
                </c:pt>
                <c:pt idx="104">
                  <c:v>1</c:v>
                </c:pt>
                <c:pt idx="105">
                  <c:v>25</c:v>
                </c:pt>
                <c:pt idx="106">
                  <c:v>44</c:v>
                </c:pt>
                <c:pt idx="107">
                  <c:v>59</c:v>
                </c:pt>
                <c:pt idx="108">
                  <c:v>60</c:v>
                </c:pt>
                <c:pt idx="109">
                  <c:v>29</c:v>
                </c:pt>
                <c:pt idx="110">
                  <c:v>127</c:v>
                </c:pt>
                <c:pt idx="111">
                  <c:v>26</c:v>
                </c:pt>
                <c:pt idx="112">
                  <c:v>0</c:v>
                </c:pt>
                <c:pt idx="113">
                  <c:v>72</c:v>
                </c:pt>
                <c:pt idx="114">
                  <c:v>57</c:v>
                </c:pt>
                <c:pt idx="115">
                  <c:v>11</c:v>
                </c:pt>
                <c:pt idx="116">
                  <c:v>29</c:v>
                </c:pt>
                <c:pt idx="117">
                  <c:v>8</c:v>
                </c:pt>
                <c:pt idx="118">
                  <c:v>10</c:v>
                </c:pt>
                <c:pt idx="119">
                  <c:v>0</c:v>
                </c:pt>
                <c:pt idx="120">
                  <c:v>3</c:v>
                </c:pt>
                <c:pt idx="121">
                  <c:v>0</c:v>
                </c:pt>
              </c:numCache>
            </c:numRef>
          </c:yVal>
          <c:smooth val="0"/>
        </c:ser>
        <c:dLbls>
          <c:showLegendKey val="0"/>
          <c:showVal val="0"/>
          <c:showCatName val="0"/>
          <c:showSerName val="0"/>
          <c:showPercent val="0"/>
          <c:showBubbleSize val="0"/>
        </c:dLbls>
        <c:axId val="246006344"/>
        <c:axId val="246012224"/>
      </c:scatterChart>
      <c:valAx>
        <c:axId val="246006344"/>
        <c:scaling>
          <c:orientation val="minMax"/>
          <c:max val="2005"/>
          <c:min val="1973"/>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Times New Roman"/>
                <a:ea typeface="Times New Roman"/>
                <a:cs typeface="Times New Roman"/>
              </a:defRPr>
            </a:pPr>
            <a:endParaRPr lang="en-US"/>
          </a:p>
        </c:txPr>
        <c:crossAx val="246012224"/>
        <c:crosses val="autoZero"/>
        <c:crossBetween val="midCat"/>
        <c:majorUnit val="4"/>
        <c:minorUnit val="0.4"/>
      </c:valAx>
      <c:valAx>
        <c:axId val="24601222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Times New Roman"/>
                <a:ea typeface="Times New Roman"/>
                <a:cs typeface="Times New Roman"/>
              </a:defRPr>
            </a:pPr>
            <a:endParaRPr lang="en-US"/>
          </a:p>
        </c:txPr>
        <c:crossAx val="246006344"/>
        <c:crosses val="autoZero"/>
        <c:crossBetween val="midCat"/>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80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471728706019592E-2"/>
          <c:y val="0.15659234163767202"/>
          <c:w val="0.88346281908989999"/>
          <c:h val="0.7683523654159865"/>
        </c:manualLayout>
      </c:layout>
      <c:lineChart>
        <c:grouping val="standard"/>
        <c:varyColors val="0"/>
        <c:ser>
          <c:idx val="0"/>
          <c:order val="0"/>
          <c:tx>
            <c:v>Actual</c:v>
          </c:tx>
          <c:spPr>
            <a:ln w="38100">
              <a:solidFill>
                <a:srgbClr val="000000"/>
              </a:solidFill>
              <a:prstDash val="solid"/>
            </a:ln>
          </c:spPr>
          <c:marker>
            <c:symbol val="none"/>
          </c:marker>
          <c:cat>
            <c:numRef>
              <c:f>Sheet1!$A$10:$A$53</c:f>
              <c:numCache>
                <c:formatCode>General</c:formatCode>
                <c:ptCount val="44"/>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numCache>
            </c:numRef>
          </c:cat>
          <c:val>
            <c:numRef>
              <c:f>Sheet1!$B$10:$B$53</c:f>
              <c:numCache>
                <c:formatCode>General</c:formatCode>
                <c:ptCount val="44"/>
                <c:pt idx="0">
                  <c:v>103</c:v>
                </c:pt>
                <c:pt idx="1">
                  <c:v>93</c:v>
                </c:pt>
                <c:pt idx="2">
                  <c:v>106</c:v>
                </c:pt>
                <c:pt idx="3">
                  <c:v>86</c:v>
                </c:pt>
                <c:pt idx="4">
                  <c:v>118</c:v>
                </c:pt>
                <c:pt idx="5">
                  <c:v>85</c:v>
                </c:pt>
                <c:pt idx="6">
                  <c:v>102</c:v>
                </c:pt>
                <c:pt idx="7">
                  <c:v>97</c:v>
                </c:pt>
                <c:pt idx="8">
                  <c:v>127</c:v>
                </c:pt>
                <c:pt idx="9">
                  <c:v>104</c:v>
                </c:pt>
                <c:pt idx="10">
                  <c:v>75</c:v>
                </c:pt>
                <c:pt idx="11">
                  <c:v>42</c:v>
                </c:pt>
                <c:pt idx="12">
                  <c:v>149</c:v>
                </c:pt>
                <c:pt idx="13">
                  <c:v>298</c:v>
                </c:pt>
                <c:pt idx="14">
                  <c:v>233</c:v>
                </c:pt>
                <c:pt idx="15">
                  <c:v>137</c:v>
                </c:pt>
                <c:pt idx="16">
                  <c:v>185</c:v>
                </c:pt>
                <c:pt idx="17">
                  <c:v>151</c:v>
                </c:pt>
                <c:pt idx="18">
                  <c:v>173</c:v>
                </c:pt>
                <c:pt idx="19">
                  <c:v>223</c:v>
                </c:pt>
                <c:pt idx="20">
                  <c:v>267</c:v>
                </c:pt>
                <c:pt idx="21">
                  <c:v>252</c:v>
                </c:pt>
                <c:pt idx="22">
                  <c:v>284</c:v>
                </c:pt>
                <c:pt idx="23">
                  <c:v>262</c:v>
                </c:pt>
                <c:pt idx="24">
                  <c:v>300</c:v>
                </c:pt>
                <c:pt idx="25">
                  <c:v>287</c:v>
                </c:pt>
                <c:pt idx="26">
                  <c:v>291</c:v>
                </c:pt>
                <c:pt idx="27">
                  <c:v>258</c:v>
                </c:pt>
                <c:pt idx="28">
                  <c:v>251</c:v>
                </c:pt>
                <c:pt idx="29">
                  <c:v>268</c:v>
                </c:pt>
                <c:pt idx="30">
                  <c:v>287</c:v>
                </c:pt>
                <c:pt idx="31">
                  <c:v>287</c:v>
                </c:pt>
                <c:pt idx="32">
                  <c:v>315</c:v>
                </c:pt>
                <c:pt idx="33">
                  <c:v>315</c:v>
                </c:pt>
                <c:pt idx="34">
                  <c:v>317</c:v>
                </c:pt>
                <c:pt idx="35">
                  <c:v>275</c:v>
                </c:pt>
                <c:pt idx="36">
                  <c:v>298</c:v>
                </c:pt>
                <c:pt idx="37">
                  <c:v>277</c:v>
                </c:pt>
                <c:pt idx="38">
                  <c:v>232</c:v>
                </c:pt>
                <c:pt idx="39">
                  <c:v>162</c:v>
                </c:pt>
                <c:pt idx="40">
                  <c:v>167</c:v>
                </c:pt>
                <c:pt idx="41">
                  <c:v>153</c:v>
                </c:pt>
                <c:pt idx="42">
                  <c:v>138</c:v>
                </c:pt>
                <c:pt idx="43">
                  <c:v>128</c:v>
                </c:pt>
              </c:numCache>
            </c:numRef>
          </c:val>
          <c:smooth val="0"/>
        </c:ser>
        <c:ser>
          <c:idx val="2"/>
          <c:order val="1"/>
          <c:tx>
            <c:v>Predicted</c:v>
          </c:tx>
          <c:spPr>
            <a:ln w="38100">
              <a:solidFill>
                <a:srgbClr val="000000"/>
              </a:solidFill>
              <a:prstDash val="sysDash"/>
            </a:ln>
          </c:spPr>
          <c:marker>
            <c:symbol val="none"/>
          </c:marker>
          <c:cat>
            <c:numRef>
              <c:f>Sheet1!$A$10:$A$53</c:f>
              <c:numCache>
                <c:formatCode>General</c:formatCode>
                <c:ptCount val="44"/>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numCache>
            </c:numRef>
          </c:cat>
          <c:val>
            <c:numRef>
              <c:f>Sheet1!$J$10:$J$53</c:f>
              <c:numCache>
                <c:formatCode>0.000</c:formatCode>
                <c:ptCount val="44"/>
                <c:pt idx="0">
                  <c:v>113.23823287899964</c:v>
                </c:pt>
                <c:pt idx="1">
                  <c:v>98.797315467586998</c:v>
                </c:pt>
                <c:pt idx="2">
                  <c:v>94.838466160412978</c:v>
                </c:pt>
                <c:pt idx="3">
                  <c:v>100.81192766458733</c:v>
                </c:pt>
                <c:pt idx="4">
                  <c:v>68.113028390825988</c:v>
                </c:pt>
                <c:pt idx="5">
                  <c:v>83.985084597825988</c:v>
                </c:pt>
                <c:pt idx="6">
                  <c:v>103.59207817982549</c:v>
                </c:pt>
                <c:pt idx="7">
                  <c:v>104.298959343587</c:v>
                </c:pt>
                <c:pt idx="8">
                  <c:v>100.99329662000051</c:v>
                </c:pt>
                <c:pt idx="9">
                  <c:v>115.35157054199998</c:v>
                </c:pt>
                <c:pt idx="10">
                  <c:v>104.204632905826</c:v>
                </c:pt>
                <c:pt idx="11">
                  <c:v>41.999985337587013</c:v>
                </c:pt>
                <c:pt idx="12">
                  <c:v>135.05675416099999</c:v>
                </c:pt>
                <c:pt idx="13">
                  <c:v>298.00003578099899</c:v>
                </c:pt>
                <c:pt idx="14">
                  <c:v>224.18342510800002</c:v>
                </c:pt>
                <c:pt idx="15">
                  <c:v>204.81361347499998</c:v>
                </c:pt>
                <c:pt idx="16">
                  <c:v>190.28856026099996</c:v>
                </c:pt>
                <c:pt idx="17">
                  <c:v>190.27328831999998</c:v>
                </c:pt>
                <c:pt idx="18">
                  <c:v>168.86335890200004</c:v>
                </c:pt>
                <c:pt idx="19">
                  <c:v>203.79391681500007</c:v>
                </c:pt>
                <c:pt idx="20">
                  <c:v>228.65015780200059</c:v>
                </c:pt>
                <c:pt idx="21">
                  <c:v>273.73644084599869</c:v>
                </c:pt>
                <c:pt idx="22">
                  <c:v>251.41769895660047</c:v>
                </c:pt>
                <c:pt idx="23">
                  <c:v>279.88094510340136</c:v>
                </c:pt>
                <c:pt idx="24">
                  <c:v>270.01227153719969</c:v>
                </c:pt>
                <c:pt idx="25">
                  <c:v>272.57958119760002</c:v>
                </c:pt>
                <c:pt idx="26">
                  <c:v>276.10697612519999</c:v>
                </c:pt>
                <c:pt idx="27">
                  <c:v>273.485827105</c:v>
                </c:pt>
                <c:pt idx="28">
                  <c:v>282.26003779599893</c:v>
                </c:pt>
                <c:pt idx="29">
                  <c:v>298.90559911059893</c:v>
                </c:pt>
                <c:pt idx="30">
                  <c:v>280.44719904859755</c:v>
                </c:pt>
                <c:pt idx="31">
                  <c:v>284.03449081700001</c:v>
                </c:pt>
                <c:pt idx="32">
                  <c:v>306.2273528301987</c:v>
                </c:pt>
                <c:pt idx="33">
                  <c:v>292.51579577719826</c:v>
                </c:pt>
                <c:pt idx="34">
                  <c:v>297.62513765319869</c:v>
                </c:pt>
                <c:pt idx="35">
                  <c:v>300.64262024100032</c:v>
                </c:pt>
                <c:pt idx="36">
                  <c:v>279.38051780059857</c:v>
                </c:pt>
                <c:pt idx="37">
                  <c:v>261.5271552967987</c:v>
                </c:pt>
                <c:pt idx="38">
                  <c:v>236.56295908440001</c:v>
                </c:pt>
                <c:pt idx="39">
                  <c:v>168.49693054920004</c:v>
                </c:pt>
                <c:pt idx="40">
                  <c:v>150.51517620340002</c:v>
                </c:pt>
                <c:pt idx="41">
                  <c:v>156.95736454980002</c:v>
                </c:pt>
                <c:pt idx="42">
                  <c:v>148.41163096459999</c:v>
                </c:pt>
                <c:pt idx="43" formatCode="0.00">
                  <c:v>142.12191302159999</c:v>
                </c:pt>
              </c:numCache>
            </c:numRef>
          </c:val>
          <c:smooth val="0"/>
        </c:ser>
        <c:dLbls>
          <c:showLegendKey val="0"/>
          <c:showVal val="0"/>
          <c:showCatName val="0"/>
          <c:showSerName val="0"/>
          <c:showPercent val="0"/>
          <c:showBubbleSize val="0"/>
        </c:dLbls>
        <c:smooth val="0"/>
        <c:axId val="245425200"/>
        <c:axId val="245423240"/>
      </c:lineChart>
      <c:catAx>
        <c:axId val="245425200"/>
        <c:scaling>
          <c:orientation val="minMax"/>
        </c:scaling>
        <c:delete val="0"/>
        <c:axPos val="b"/>
        <c:numFmt formatCode="0" sourceLinked="0"/>
        <c:majorTickMark val="cross"/>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Times New Roman"/>
                <a:ea typeface="Times New Roman"/>
                <a:cs typeface="Times New Roman"/>
              </a:defRPr>
            </a:pPr>
            <a:endParaRPr lang="en-US"/>
          </a:p>
        </c:txPr>
        <c:crossAx val="245423240"/>
        <c:crosses val="autoZero"/>
        <c:auto val="1"/>
        <c:lblAlgn val="ctr"/>
        <c:lblOffset val="100"/>
        <c:tickLblSkip val="6"/>
        <c:tickMarkSkip val="6"/>
        <c:noMultiLvlLbl val="0"/>
      </c:catAx>
      <c:valAx>
        <c:axId val="245423240"/>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Times New Roman"/>
                <a:ea typeface="Times New Roman"/>
                <a:cs typeface="Times New Roman"/>
              </a:defRPr>
            </a:pPr>
            <a:endParaRPr lang="en-US"/>
          </a:p>
        </c:txPr>
        <c:crossAx val="245425200"/>
        <c:crosses val="autoZero"/>
        <c:crossBetween val="midCat"/>
      </c:valAx>
      <c:spPr>
        <a:solidFill>
          <a:srgbClr val="FFFFFF"/>
        </a:solidFill>
        <a:ln w="12700">
          <a:solidFill>
            <a:srgbClr val="808080"/>
          </a:solidFill>
          <a:prstDash val="solid"/>
        </a:ln>
      </c:spPr>
    </c:plotArea>
    <c:legend>
      <c:legendPos val="b"/>
      <c:layout>
        <c:manualLayout>
          <c:xMode val="edge"/>
          <c:yMode val="edge"/>
          <c:x val="0.36736958934517461"/>
          <c:y val="0.93311582381729197"/>
          <c:w val="0.29855715871254168"/>
          <c:h val="6.1990212071778142E-2"/>
        </c:manualLayout>
      </c:layout>
      <c:overlay val="0"/>
      <c:spPr>
        <a:solidFill>
          <a:srgbClr val="FFFFFF"/>
        </a:solidFill>
        <a:ln w="3175">
          <a:solidFill>
            <a:srgbClr val="000000"/>
          </a:solidFill>
          <a:prstDash val="solid"/>
        </a:ln>
      </c:spPr>
      <c:txPr>
        <a:bodyPr/>
        <a:lstStyle/>
        <a:p>
          <a:pPr>
            <a:defRPr sz="1655" b="0"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80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6421F-7BBC-4F22-BBE3-D4F3A5D41068}" type="datetimeFigureOut">
              <a:rPr lang="en-US" smtClean="0"/>
              <a:t>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0ADF6-B1C2-4809-81B8-B6471EB311A5}" type="slidenum">
              <a:rPr lang="en-US" smtClean="0"/>
              <a:t>‹#›</a:t>
            </a:fld>
            <a:endParaRPr lang="en-US"/>
          </a:p>
        </p:txBody>
      </p:sp>
    </p:spTree>
    <p:extLst>
      <p:ext uri="{BB962C8B-B14F-4D97-AF65-F5344CB8AC3E}">
        <p14:creationId xmlns:p14="http://schemas.microsoft.com/office/powerpoint/2010/main" val="407958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0ADF6-B1C2-4809-81B8-B6471EB311A5}" type="slidenum">
              <a:rPr lang="en-US" smtClean="0"/>
              <a:t>1</a:t>
            </a:fld>
            <a:endParaRPr lang="en-US"/>
          </a:p>
        </p:txBody>
      </p:sp>
    </p:spTree>
    <p:extLst>
      <p:ext uri="{BB962C8B-B14F-4D97-AF65-F5344CB8AC3E}">
        <p14:creationId xmlns:p14="http://schemas.microsoft.com/office/powerpoint/2010/main" val="311080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rgbClr val="000066"/>
                </a:solidFill>
                <a:latin typeface="Garamond" panose="02020404030301010803" pitchFamily="18" charset="0"/>
              </a:defRPr>
            </a:lvl1pPr>
            <a:lvl2pPr marL="742950" indent="-285750" defTabSz="966788" eaLnBrk="0" hangingPunct="0">
              <a:defRPr>
                <a:solidFill>
                  <a:srgbClr val="000066"/>
                </a:solidFill>
                <a:latin typeface="Garamond" panose="02020404030301010803" pitchFamily="18" charset="0"/>
              </a:defRPr>
            </a:lvl2pPr>
            <a:lvl3pPr marL="1143000" indent="-228600" defTabSz="966788" eaLnBrk="0" hangingPunct="0">
              <a:defRPr>
                <a:solidFill>
                  <a:srgbClr val="000066"/>
                </a:solidFill>
                <a:latin typeface="Garamond" panose="02020404030301010803" pitchFamily="18" charset="0"/>
              </a:defRPr>
            </a:lvl3pPr>
            <a:lvl4pPr marL="1600200" indent="-228600" defTabSz="966788" eaLnBrk="0" hangingPunct="0">
              <a:defRPr>
                <a:solidFill>
                  <a:srgbClr val="000066"/>
                </a:solidFill>
                <a:latin typeface="Garamond" panose="02020404030301010803" pitchFamily="18" charset="0"/>
              </a:defRPr>
            </a:lvl4pPr>
            <a:lvl5pPr marL="2057400" indent="-228600" defTabSz="966788" eaLnBrk="0" hangingPunct="0">
              <a:defRPr>
                <a:solidFill>
                  <a:srgbClr val="000066"/>
                </a:solidFill>
                <a:latin typeface="Garamond" panose="02020404030301010803" pitchFamily="18" charset="0"/>
              </a:defRPr>
            </a:lvl5pPr>
            <a:lvl6pPr marL="2514600" indent="-228600" defTabSz="966788" eaLnBrk="0" fontAlgn="base" hangingPunct="0">
              <a:spcBef>
                <a:spcPct val="0"/>
              </a:spcBef>
              <a:spcAft>
                <a:spcPct val="0"/>
              </a:spcAft>
              <a:defRPr>
                <a:solidFill>
                  <a:srgbClr val="000066"/>
                </a:solidFill>
                <a:latin typeface="Garamond" panose="02020404030301010803" pitchFamily="18" charset="0"/>
              </a:defRPr>
            </a:lvl6pPr>
            <a:lvl7pPr marL="2971800" indent="-228600" defTabSz="966788" eaLnBrk="0" fontAlgn="base" hangingPunct="0">
              <a:spcBef>
                <a:spcPct val="0"/>
              </a:spcBef>
              <a:spcAft>
                <a:spcPct val="0"/>
              </a:spcAft>
              <a:defRPr>
                <a:solidFill>
                  <a:srgbClr val="000066"/>
                </a:solidFill>
                <a:latin typeface="Garamond" panose="02020404030301010803" pitchFamily="18" charset="0"/>
              </a:defRPr>
            </a:lvl7pPr>
            <a:lvl8pPr marL="3429000" indent="-228600" defTabSz="966788" eaLnBrk="0" fontAlgn="base" hangingPunct="0">
              <a:spcBef>
                <a:spcPct val="0"/>
              </a:spcBef>
              <a:spcAft>
                <a:spcPct val="0"/>
              </a:spcAft>
              <a:defRPr>
                <a:solidFill>
                  <a:srgbClr val="000066"/>
                </a:solidFill>
                <a:latin typeface="Garamond" panose="02020404030301010803" pitchFamily="18" charset="0"/>
              </a:defRPr>
            </a:lvl8pPr>
            <a:lvl9pPr marL="3886200" indent="-228600" defTabSz="966788" eaLnBrk="0" fontAlgn="base" hangingPunct="0">
              <a:spcBef>
                <a:spcPct val="0"/>
              </a:spcBef>
              <a:spcAft>
                <a:spcPct val="0"/>
              </a:spcAft>
              <a:defRPr>
                <a:solidFill>
                  <a:srgbClr val="000066"/>
                </a:solidFill>
                <a:latin typeface="Garamond" panose="02020404030301010803" pitchFamily="18" charset="0"/>
              </a:defRPr>
            </a:lvl9pPr>
          </a:lstStyle>
          <a:p>
            <a:pPr eaLnBrk="1" hangingPunct="1"/>
            <a:fld id="{0F5D3F12-8E54-4EE2-9A17-67DE6AF16B21}" type="slidenum">
              <a:rPr lang="en-US" altLang="en-US">
                <a:solidFill>
                  <a:schemeClr val="tx1"/>
                </a:solidFill>
                <a:latin typeface="Times New Roman" panose="02020603050405020304" pitchFamily="18" charset="0"/>
              </a:rPr>
              <a:pPr eaLnBrk="1" hangingPunct="1"/>
              <a:t>27</a:t>
            </a:fld>
            <a:endParaRPr lang="en-US" altLang="en-US">
              <a:solidFill>
                <a:schemeClr val="tx1"/>
              </a:solidFill>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3081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rgbClr val="000066"/>
                </a:solidFill>
                <a:latin typeface="Garamond" panose="02020404030301010803" pitchFamily="18" charset="0"/>
              </a:defRPr>
            </a:lvl1pPr>
            <a:lvl2pPr marL="742950" indent="-285750" defTabSz="966788" eaLnBrk="0" hangingPunct="0">
              <a:defRPr>
                <a:solidFill>
                  <a:srgbClr val="000066"/>
                </a:solidFill>
                <a:latin typeface="Garamond" panose="02020404030301010803" pitchFamily="18" charset="0"/>
              </a:defRPr>
            </a:lvl2pPr>
            <a:lvl3pPr marL="1143000" indent="-228600" defTabSz="966788" eaLnBrk="0" hangingPunct="0">
              <a:defRPr>
                <a:solidFill>
                  <a:srgbClr val="000066"/>
                </a:solidFill>
                <a:latin typeface="Garamond" panose="02020404030301010803" pitchFamily="18" charset="0"/>
              </a:defRPr>
            </a:lvl3pPr>
            <a:lvl4pPr marL="1600200" indent="-228600" defTabSz="966788" eaLnBrk="0" hangingPunct="0">
              <a:defRPr>
                <a:solidFill>
                  <a:srgbClr val="000066"/>
                </a:solidFill>
                <a:latin typeface="Garamond" panose="02020404030301010803" pitchFamily="18" charset="0"/>
              </a:defRPr>
            </a:lvl4pPr>
            <a:lvl5pPr marL="2057400" indent="-228600" defTabSz="966788" eaLnBrk="0" hangingPunct="0">
              <a:defRPr>
                <a:solidFill>
                  <a:srgbClr val="000066"/>
                </a:solidFill>
                <a:latin typeface="Garamond" panose="02020404030301010803" pitchFamily="18" charset="0"/>
              </a:defRPr>
            </a:lvl5pPr>
            <a:lvl6pPr marL="2514600" indent="-228600" defTabSz="966788" eaLnBrk="0" fontAlgn="base" hangingPunct="0">
              <a:spcBef>
                <a:spcPct val="0"/>
              </a:spcBef>
              <a:spcAft>
                <a:spcPct val="0"/>
              </a:spcAft>
              <a:defRPr>
                <a:solidFill>
                  <a:srgbClr val="000066"/>
                </a:solidFill>
                <a:latin typeface="Garamond" panose="02020404030301010803" pitchFamily="18" charset="0"/>
              </a:defRPr>
            </a:lvl6pPr>
            <a:lvl7pPr marL="2971800" indent="-228600" defTabSz="966788" eaLnBrk="0" fontAlgn="base" hangingPunct="0">
              <a:spcBef>
                <a:spcPct val="0"/>
              </a:spcBef>
              <a:spcAft>
                <a:spcPct val="0"/>
              </a:spcAft>
              <a:defRPr>
                <a:solidFill>
                  <a:srgbClr val="000066"/>
                </a:solidFill>
                <a:latin typeface="Garamond" panose="02020404030301010803" pitchFamily="18" charset="0"/>
              </a:defRPr>
            </a:lvl7pPr>
            <a:lvl8pPr marL="3429000" indent="-228600" defTabSz="966788" eaLnBrk="0" fontAlgn="base" hangingPunct="0">
              <a:spcBef>
                <a:spcPct val="0"/>
              </a:spcBef>
              <a:spcAft>
                <a:spcPct val="0"/>
              </a:spcAft>
              <a:defRPr>
                <a:solidFill>
                  <a:srgbClr val="000066"/>
                </a:solidFill>
                <a:latin typeface="Garamond" panose="02020404030301010803" pitchFamily="18" charset="0"/>
              </a:defRPr>
            </a:lvl8pPr>
            <a:lvl9pPr marL="3886200" indent="-228600" defTabSz="966788" eaLnBrk="0" fontAlgn="base" hangingPunct="0">
              <a:spcBef>
                <a:spcPct val="0"/>
              </a:spcBef>
              <a:spcAft>
                <a:spcPct val="0"/>
              </a:spcAft>
              <a:defRPr>
                <a:solidFill>
                  <a:srgbClr val="000066"/>
                </a:solidFill>
                <a:latin typeface="Garamond" panose="02020404030301010803" pitchFamily="18" charset="0"/>
              </a:defRPr>
            </a:lvl9pPr>
          </a:lstStyle>
          <a:p>
            <a:pPr eaLnBrk="1" hangingPunct="1"/>
            <a:fld id="{5CEB32AC-D2BD-4C9B-B971-ACA2C27241CB}" type="slidenum">
              <a:rPr lang="en-US" altLang="en-US">
                <a:solidFill>
                  <a:schemeClr val="tx1"/>
                </a:solidFill>
                <a:latin typeface="Times New Roman" panose="02020603050405020304" pitchFamily="18" charset="0"/>
              </a:rPr>
              <a:pPr eaLnBrk="1" hangingPunct="1"/>
              <a:t>28</a:t>
            </a:fld>
            <a:endParaRPr lang="en-US" altLang="en-US">
              <a:solidFill>
                <a:schemeClr val="tx1"/>
              </a:solidFill>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72860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0ADF6-B1C2-4809-81B8-B6471EB311A5}" type="slidenum">
              <a:rPr lang="en-US" smtClean="0"/>
              <a:t>2</a:t>
            </a:fld>
            <a:endParaRPr lang="en-US"/>
          </a:p>
        </p:txBody>
      </p:sp>
    </p:spTree>
    <p:extLst>
      <p:ext uri="{BB962C8B-B14F-4D97-AF65-F5344CB8AC3E}">
        <p14:creationId xmlns:p14="http://schemas.microsoft.com/office/powerpoint/2010/main" val="3797472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rgbClr val="000066"/>
                </a:solidFill>
                <a:latin typeface="Garamond" panose="02020404030301010803" pitchFamily="18" charset="0"/>
              </a:defRPr>
            </a:lvl1pPr>
            <a:lvl2pPr marL="742950" indent="-285750" defTabSz="966788" eaLnBrk="0" hangingPunct="0">
              <a:defRPr>
                <a:solidFill>
                  <a:srgbClr val="000066"/>
                </a:solidFill>
                <a:latin typeface="Garamond" panose="02020404030301010803" pitchFamily="18" charset="0"/>
              </a:defRPr>
            </a:lvl2pPr>
            <a:lvl3pPr marL="1143000" indent="-228600" defTabSz="966788" eaLnBrk="0" hangingPunct="0">
              <a:defRPr>
                <a:solidFill>
                  <a:srgbClr val="000066"/>
                </a:solidFill>
                <a:latin typeface="Garamond" panose="02020404030301010803" pitchFamily="18" charset="0"/>
              </a:defRPr>
            </a:lvl3pPr>
            <a:lvl4pPr marL="1600200" indent="-228600" defTabSz="966788" eaLnBrk="0" hangingPunct="0">
              <a:defRPr>
                <a:solidFill>
                  <a:srgbClr val="000066"/>
                </a:solidFill>
                <a:latin typeface="Garamond" panose="02020404030301010803" pitchFamily="18" charset="0"/>
              </a:defRPr>
            </a:lvl4pPr>
            <a:lvl5pPr marL="2057400" indent="-228600" defTabSz="966788" eaLnBrk="0" hangingPunct="0">
              <a:defRPr>
                <a:solidFill>
                  <a:srgbClr val="000066"/>
                </a:solidFill>
                <a:latin typeface="Garamond" panose="02020404030301010803" pitchFamily="18" charset="0"/>
              </a:defRPr>
            </a:lvl5pPr>
            <a:lvl6pPr marL="2514600" indent="-228600" defTabSz="966788" eaLnBrk="0" fontAlgn="base" hangingPunct="0">
              <a:spcBef>
                <a:spcPct val="0"/>
              </a:spcBef>
              <a:spcAft>
                <a:spcPct val="0"/>
              </a:spcAft>
              <a:defRPr>
                <a:solidFill>
                  <a:srgbClr val="000066"/>
                </a:solidFill>
                <a:latin typeface="Garamond" panose="02020404030301010803" pitchFamily="18" charset="0"/>
              </a:defRPr>
            </a:lvl6pPr>
            <a:lvl7pPr marL="2971800" indent="-228600" defTabSz="966788" eaLnBrk="0" fontAlgn="base" hangingPunct="0">
              <a:spcBef>
                <a:spcPct val="0"/>
              </a:spcBef>
              <a:spcAft>
                <a:spcPct val="0"/>
              </a:spcAft>
              <a:defRPr>
                <a:solidFill>
                  <a:srgbClr val="000066"/>
                </a:solidFill>
                <a:latin typeface="Garamond" panose="02020404030301010803" pitchFamily="18" charset="0"/>
              </a:defRPr>
            </a:lvl7pPr>
            <a:lvl8pPr marL="3429000" indent="-228600" defTabSz="966788" eaLnBrk="0" fontAlgn="base" hangingPunct="0">
              <a:spcBef>
                <a:spcPct val="0"/>
              </a:spcBef>
              <a:spcAft>
                <a:spcPct val="0"/>
              </a:spcAft>
              <a:defRPr>
                <a:solidFill>
                  <a:srgbClr val="000066"/>
                </a:solidFill>
                <a:latin typeface="Garamond" panose="02020404030301010803" pitchFamily="18" charset="0"/>
              </a:defRPr>
            </a:lvl8pPr>
            <a:lvl9pPr marL="3886200" indent="-228600" defTabSz="966788" eaLnBrk="0" fontAlgn="base" hangingPunct="0">
              <a:spcBef>
                <a:spcPct val="0"/>
              </a:spcBef>
              <a:spcAft>
                <a:spcPct val="0"/>
              </a:spcAft>
              <a:defRPr>
                <a:solidFill>
                  <a:srgbClr val="000066"/>
                </a:solidFill>
                <a:latin typeface="Garamond" panose="02020404030301010803" pitchFamily="18" charset="0"/>
              </a:defRPr>
            </a:lvl9pPr>
          </a:lstStyle>
          <a:p>
            <a:pPr eaLnBrk="1" hangingPunct="1"/>
            <a:fld id="{274F5301-584F-4E31-9A23-E2FA09B2E4FC}" type="slidenum">
              <a:rPr lang="en-US" altLang="en-US">
                <a:solidFill>
                  <a:schemeClr val="tx1"/>
                </a:solidFill>
                <a:latin typeface="Times New Roman" panose="02020603050405020304" pitchFamily="18" charset="0"/>
              </a:rPr>
              <a:pPr eaLnBrk="1" hangingPunct="1"/>
              <a:t>18</a:t>
            </a:fld>
            <a:endParaRPr lang="en-US" altLang="en-US">
              <a:solidFill>
                <a:schemeClr val="tx1"/>
              </a:solidFill>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93808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rgbClr val="000066"/>
                </a:solidFill>
                <a:latin typeface="Garamond" panose="02020404030301010803" pitchFamily="18" charset="0"/>
              </a:defRPr>
            </a:lvl1pPr>
            <a:lvl2pPr marL="742950" indent="-285750" defTabSz="966788" eaLnBrk="0" hangingPunct="0">
              <a:defRPr>
                <a:solidFill>
                  <a:srgbClr val="000066"/>
                </a:solidFill>
                <a:latin typeface="Garamond" panose="02020404030301010803" pitchFamily="18" charset="0"/>
              </a:defRPr>
            </a:lvl2pPr>
            <a:lvl3pPr marL="1143000" indent="-228600" defTabSz="966788" eaLnBrk="0" hangingPunct="0">
              <a:defRPr>
                <a:solidFill>
                  <a:srgbClr val="000066"/>
                </a:solidFill>
                <a:latin typeface="Garamond" panose="02020404030301010803" pitchFamily="18" charset="0"/>
              </a:defRPr>
            </a:lvl3pPr>
            <a:lvl4pPr marL="1600200" indent="-228600" defTabSz="966788" eaLnBrk="0" hangingPunct="0">
              <a:defRPr>
                <a:solidFill>
                  <a:srgbClr val="000066"/>
                </a:solidFill>
                <a:latin typeface="Garamond" panose="02020404030301010803" pitchFamily="18" charset="0"/>
              </a:defRPr>
            </a:lvl4pPr>
            <a:lvl5pPr marL="2057400" indent="-228600" defTabSz="966788" eaLnBrk="0" hangingPunct="0">
              <a:defRPr>
                <a:solidFill>
                  <a:srgbClr val="000066"/>
                </a:solidFill>
                <a:latin typeface="Garamond" panose="02020404030301010803" pitchFamily="18" charset="0"/>
              </a:defRPr>
            </a:lvl5pPr>
            <a:lvl6pPr marL="2514600" indent="-228600" defTabSz="966788" eaLnBrk="0" fontAlgn="base" hangingPunct="0">
              <a:spcBef>
                <a:spcPct val="0"/>
              </a:spcBef>
              <a:spcAft>
                <a:spcPct val="0"/>
              </a:spcAft>
              <a:defRPr>
                <a:solidFill>
                  <a:srgbClr val="000066"/>
                </a:solidFill>
                <a:latin typeface="Garamond" panose="02020404030301010803" pitchFamily="18" charset="0"/>
              </a:defRPr>
            </a:lvl6pPr>
            <a:lvl7pPr marL="2971800" indent="-228600" defTabSz="966788" eaLnBrk="0" fontAlgn="base" hangingPunct="0">
              <a:spcBef>
                <a:spcPct val="0"/>
              </a:spcBef>
              <a:spcAft>
                <a:spcPct val="0"/>
              </a:spcAft>
              <a:defRPr>
                <a:solidFill>
                  <a:srgbClr val="000066"/>
                </a:solidFill>
                <a:latin typeface="Garamond" panose="02020404030301010803" pitchFamily="18" charset="0"/>
              </a:defRPr>
            </a:lvl7pPr>
            <a:lvl8pPr marL="3429000" indent="-228600" defTabSz="966788" eaLnBrk="0" fontAlgn="base" hangingPunct="0">
              <a:spcBef>
                <a:spcPct val="0"/>
              </a:spcBef>
              <a:spcAft>
                <a:spcPct val="0"/>
              </a:spcAft>
              <a:defRPr>
                <a:solidFill>
                  <a:srgbClr val="000066"/>
                </a:solidFill>
                <a:latin typeface="Garamond" panose="02020404030301010803" pitchFamily="18" charset="0"/>
              </a:defRPr>
            </a:lvl8pPr>
            <a:lvl9pPr marL="3886200" indent="-228600" defTabSz="966788" eaLnBrk="0" fontAlgn="base" hangingPunct="0">
              <a:spcBef>
                <a:spcPct val="0"/>
              </a:spcBef>
              <a:spcAft>
                <a:spcPct val="0"/>
              </a:spcAft>
              <a:defRPr>
                <a:solidFill>
                  <a:srgbClr val="000066"/>
                </a:solidFill>
                <a:latin typeface="Garamond" panose="02020404030301010803" pitchFamily="18" charset="0"/>
              </a:defRPr>
            </a:lvl9pPr>
          </a:lstStyle>
          <a:p>
            <a:pPr eaLnBrk="1" hangingPunct="1"/>
            <a:fld id="{45B6669F-E006-4943-93E8-542E1934EB75}" type="slidenum">
              <a:rPr lang="en-US" altLang="en-US">
                <a:solidFill>
                  <a:schemeClr val="tx1"/>
                </a:solidFill>
                <a:latin typeface="Times New Roman" panose="02020603050405020304" pitchFamily="18" charset="0"/>
              </a:rPr>
              <a:pPr eaLnBrk="1" hangingPunct="1"/>
              <a:t>21</a:t>
            </a:fld>
            <a:endParaRPr lang="en-US" altLang="en-US">
              <a:solidFill>
                <a:schemeClr val="tx1"/>
              </a:solidFill>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0635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rgbClr val="000066"/>
                </a:solidFill>
                <a:latin typeface="Garamond" panose="02020404030301010803" pitchFamily="18" charset="0"/>
              </a:defRPr>
            </a:lvl1pPr>
            <a:lvl2pPr marL="742950" indent="-285750" defTabSz="966788" eaLnBrk="0" hangingPunct="0">
              <a:defRPr>
                <a:solidFill>
                  <a:srgbClr val="000066"/>
                </a:solidFill>
                <a:latin typeface="Garamond" panose="02020404030301010803" pitchFamily="18" charset="0"/>
              </a:defRPr>
            </a:lvl2pPr>
            <a:lvl3pPr marL="1143000" indent="-228600" defTabSz="966788" eaLnBrk="0" hangingPunct="0">
              <a:defRPr>
                <a:solidFill>
                  <a:srgbClr val="000066"/>
                </a:solidFill>
                <a:latin typeface="Garamond" panose="02020404030301010803" pitchFamily="18" charset="0"/>
              </a:defRPr>
            </a:lvl3pPr>
            <a:lvl4pPr marL="1600200" indent="-228600" defTabSz="966788" eaLnBrk="0" hangingPunct="0">
              <a:defRPr>
                <a:solidFill>
                  <a:srgbClr val="000066"/>
                </a:solidFill>
                <a:latin typeface="Garamond" panose="02020404030301010803" pitchFamily="18" charset="0"/>
              </a:defRPr>
            </a:lvl4pPr>
            <a:lvl5pPr marL="2057400" indent="-228600" defTabSz="966788" eaLnBrk="0" hangingPunct="0">
              <a:defRPr>
                <a:solidFill>
                  <a:srgbClr val="000066"/>
                </a:solidFill>
                <a:latin typeface="Garamond" panose="02020404030301010803" pitchFamily="18" charset="0"/>
              </a:defRPr>
            </a:lvl5pPr>
            <a:lvl6pPr marL="2514600" indent="-228600" defTabSz="966788" eaLnBrk="0" fontAlgn="base" hangingPunct="0">
              <a:spcBef>
                <a:spcPct val="0"/>
              </a:spcBef>
              <a:spcAft>
                <a:spcPct val="0"/>
              </a:spcAft>
              <a:defRPr>
                <a:solidFill>
                  <a:srgbClr val="000066"/>
                </a:solidFill>
                <a:latin typeface="Garamond" panose="02020404030301010803" pitchFamily="18" charset="0"/>
              </a:defRPr>
            </a:lvl6pPr>
            <a:lvl7pPr marL="2971800" indent="-228600" defTabSz="966788" eaLnBrk="0" fontAlgn="base" hangingPunct="0">
              <a:spcBef>
                <a:spcPct val="0"/>
              </a:spcBef>
              <a:spcAft>
                <a:spcPct val="0"/>
              </a:spcAft>
              <a:defRPr>
                <a:solidFill>
                  <a:srgbClr val="000066"/>
                </a:solidFill>
                <a:latin typeface="Garamond" panose="02020404030301010803" pitchFamily="18" charset="0"/>
              </a:defRPr>
            </a:lvl7pPr>
            <a:lvl8pPr marL="3429000" indent="-228600" defTabSz="966788" eaLnBrk="0" fontAlgn="base" hangingPunct="0">
              <a:spcBef>
                <a:spcPct val="0"/>
              </a:spcBef>
              <a:spcAft>
                <a:spcPct val="0"/>
              </a:spcAft>
              <a:defRPr>
                <a:solidFill>
                  <a:srgbClr val="000066"/>
                </a:solidFill>
                <a:latin typeface="Garamond" panose="02020404030301010803" pitchFamily="18" charset="0"/>
              </a:defRPr>
            </a:lvl8pPr>
            <a:lvl9pPr marL="3886200" indent="-228600" defTabSz="966788" eaLnBrk="0" fontAlgn="base" hangingPunct="0">
              <a:spcBef>
                <a:spcPct val="0"/>
              </a:spcBef>
              <a:spcAft>
                <a:spcPct val="0"/>
              </a:spcAft>
              <a:defRPr>
                <a:solidFill>
                  <a:srgbClr val="000066"/>
                </a:solidFill>
                <a:latin typeface="Garamond" panose="02020404030301010803" pitchFamily="18" charset="0"/>
              </a:defRPr>
            </a:lvl9pPr>
          </a:lstStyle>
          <a:p>
            <a:pPr eaLnBrk="1" hangingPunct="1"/>
            <a:fld id="{5E0B3F4B-D147-4210-AD41-AAACE317614B}" type="slidenum">
              <a:rPr lang="en-US" altLang="en-US">
                <a:solidFill>
                  <a:schemeClr val="tx1"/>
                </a:solidFill>
                <a:latin typeface="Times New Roman" panose="02020603050405020304" pitchFamily="18" charset="0"/>
              </a:rPr>
              <a:pPr eaLnBrk="1" hangingPunct="1"/>
              <a:t>22</a:t>
            </a:fld>
            <a:endParaRPr lang="en-US" altLang="en-US">
              <a:solidFill>
                <a:schemeClr val="tx1"/>
              </a:solidFill>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9076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rgbClr val="000066"/>
                </a:solidFill>
                <a:latin typeface="Garamond" panose="02020404030301010803" pitchFamily="18" charset="0"/>
              </a:defRPr>
            </a:lvl1pPr>
            <a:lvl2pPr marL="742950" indent="-285750" defTabSz="966788" eaLnBrk="0" hangingPunct="0">
              <a:defRPr>
                <a:solidFill>
                  <a:srgbClr val="000066"/>
                </a:solidFill>
                <a:latin typeface="Garamond" panose="02020404030301010803" pitchFamily="18" charset="0"/>
              </a:defRPr>
            </a:lvl2pPr>
            <a:lvl3pPr marL="1143000" indent="-228600" defTabSz="966788" eaLnBrk="0" hangingPunct="0">
              <a:defRPr>
                <a:solidFill>
                  <a:srgbClr val="000066"/>
                </a:solidFill>
                <a:latin typeface="Garamond" panose="02020404030301010803" pitchFamily="18" charset="0"/>
              </a:defRPr>
            </a:lvl3pPr>
            <a:lvl4pPr marL="1600200" indent="-228600" defTabSz="966788" eaLnBrk="0" hangingPunct="0">
              <a:defRPr>
                <a:solidFill>
                  <a:srgbClr val="000066"/>
                </a:solidFill>
                <a:latin typeface="Garamond" panose="02020404030301010803" pitchFamily="18" charset="0"/>
              </a:defRPr>
            </a:lvl4pPr>
            <a:lvl5pPr marL="2057400" indent="-228600" defTabSz="966788" eaLnBrk="0" hangingPunct="0">
              <a:defRPr>
                <a:solidFill>
                  <a:srgbClr val="000066"/>
                </a:solidFill>
                <a:latin typeface="Garamond" panose="02020404030301010803" pitchFamily="18" charset="0"/>
              </a:defRPr>
            </a:lvl5pPr>
            <a:lvl6pPr marL="2514600" indent="-228600" defTabSz="966788" eaLnBrk="0" fontAlgn="base" hangingPunct="0">
              <a:spcBef>
                <a:spcPct val="0"/>
              </a:spcBef>
              <a:spcAft>
                <a:spcPct val="0"/>
              </a:spcAft>
              <a:defRPr>
                <a:solidFill>
                  <a:srgbClr val="000066"/>
                </a:solidFill>
                <a:latin typeface="Garamond" panose="02020404030301010803" pitchFamily="18" charset="0"/>
              </a:defRPr>
            </a:lvl6pPr>
            <a:lvl7pPr marL="2971800" indent="-228600" defTabSz="966788" eaLnBrk="0" fontAlgn="base" hangingPunct="0">
              <a:spcBef>
                <a:spcPct val="0"/>
              </a:spcBef>
              <a:spcAft>
                <a:spcPct val="0"/>
              </a:spcAft>
              <a:defRPr>
                <a:solidFill>
                  <a:srgbClr val="000066"/>
                </a:solidFill>
                <a:latin typeface="Garamond" panose="02020404030301010803" pitchFamily="18" charset="0"/>
              </a:defRPr>
            </a:lvl7pPr>
            <a:lvl8pPr marL="3429000" indent="-228600" defTabSz="966788" eaLnBrk="0" fontAlgn="base" hangingPunct="0">
              <a:spcBef>
                <a:spcPct val="0"/>
              </a:spcBef>
              <a:spcAft>
                <a:spcPct val="0"/>
              </a:spcAft>
              <a:defRPr>
                <a:solidFill>
                  <a:srgbClr val="000066"/>
                </a:solidFill>
                <a:latin typeface="Garamond" panose="02020404030301010803" pitchFamily="18" charset="0"/>
              </a:defRPr>
            </a:lvl8pPr>
            <a:lvl9pPr marL="3886200" indent="-228600" defTabSz="966788" eaLnBrk="0" fontAlgn="base" hangingPunct="0">
              <a:spcBef>
                <a:spcPct val="0"/>
              </a:spcBef>
              <a:spcAft>
                <a:spcPct val="0"/>
              </a:spcAft>
              <a:defRPr>
                <a:solidFill>
                  <a:srgbClr val="000066"/>
                </a:solidFill>
                <a:latin typeface="Garamond" panose="02020404030301010803" pitchFamily="18" charset="0"/>
              </a:defRPr>
            </a:lvl9pPr>
          </a:lstStyle>
          <a:p>
            <a:pPr eaLnBrk="1" hangingPunct="1"/>
            <a:fld id="{855B8D61-9C65-42B9-ACC9-690E795A6AB5}" type="slidenum">
              <a:rPr lang="en-US" altLang="en-US">
                <a:solidFill>
                  <a:schemeClr val="tx1"/>
                </a:solidFill>
                <a:latin typeface="Times New Roman" panose="02020603050405020304" pitchFamily="18" charset="0"/>
              </a:rPr>
              <a:pPr eaLnBrk="1" hangingPunct="1"/>
              <a:t>23</a:t>
            </a:fld>
            <a:endParaRPr lang="en-US" altLang="en-US">
              <a:solidFill>
                <a:schemeClr val="tx1"/>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08765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rgbClr val="000066"/>
                </a:solidFill>
                <a:latin typeface="Garamond" panose="02020404030301010803" pitchFamily="18" charset="0"/>
              </a:defRPr>
            </a:lvl1pPr>
            <a:lvl2pPr marL="742950" indent="-285750" defTabSz="966788" eaLnBrk="0" hangingPunct="0">
              <a:defRPr>
                <a:solidFill>
                  <a:srgbClr val="000066"/>
                </a:solidFill>
                <a:latin typeface="Garamond" panose="02020404030301010803" pitchFamily="18" charset="0"/>
              </a:defRPr>
            </a:lvl2pPr>
            <a:lvl3pPr marL="1143000" indent="-228600" defTabSz="966788" eaLnBrk="0" hangingPunct="0">
              <a:defRPr>
                <a:solidFill>
                  <a:srgbClr val="000066"/>
                </a:solidFill>
                <a:latin typeface="Garamond" panose="02020404030301010803" pitchFamily="18" charset="0"/>
              </a:defRPr>
            </a:lvl3pPr>
            <a:lvl4pPr marL="1600200" indent="-228600" defTabSz="966788" eaLnBrk="0" hangingPunct="0">
              <a:defRPr>
                <a:solidFill>
                  <a:srgbClr val="000066"/>
                </a:solidFill>
                <a:latin typeface="Garamond" panose="02020404030301010803" pitchFamily="18" charset="0"/>
              </a:defRPr>
            </a:lvl4pPr>
            <a:lvl5pPr marL="2057400" indent="-228600" defTabSz="966788" eaLnBrk="0" hangingPunct="0">
              <a:defRPr>
                <a:solidFill>
                  <a:srgbClr val="000066"/>
                </a:solidFill>
                <a:latin typeface="Garamond" panose="02020404030301010803" pitchFamily="18" charset="0"/>
              </a:defRPr>
            </a:lvl5pPr>
            <a:lvl6pPr marL="2514600" indent="-228600" defTabSz="966788" eaLnBrk="0" fontAlgn="base" hangingPunct="0">
              <a:spcBef>
                <a:spcPct val="0"/>
              </a:spcBef>
              <a:spcAft>
                <a:spcPct val="0"/>
              </a:spcAft>
              <a:defRPr>
                <a:solidFill>
                  <a:srgbClr val="000066"/>
                </a:solidFill>
                <a:latin typeface="Garamond" panose="02020404030301010803" pitchFamily="18" charset="0"/>
              </a:defRPr>
            </a:lvl6pPr>
            <a:lvl7pPr marL="2971800" indent="-228600" defTabSz="966788" eaLnBrk="0" fontAlgn="base" hangingPunct="0">
              <a:spcBef>
                <a:spcPct val="0"/>
              </a:spcBef>
              <a:spcAft>
                <a:spcPct val="0"/>
              </a:spcAft>
              <a:defRPr>
                <a:solidFill>
                  <a:srgbClr val="000066"/>
                </a:solidFill>
                <a:latin typeface="Garamond" panose="02020404030301010803" pitchFamily="18" charset="0"/>
              </a:defRPr>
            </a:lvl7pPr>
            <a:lvl8pPr marL="3429000" indent="-228600" defTabSz="966788" eaLnBrk="0" fontAlgn="base" hangingPunct="0">
              <a:spcBef>
                <a:spcPct val="0"/>
              </a:spcBef>
              <a:spcAft>
                <a:spcPct val="0"/>
              </a:spcAft>
              <a:defRPr>
                <a:solidFill>
                  <a:srgbClr val="000066"/>
                </a:solidFill>
                <a:latin typeface="Garamond" panose="02020404030301010803" pitchFamily="18" charset="0"/>
              </a:defRPr>
            </a:lvl8pPr>
            <a:lvl9pPr marL="3886200" indent="-228600" defTabSz="966788" eaLnBrk="0" fontAlgn="base" hangingPunct="0">
              <a:spcBef>
                <a:spcPct val="0"/>
              </a:spcBef>
              <a:spcAft>
                <a:spcPct val="0"/>
              </a:spcAft>
              <a:defRPr>
                <a:solidFill>
                  <a:srgbClr val="000066"/>
                </a:solidFill>
                <a:latin typeface="Garamond" panose="02020404030301010803" pitchFamily="18" charset="0"/>
              </a:defRPr>
            </a:lvl9pPr>
          </a:lstStyle>
          <a:p>
            <a:pPr eaLnBrk="1" hangingPunct="1"/>
            <a:fld id="{D4AD5B4F-FB92-4F61-8EA4-3685748CF561}" type="slidenum">
              <a:rPr lang="en-US" altLang="en-US">
                <a:solidFill>
                  <a:schemeClr val="tx1"/>
                </a:solidFill>
                <a:latin typeface="Times New Roman" panose="02020603050405020304" pitchFamily="18" charset="0"/>
              </a:rPr>
              <a:pPr eaLnBrk="1" hangingPunct="1"/>
              <a:t>24</a:t>
            </a:fld>
            <a:endParaRPr lang="en-US" altLang="en-US">
              <a:solidFill>
                <a:schemeClr val="tx1"/>
              </a:solidFill>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21296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rgbClr val="000066"/>
                </a:solidFill>
                <a:latin typeface="Garamond" panose="02020404030301010803" pitchFamily="18" charset="0"/>
              </a:defRPr>
            </a:lvl1pPr>
            <a:lvl2pPr marL="742950" indent="-285750" defTabSz="966788" eaLnBrk="0" hangingPunct="0">
              <a:defRPr>
                <a:solidFill>
                  <a:srgbClr val="000066"/>
                </a:solidFill>
                <a:latin typeface="Garamond" panose="02020404030301010803" pitchFamily="18" charset="0"/>
              </a:defRPr>
            </a:lvl2pPr>
            <a:lvl3pPr marL="1143000" indent="-228600" defTabSz="966788" eaLnBrk="0" hangingPunct="0">
              <a:defRPr>
                <a:solidFill>
                  <a:srgbClr val="000066"/>
                </a:solidFill>
                <a:latin typeface="Garamond" panose="02020404030301010803" pitchFamily="18" charset="0"/>
              </a:defRPr>
            </a:lvl3pPr>
            <a:lvl4pPr marL="1600200" indent="-228600" defTabSz="966788" eaLnBrk="0" hangingPunct="0">
              <a:defRPr>
                <a:solidFill>
                  <a:srgbClr val="000066"/>
                </a:solidFill>
                <a:latin typeface="Garamond" panose="02020404030301010803" pitchFamily="18" charset="0"/>
              </a:defRPr>
            </a:lvl4pPr>
            <a:lvl5pPr marL="2057400" indent="-228600" defTabSz="966788" eaLnBrk="0" hangingPunct="0">
              <a:defRPr>
                <a:solidFill>
                  <a:srgbClr val="000066"/>
                </a:solidFill>
                <a:latin typeface="Garamond" panose="02020404030301010803" pitchFamily="18" charset="0"/>
              </a:defRPr>
            </a:lvl5pPr>
            <a:lvl6pPr marL="2514600" indent="-228600" defTabSz="966788" eaLnBrk="0" fontAlgn="base" hangingPunct="0">
              <a:spcBef>
                <a:spcPct val="0"/>
              </a:spcBef>
              <a:spcAft>
                <a:spcPct val="0"/>
              </a:spcAft>
              <a:defRPr>
                <a:solidFill>
                  <a:srgbClr val="000066"/>
                </a:solidFill>
                <a:latin typeface="Garamond" panose="02020404030301010803" pitchFamily="18" charset="0"/>
              </a:defRPr>
            </a:lvl6pPr>
            <a:lvl7pPr marL="2971800" indent="-228600" defTabSz="966788" eaLnBrk="0" fontAlgn="base" hangingPunct="0">
              <a:spcBef>
                <a:spcPct val="0"/>
              </a:spcBef>
              <a:spcAft>
                <a:spcPct val="0"/>
              </a:spcAft>
              <a:defRPr>
                <a:solidFill>
                  <a:srgbClr val="000066"/>
                </a:solidFill>
                <a:latin typeface="Garamond" panose="02020404030301010803" pitchFamily="18" charset="0"/>
              </a:defRPr>
            </a:lvl7pPr>
            <a:lvl8pPr marL="3429000" indent="-228600" defTabSz="966788" eaLnBrk="0" fontAlgn="base" hangingPunct="0">
              <a:spcBef>
                <a:spcPct val="0"/>
              </a:spcBef>
              <a:spcAft>
                <a:spcPct val="0"/>
              </a:spcAft>
              <a:defRPr>
                <a:solidFill>
                  <a:srgbClr val="000066"/>
                </a:solidFill>
                <a:latin typeface="Garamond" panose="02020404030301010803" pitchFamily="18" charset="0"/>
              </a:defRPr>
            </a:lvl8pPr>
            <a:lvl9pPr marL="3886200" indent="-228600" defTabSz="966788" eaLnBrk="0" fontAlgn="base" hangingPunct="0">
              <a:spcBef>
                <a:spcPct val="0"/>
              </a:spcBef>
              <a:spcAft>
                <a:spcPct val="0"/>
              </a:spcAft>
              <a:defRPr>
                <a:solidFill>
                  <a:srgbClr val="000066"/>
                </a:solidFill>
                <a:latin typeface="Garamond" panose="02020404030301010803" pitchFamily="18" charset="0"/>
              </a:defRPr>
            </a:lvl9pPr>
          </a:lstStyle>
          <a:p>
            <a:pPr eaLnBrk="1" hangingPunct="1"/>
            <a:fld id="{EBE73EBE-AB21-4B44-86C7-0BDE8F0B554C}" type="slidenum">
              <a:rPr lang="en-US" altLang="en-US">
                <a:solidFill>
                  <a:schemeClr val="tx1"/>
                </a:solidFill>
                <a:latin typeface="Times New Roman" panose="02020603050405020304" pitchFamily="18" charset="0"/>
              </a:rPr>
              <a:pPr eaLnBrk="1" hangingPunct="1"/>
              <a:t>25</a:t>
            </a:fld>
            <a:endParaRPr lang="en-US" altLang="en-US">
              <a:solidFill>
                <a:schemeClr val="tx1"/>
              </a:solidFill>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5171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rgbClr val="000066"/>
                </a:solidFill>
                <a:latin typeface="Garamond" panose="02020404030301010803" pitchFamily="18" charset="0"/>
              </a:defRPr>
            </a:lvl1pPr>
            <a:lvl2pPr marL="742950" indent="-285750" defTabSz="966788" eaLnBrk="0" hangingPunct="0">
              <a:defRPr>
                <a:solidFill>
                  <a:srgbClr val="000066"/>
                </a:solidFill>
                <a:latin typeface="Garamond" panose="02020404030301010803" pitchFamily="18" charset="0"/>
              </a:defRPr>
            </a:lvl2pPr>
            <a:lvl3pPr marL="1143000" indent="-228600" defTabSz="966788" eaLnBrk="0" hangingPunct="0">
              <a:defRPr>
                <a:solidFill>
                  <a:srgbClr val="000066"/>
                </a:solidFill>
                <a:latin typeface="Garamond" panose="02020404030301010803" pitchFamily="18" charset="0"/>
              </a:defRPr>
            </a:lvl3pPr>
            <a:lvl4pPr marL="1600200" indent="-228600" defTabSz="966788" eaLnBrk="0" hangingPunct="0">
              <a:defRPr>
                <a:solidFill>
                  <a:srgbClr val="000066"/>
                </a:solidFill>
                <a:latin typeface="Garamond" panose="02020404030301010803" pitchFamily="18" charset="0"/>
              </a:defRPr>
            </a:lvl4pPr>
            <a:lvl5pPr marL="2057400" indent="-228600" defTabSz="966788" eaLnBrk="0" hangingPunct="0">
              <a:defRPr>
                <a:solidFill>
                  <a:srgbClr val="000066"/>
                </a:solidFill>
                <a:latin typeface="Garamond" panose="02020404030301010803" pitchFamily="18" charset="0"/>
              </a:defRPr>
            </a:lvl5pPr>
            <a:lvl6pPr marL="2514600" indent="-228600" defTabSz="966788" eaLnBrk="0" fontAlgn="base" hangingPunct="0">
              <a:spcBef>
                <a:spcPct val="0"/>
              </a:spcBef>
              <a:spcAft>
                <a:spcPct val="0"/>
              </a:spcAft>
              <a:defRPr>
                <a:solidFill>
                  <a:srgbClr val="000066"/>
                </a:solidFill>
                <a:latin typeface="Garamond" panose="02020404030301010803" pitchFamily="18" charset="0"/>
              </a:defRPr>
            </a:lvl6pPr>
            <a:lvl7pPr marL="2971800" indent="-228600" defTabSz="966788" eaLnBrk="0" fontAlgn="base" hangingPunct="0">
              <a:spcBef>
                <a:spcPct val="0"/>
              </a:spcBef>
              <a:spcAft>
                <a:spcPct val="0"/>
              </a:spcAft>
              <a:defRPr>
                <a:solidFill>
                  <a:srgbClr val="000066"/>
                </a:solidFill>
                <a:latin typeface="Garamond" panose="02020404030301010803" pitchFamily="18" charset="0"/>
              </a:defRPr>
            </a:lvl7pPr>
            <a:lvl8pPr marL="3429000" indent="-228600" defTabSz="966788" eaLnBrk="0" fontAlgn="base" hangingPunct="0">
              <a:spcBef>
                <a:spcPct val="0"/>
              </a:spcBef>
              <a:spcAft>
                <a:spcPct val="0"/>
              </a:spcAft>
              <a:defRPr>
                <a:solidFill>
                  <a:srgbClr val="000066"/>
                </a:solidFill>
                <a:latin typeface="Garamond" panose="02020404030301010803" pitchFamily="18" charset="0"/>
              </a:defRPr>
            </a:lvl8pPr>
            <a:lvl9pPr marL="3886200" indent="-228600" defTabSz="966788" eaLnBrk="0" fontAlgn="base" hangingPunct="0">
              <a:spcBef>
                <a:spcPct val="0"/>
              </a:spcBef>
              <a:spcAft>
                <a:spcPct val="0"/>
              </a:spcAft>
              <a:defRPr>
                <a:solidFill>
                  <a:srgbClr val="000066"/>
                </a:solidFill>
                <a:latin typeface="Garamond" panose="02020404030301010803" pitchFamily="18" charset="0"/>
              </a:defRPr>
            </a:lvl9pPr>
          </a:lstStyle>
          <a:p>
            <a:pPr eaLnBrk="1" hangingPunct="1"/>
            <a:fld id="{8AE0B7CA-066D-4342-8E3B-EB717D78D897}" type="slidenum">
              <a:rPr lang="en-US" altLang="en-US">
                <a:solidFill>
                  <a:schemeClr val="tx1"/>
                </a:solidFill>
                <a:latin typeface="Times New Roman" panose="02020603050405020304" pitchFamily="18" charset="0"/>
              </a:rPr>
              <a:pPr eaLnBrk="1" hangingPunct="1"/>
              <a:t>26</a:t>
            </a:fld>
            <a:endParaRPr lang="en-US" altLang="en-US">
              <a:solidFill>
                <a:schemeClr val="tx1"/>
              </a:solidFill>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8471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9626F7-FFEA-45FF-BC54-83299143C0B8}" type="datetime1">
              <a:rPr lang="en-US" smtClean="0"/>
              <a:t>2/9/2020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57443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D9A440-B0E8-41AF-9169-93D78BE1C93C}" type="datetime1">
              <a:rPr lang="en-US" smtClean="0"/>
              <a:t>2/9/2020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427332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B4716-6527-47ED-9B53-E055DBA2C9D0}" type="datetime1">
              <a:rPr lang="en-US" smtClean="0"/>
              <a:t>2/9/2020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00383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ADE1A2-3A21-4AA8-9E10-25384EC198D8}" type="datetime1">
              <a:rPr lang="en-US" smtClean="0"/>
              <a:t>2/9/2020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62616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3010F8-B560-4862-BB9D-07CD86B7AED8}" type="datetime1">
              <a:rPr lang="en-US" smtClean="0"/>
              <a:t>2/9/2020</a:t>
            </a:fld>
            <a:endParaRPr lang="en-US"/>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01781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B793E5-DDFA-4E23-9426-9D1BB07D20CB}" type="datetime1">
              <a:rPr lang="en-US" smtClean="0"/>
              <a:t>2/9/2020</a:t>
            </a:fld>
            <a:endParaRPr lang="en-US"/>
          </a:p>
        </p:txBody>
      </p:sp>
      <p:sp>
        <p:nvSpPr>
          <p:cNvPr id="6" name="Footer Placeholder 5"/>
          <p:cNvSpPr>
            <a:spLocks noGrp="1"/>
          </p:cNvSpPr>
          <p:nvPr>
            <p:ph type="ftr" sz="quarter" idx="11"/>
          </p:nvPr>
        </p:nvSpPr>
        <p:spPr/>
        <p:txBody>
          <a:bodyPr/>
          <a:lstStyle/>
          <a:p>
            <a:r>
              <a:rPr lang="en-US" smtClean="0"/>
              <a:t>Baumgartner, POLI 203, Spring 2020</a:t>
            </a:r>
            <a:endParaRPr lang="en-US"/>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295932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D81BBC-DED7-4F36-802C-FAD0FC05B942}" type="datetime1">
              <a:rPr lang="en-US" smtClean="0"/>
              <a:t>2/9/2020</a:t>
            </a:fld>
            <a:endParaRPr lang="en-US"/>
          </a:p>
        </p:txBody>
      </p:sp>
      <p:sp>
        <p:nvSpPr>
          <p:cNvPr id="8" name="Footer Placeholder 7"/>
          <p:cNvSpPr>
            <a:spLocks noGrp="1"/>
          </p:cNvSpPr>
          <p:nvPr>
            <p:ph type="ftr" sz="quarter" idx="11"/>
          </p:nvPr>
        </p:nvSpPr>
        <p:spPr/>
        <p:txBody>
          <a:bodyPr/>
          <a:lstStyle/>
          <a:p>
            <a:r>
              <a:rPr lang="en-US" smtClean="0"/>
              <a:t>Baumgartner, POLI 203, Spring 2020</a:t>
            </a:r>
            <a:endParaRPr lang="en-US"/>
          </a:p>
        </p:txBody>
      </p:sp>
      <p:sp>
        <p:nvSpPr>
          <p:cNvPr id="9" name="Slide Number Placeholder 8"/>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68795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1FB86B-4204-4334-A5E1-062C19629BB4}" type="datetime1">
              <a:rPr lang="en-US" smtClean="0"/>
              <a:t>2/9/2020</a:t>
            </a:fld>
            <a:endParaRPr lang="en-US"/>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22506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BC27E-0857-43BA-88D1-BE8E32B3A39E}" type="datetime1">
              <a:rPr lang="en-US" smtClean="0"/>
              <a:t>2/9/2020</a:t>
            </a:fld>
            <a:endParaRPr lang="en-US"/>
          </a:p>
        </p:txBody>
      </p:sp>
      <p:sp>
        <p:nvSpPr>
          <p:cNvPr id="3" name="Footer Placeholder 2"/>
          <p:cNvSpPr>
            <a:spLocks noGrp="1"/>
          </p:cNvSpPr>
          <p:nvPr>
            <p:ph type="ftr" sz="quarter" idx="11"/>
          </p:nvPr>
        </p:nvSpPr>
        <p:spPr/>
        <p:txBody>
          <a:bodyPr/>
          <a:lstStyle/>
          <a:p>
            <a:r>
              <a:rPr lang="en-US" smtClean="0"/>
              <a:t>Baumgartner, POLI 203, Spring 2020</a:t>
            </a:r>
            <a:endParaRPr lang="en-US"/>
          </a:p>
        </p:txBody>
      </p:sp>
      <p:sp>
        <p:nvSpPr>
          <p:cNvPr id="4" name="Slide Number Placeholder 3"/>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8394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52E4A9-9767-43ED-B5B9-A78CBE5D700B}" type="datetime1">
              <a:rPr lang="en-US" smtClean="0"/>
              <a:t>2/9/2020</a:t>
            </a:fld>
            <a:endParaRPr lang="en-US"/>
          </a:p>
        </p:txBody>
      </p:sp>
      <p:sp>
        <p:nvSpPr>
          <p:cNvPr id="6" name="Footer Placeholder 5"/>
          <p:cNvSpPr>
            <a:spLocks noGrp="1"/>
          </p:cNvSpPr>
          <p:nvPr>
            <p:ph type="ftr" sz="quarter" idx="11"/>
          </p:nvPr>
        </p:nvSpPr>
        <p:spPr/>
        <p:txBody>
          <a:bodyPr/>
          <a:lstStyle/>
          <a:p>
            <a:r>
              <a:rPr lang="en-US" smtClean="0"/>
              <a:t>Baumgartner, POLI 203, Spring 2020</a:t>
            </a:r>
            <a:endParaRPr lang="en-US"/>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226329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05686-12B7-48B1-8732-74FE4172C69E}" type="datetime1">
              <a:rPr lang="en-US" smtClean="0"/>
              <a:t>2/9/2020</a:t>
            </a:fld>
            <a:endParaRPr lang="en-US"/>
          </a:p>
        </p:txBody>
      </p:sp>
      <p:sp>
        <p:nvSpPr>
          <p:cNvPr id="6" name="Footer Placeholder 5"/>
          <p:cNvSpPr>
            <a:spLocks noGrp="1"/>
          </p:cNvSpPr>
          <p:nvPr>
            <p:ph type="ftr" sz="quarter" idx="11"/>
          </p:nvPr>
        </p:nvSpPr>
        <p:spPr/>
        <p:txBody>
          <a:bodyPr/>
          <a:lstStyle/>
          <a:p>
            <a:r>
              <a:rPr lang="en-US" smtClean="0"/>
              <a:t>Baumgartner, POLI 203, Spring 2020</a:t>
            </a:r>
            <a:endParaRPr lang="en-US"/>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415358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4A350-9C57-4DA4-9805-241824BD40B4}" type="datetime1">
              <a:rPr lang="en-US" smtClean="0"/>
              <a:t>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Baumgartner, POLI 203, Spring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B8CC8-9496-482A-B097-746D52D1E611}" type="slidenum">
              <a:rPr lang="en-US" smtClean="0"/>
              <a:t>‹#›</a:t>
            </a:fld>
            <a:endParaRPr lang="en-US"/>
          </a:p>
        </p:txBody>
      </p:sp>
    </p:spTree>
    <p:extLst>
      <p:ext uri="{BB962C8B-B14F-4D97-AF65-F5344CB8AC3E}">
        <p14:creationId xmlns:p14="http://schemas.microsoft.com/office/powerpoint/2010/main" val="91958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law.umich.edu/special/exoneration/Pages/ExonerationsContribFactorsByCrime.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njusticewatch.org/commentary/2018/an-american-epidemic-crimes-of-wrongful-libert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law.umich.edu/special/exoneration/Pages/casedetail.aspx?caseid=307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fbaum.unc.edu/articles/WrongfulLiberty-2018.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aw.umich.edu/special/exoneration/Pages/about.aspx" TargetMode="External"/><Relationship Id="rId2" Type="http://schemas.openxmlformats.org/officeDocument/2006/relationships/hyperlink" Target="https://deathpenaltyinfo.org/policy-issues/innocence-databas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185" y="321583"/>
            <a:ext cx="11852030" cy="1964418"/>
          </a:xfrm>
        </p:spPr>
        <p:txBody>
          <a:bodyPr>
            <a:normAutofit/>
          </a:bodyPr>
          <a:lstStyle/>
          <a:p>
            <a:r>
              <a:rPr lang="en-US" dirty="0" smtClean="0"/>
              <a:t>Deadly </a:t>
            </a:r>
            <a:r>
              <a:rPr lang="en-US" dirty="0"/>
              <a:t>Justice, </a:t>
            </a:r>
            <a:r>
              <a:rPr lang="en-US" dirty="0" err="1"/>
              <a:t>Ch</a:t>
            </a:r>
            <a:r>
              <a:rPr lang="en-US" dirty="0"/>
              <a:t> </a:t>
            </a:r>
            <a:r>
              <a:rPr lang="en-US" dirty="0" smtClean="0"/>
              <a:t>8-9</a:t>
            </a:r>
            <a:r>
              <a:rPr lang="en-US" dirty="0"/>
              <a:t/>
            </a:r>
            <a:br>
              <a:rPr lang="en-US" dirty="0"/>
            </a:br>
            <a:r>
              <a:rPr lang="en-US" dirty="0" smtClean="0"/>
              <a:t>Delays before execution; exonerations, innocence</a:t>
            </a:r>
            <a:endParaRPr lang="en-US" dirty="0"/>
          </a:p>
        </p:txBody>
      </p:sp>
      <p:sp>
        <p:nvSpPr>
          <p:cNvPr id="2" name="Content Placeholder 1"/>
          <p:cNvSpPr>
            <a:spLocks noGrp="1"/>
          </p:cNvSpPr>
          <p:nvPr>
            <p:ph idx="1"/>
          </p:nvPr>
        </p:nvSpPr>
        <p:spPr>
          <a:xfrm>
            <a:off x="838200" y="2004647"/>
            <a:ext cx="10515600" cy="4172316"/>
          </a:xfrm>
        </p:spPr>
        <p:txBody>
          <a:bodyPr>
            <a:normAutofit/>
          </a:bodyPr>
          <a:lstStyle/>
          <a:p>
            <a:endParaRPr lang="en-US" dirty="0" smtClean="0"/>
          </a:p>
          <a:p>
            <a:r>
              <a:rPr lang="en-US" dirty="0" smtClean="0"/>
              <a:t>Announcements</a:t>
            </a:r>
          </a:p>
          <a:p>
            <a:r>
              <a:rPr lang="en-US" dirty="0" smtClean="0"/>
              <a:t>Catch-up from last time</a:t>
            </a:r>
          </a:p>
          <a:p>
            <a:r>
              <a:rPr lang="en-US" dirty="0" smtClean="0"/>
              <a:t>Questions?</a:t>
            </a:r>
          </a:p>
          <a:p>
            <a:endParaRPr lang="en-US" dirty="0"/>
          </a:p>
          <a:p>
            <a:endParaRPr lang="en-US" dirty="0"/>
          </a:p>
          <a:p>
            <a:r>
              <a:rPr lang="en-US" dirty="0" smtClean="0"/>
              <a:t>Feb 5, 2020</a:t>
            </a:r>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
        <p:nvSpPr>
          <p:cNvPr id="3" name="Footer Placeholder 2"/>
          <p:cNvSpPr>
            <a:spLocks noGrp="1"/>
          </p:cNvSpPr>
          <p:nvPr>
            <p:ph type="ftr" sz="quarter" idx="11"/>
          </p:nvPr>
        </p:nvSpPr>
        <p:spPr/>
        <p:txBody>
          <a:bodyPr/>
          <a:lstStyle/>
          <a:p>
            <a:r>
              <a:rPr lang="en-US" dirty="0" smtClean="0"/>
              <a:t>Baumgartner, POLI 203, Spring </a:t>
            </a:r>
            <a:r>
              <a:rPr lang="en-US" dirty="0" smtClean="0"/>
              <a:t>2020</a:t>
            </a:r>
            <a:endParaRPr lang="en-US" dirty="0"/>
          </a:p>
        </p:txBody>
      </p:sp>
      <p:sp>
        <p:nvSpPr>
          <p:cNvPr id="5" name="Slide Number Placeholder 4"/>
          <p:cNvSpPr>
            <a:spLocks noGrp="1"/>
          </p:cNvSpPr>
          <p:nvPr>
            <p:ph type="sldNum" sz="quarter" idx="12"/>
          </p:nvPr>
        </p:nvSpPr>
        <p:spPr/>
        <p:txBody>
          <a:bodyPr/>
          <a:lstStyle/>
          <a:p>
            <a:fld id="{8D4B8CC8-9496-482A-B097-746D52D1E611}" type="slidenum">
              <a:rPr lang="en-US" smtClean="0"/>
              <a:t>1</a:t>
            </a:fld>
            <a:endParaRPr lang="en-US"/>
          </a:p>
        </p:txBody>
      </p:sp>
    </p:spTree>
    <p:extLst>
      <p:ext uri="{BB962C8B-B14F-4D97-AF65-F5344CB8AC3E}">
        <p14:creationId xmlns:p14="http://schemas.microsoft.com/office/powerpoint/2010/main" val="86847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these mistakes occur?</a:t>
            </a:r>
            <a:endParaRPr lang="en-US" dirty="0"/>
          </a:p>
        </p:txBody>
      </p:sp>
      <p:sp>
        <p:nvSpPr>
          <p:cNvPr id="3" name="Content Placeholder 2"/>
          <p:cNvSpPr>
            <a:spLocks noGrp="1"/>
          </p:cNvSpPr>
          <p:nvPr>
            <p:ph idx="1"/>
          </p:nvPr>
        </p:nvSpPr>
        <p:spPr/>
        <p:txBody>
          <a:bodyPr/>
          <a:lstStyle/>
          <a:p>
            <a:r>
              <a:rPr lang="en-US" dirty="0" smtClean="0"/>
              <a:t>From the National Registry of Exonerations:</a:t>
            </a:r>
          </a:p>
          <a:p>
            <a:pPr lvl="1"/>
            <a:r>
              <a:rPr lang="en-US" dirty="0" smtClean="0"/>
              <a:t>Official Misconduct (withholding evidence…)</a:t>
            </a:r>
          </a:p>
          <a:p>
            <a:pPr lvl="1"/>
            <a:r>
              <a:rPr lang="en-US" dirty="0" smtClean="0"/>
              <a:t>Perjury of false accusation</a:t>
            </a:r>
          </a:p>
          <a:p>
            <a:pPr lvl="1"/>
            <a:r>
              <a:rPr lang="en-US" dirty="0" smtClean="0"/>
              <a:t>Mistaken eyewitness ID</a:t>
            </a:r>
          </a:p>
          <a:p>
            <a:pPr lvl="1"/>
            <a:r>
              <a:rPr lang="en-US" dirty="0" smtClean="0"/>
              <a:t>Errors with forensic evidence</a:t>
            </a:r>
          </a:p>
          <a:p>
            <a:pPr lvl="1"/>
            <a:r>
              <a:rPr lang="en-US" dirty="0" smtClean="0"/>
              <a:t>False confessions</a:t>
            </a:r>
          </a:p>
          <a:p>
            <a:pPr lvl="1"/>
            <a:endParaRPr lang="en-US" dirty="0"/>
          </a:p>
          <a:p>
            <a:r>
              <a:rPr lang="en-US" dirty="0">
                <a:hlinkClick r:id="rId2"/>
              </a:rPr>
              <a:t>https://</a:t>
            </a:r>
            <a:r>
              <a:rPr lang="en-US" dirty="0" smtClean="0">
                <a:hlinkClick r:id="rId2"/>
              </a:rPr>
              <a:t>www.law.umich.edu/special/exoneration/Pages/ExonerationsContribFactorsByCrime.aspx</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10</a:t>
            </a:fld>
            <a:endParaRPr lang="en-US"/>
          </a:p>
        </p:txBody>
      </p:sp>
    </p:spTree>
    <p:extLst>
      <p:ext uri="{BB962C8B-B14F-4D97-AF65-F5344CB8AC3E}">
        <p14:creationId xmlns:p14="http://schemas.microsoft.com/office/powerpoint/2010/main" val="384242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Wrong perpetrator in jail, “wrongful liberty” for the true criminal</a:t>
            </a:r>
            <a:endParaRPr lang="en-US" dirty="0"/>
          </a:p>
        </p:txBody>
      </p:sp>
      <p:sp>
        <p:nvSpPr>
          <p:cNvPr id="3" name="Content Placeholder 2"/>
          <p:cNvSpPr>
            <a:spLocks noGrp="1"/>
          </p:cNvSpPr>
          <p:nvPr>
            <p:ph idx="1"/>
          </p:nvPr>
        </p:nvSpPr>
        <p:spPr/>
        <p:txBody>
          <a:bodyPr/>
          <a:lstStyle/>
          <a:p>
            <a:r>
              <a:rPr lang="en-US" dirty="0" smtClean="0"/>
              <a:t>A fantastic article about this by a husband and wife team:</a:t>
            </a:r>
          </a:p>
          <a:p>
            <a:endParaRPr lang="en-US" dirty="0"/>
          </a:p>
          <a:p>
            <a:r>
              <a:rPr lang="en-US" dirty="0">
                <a:hlinkClick r:id="rId2"/>
              </a:rPr>
              <a:t>https://www.injusticewatch.org/commentary/2018/an-american-epidemic-crimes-of-wrongful-liberty</a:t>
            </a:r>
            <a:r>
              <a:rPr lang="en-US" dirty="0" smtClean="0">
                <a:hlinkClick r:id="rId2"/>
              </a:rPr>
              <a:t>/</a:t>
            </a:r>
            <a:endParaRPr lang="en-US" dirty="0" smtClean="0"/>
          </a:p>
          <a:p>
            <a:endParaRPr lang="en-US" dirty="0"/>
          </a:p>
          <a:p>
            <a:r>
              <a:rPr lang="en-US" dirty="0" smtClean="0"/>
              <a:t>Our effort to shift the framing and the debate to get people to understand that arresting the wrong person leaves the true perpetrator on the street to commit more crimes.</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11</a:t>
            </a:fld>
            <a:endParaRPr lang="en-US"/>
          </a:p>
        </p:txBody>
      </p:sp>
    </p:spTree>
    <p:extLst>
      <p:ext uri="{BB962C8B-B14F-4D97-AF65-F5344CB8AC3E}">
        <p14:creationId xmlns:p14="http://schemas.microsoft.com/office/powerpoint/2010/main" val="195351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Crimes of wrongful liberty: No crime in the first place</a:t>
            </a:r>
            <a:endParaRPr lang="en-US" dirty="0"/>
          </a:p>
        </p:txBody>
      </p:sp>
      <p:sp>
        <p:nvSpPr>
          <p:cNvPr id="3" name="Content Placeholder 2"/>
          <p:cNvSpPr>
            <a:spLocks noGrp="1"/>
          </p:cNvSpPr>
          <p:nvPr>
            <p:ph idx="1"/>
          </p:nvPr>
        </p:nvSpPr>
        <p:spPr/>
        <p:txBody>
          <a:bodyPr/>
          <a:lstStyle/>
          <a:p>
            <a:r>
              <a:rPr lang="en-US" dirty="0" smtClean="0"/>
              <a:t>About ¼ of all cases of wrongful conviction involve no crime.</a:t>
            </a:r>
          </a:p>
          <a:p>
            <a:pPr lvl="1"/>
            <a:r>
              <a:rPr lang="en-US" dirty="0" smtClean="0"/>
              <a:t>Arson is charged, but really the fire was just an accident.</a:t>
            </a:r>
          </a:p>
          <a:p>
            <a:pPr lvl="2"/>
            <a:r>
              <a:rPr lang="en-US" dirty="0" smtClean="0"/>
              <a:t>(Our speaker on Feb 12, Kristine Bunch, served 17 years after such an event.)</a:t>
            </a:r>
          </a:p>
          <a:p>
            <a:pPr lvl="1"/>
            <a:r>
              <a:rPr lang="en-US" dirty="0" smtClean="0"/>
              <a:t>Someone dies, but it was suicide, not murder</a:t>
            </a:r>
          </a:p>
          <a:p>
            <a:pPr lvl="2"/>
            <a:r>
              <a:rPr lang="en-US" dirty="0" smtClean="0"/>
              <a:t>(Our speaker on April 22, Katie Monroe, freed her mother from prison after such an event.)</a:t>
            </a:r>
          </a:p>
          <a:p>
            <a:pPr lvl="1"/>
            <a:r>
              <a:rPr lang="en-US" dirty="0" smtClean="0"/>
              <a:t>An infant tragically dies from an accident or an undiagnosed medical condition, but the mom is arrested</a:t>
            </a:r>
          </a:p>
          <a:p>
            <a:pPr lvl="2"/>
            <a:r>
              <a:rPr lang="en-US" dirty="0" smtClean="0"/>
              <a:t>Look up the case of Sabrina Butler, an 18 year-old black woman from Mississippi. </a:t>
            </a:r>
            <a:endParaRPr lang="en-US" dirty="0"/>
          </a:p>
          <a:p>
            <a:pPr lvl="2"/>
            <a:r>
              <a:rPr lang="en-US" dirty="0">
                <a:hlinkClick r:id="rId2"/>
              </a:rPr>
              <a:t>https://</a:t>
            </a:r>
            <a:r>
              <a:rPr lang="en-US" dirty="0" smtClean="0">
                <a:hlinkClick r:id="rId2"/>
              </a:rPr>
              <a:t>www.law.umich.edu/special/exoneration/Pages/casedetail.aspx?caseid=3078</a:t>
            </a:r>
            <a:r>
              <a:rPr lang="en-US" dirty="0" smtClean="0"/>
              <a:t> </a:t>
            </a:r>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12</a:t>
            </a:fld>
            <a:endParaRPr lang="en-US"/>
          </a:p>
        </p:txBody>
      </p:sp>
    </p:spTree>
    <p:extLst>
      <p:ext uri="{BB962C8B-B14F-4D97-AF65-F5344CB8AC3E}">
        <p14:creationId xmlns:p14="http://schemas.microsoft.com/office/powerpoint/2010/main" val="241698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1015"/>
            <a:ext cx="10515600" cy="1043355"/>
          </a:xfrm>
        </p:spPr>
        <p:txBody>
          <a:bodyPr/>
          <a:lstStyle/>
          <a:p>
            <a:r>
              <a:rPr lang="en-US" dirty="0" smtClean="0"/>
              <a:t>Crimes of wrongful liberty: cont.</a:t>
            </a:r>
            <a:endParaRPr lang="en-US" dirty="0"/>
          </a:p>
        </p:txBody>
      </p:sp>
      <p:sp>
        <p:nvSpPr>
          <p:cNvPr id="3" name="Content Placeholder 2"/>
          <p:cNvSpPr>
            <a:spLocks noGrp="1"/>
          </p:cNvSpPr>
          <p:nvPr>
            <p:ph idx="1"/>
          </p:nvPr>
        </p:nvSpPr>
        <p:spPr>
          <a:xfrm>
            <a:off x="838200" y="1160585"/>
            <a:ext cx="10515600" cy="5016378"/>
          </a:xfrm>
        </p:spPr>
        <p:txBody>
          <a:bodyPr>
            <a:normAutofit/>
          </a:bodyPr>
          <a:lstStyle/>
          <a:p>
            <a:r>
              <a:rPr lang="en-US" dirty="0" smtClean="0"/>
              <a:t>Some crimes are personal, and the offender will not repeat.</a:t>
            </a:r>
          </a:p>
          <a:p>
            <a:r>
              <a:rPr lang="en-US" dirty="0" smtClean="0"/>
              <a:t>But some share of the crimes are done by serial criminals who are able to pin the blame on someone else.</a:t>
            </a:r>
          </a:p>
          <a:p>
            <a:r>
              <a:rPr lang="en-US" i="1" dirty="0" smtClean="0"/>
              <a:t>Picking Cotton </a:t>
            </a:r>
            <a:r>
              <a:rPr lang="en-US" dirty="0" smtClean="0"/>
              <a:t>case (my wife Jennifer Thompson):</a:t>
            </a:r>
          </a:p>
          <a:p>
            <a:pPr lvl="1"/>
            <a:r>
              <a:rPr lang="en-US" dirty="0" smtClean="0"/>
              <a:t>Ronald Cotton found guilty, serves 11 years</a:t>
            </a:r>
          </a:p>
          <a:p>
            <a:pPr lvl="1"/>
            <a:r>
              <a:rPr lang="en-US" dirty="0" smtClean="0"/>
              <a:t>Bobby Poole is left on the street, assaults a large number of additional victims before he is finally caught.</a:t>
            </a:r>
          </a:p>
          <a:p>
            <a:pPr lvl="1"/>
            <a:r>
              <a:rPr lang="en-US" dirty="0" smtClean="0"/>
              <a:t>The only winner in this situation was the evil one who escaped punishment.</a:t>
            </a:r>
          </a:p>
          <a:p>
            <a:pPr lvl="1"/>
            <a:r>
              <a:rPr lang="en-US" dirty="0" smtClean="0"/>
              <a:t>Circles of harm: Jennifer (crime survivor), Ronald, subsequent victims, families and loved ones, criminal justice system actors who inadvertently contribute to a terrible mistake and leave others at risk. How much harm can one person do!!!</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13</a:t>
            </a:fld>
            <a:endParaRPr lang="en-US"/>
          </a:p>
        </p:txBody>
      </p:sp>
    </p:spTree>
    <p:extLst>
      <p:ext uri="{BB962C8B-B14F-4D97-AF65-F5344CB8AC3E}">
        <p14:creationId xmlns:p14="http://schemas.microsoft.com/office/powerpoint/2010/main" val="3759697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501042"/>
          </a:xfrm>
        </p:spPr>
        <p:txBody>
          <a:bodyPr>
            <a:normAutofit fontScale="90000"/>
          </a:bodyPr>
          <a:lstStyle/>
          <a:p>
            <a:r>
              <a:rPr lang="en-US" dirty="0"/>
              <a:t>Willie Grimes is the object of the book, </a:t>
            </a:r>
            <a:r>
              <a:rPr lang="en-US" i="1" dirty="0"/>
              <a:t>Ghost of an Innocent Man</a:t>
            </a:r>
            <a:r>
              <a:rPr lang="en-US" dirty="0"/>
              <a:t>. While he was incarcerated for a crime he did not commit, the true perpetrator, Albert Turner, was up to no good: </a:t>
            </a:r>
          </a:p>
        </p:txBody>
      </p:sp>
      <p:sp>
        <p:nvSpPr>
          <p:cNvPr id="3" name="Content Placeholder 2"/>
          <p:cNvSpPr>
            <a:spLocks noGrp="1"/>
          </p:cNvSpPr>
          <p:nvPr>
            <p:ph sz="half" idx="1"/>
          </p:nvPr>
        </p:nvSpPr>
        <p:spPr>
          <a:xfrm>
            <a:off x="762000" y="2231291"/>
            <a:ext cx="5181600" cy="4351338"/>
          </a:xfrm>
        </p:spPr>
        <p:txBody>
          <a:bodyPr>
            <a:normAutofit fontScale="92500" lnSpcReduction="10000"/>
          </a:bodyPr>
          <a:lstStyle/>
          <a:p>
            <a:r>
              <a:rPr lang="en-US" dirty="0" smtClean="0"/>
              <a:t>9/26/1988 </a:t>
            </a:r>
            <a:r>
              <a:rPr lang="en-US" dirty="0"/>
              <a:t>Simple Assault</a:t>
            </a:r>
          </a:p>
          <a:p>
            <a:r>
              <a:rPr lang="en-US" dirty="0"/>
              <a:t>12/20/1988 Assault on a Female</a:t>
            </a:r>
          </a:p>
          <a:p>
            <a:r>
              <a:rPr lang="en-US" dirty="0"/>
              <a:t>3/26/1990 Simple Assault</a:t>
            </a:r>
          </a:p>
          <a:p>
            <a:r>
              <a:rPr lang="en-US" dirty="0"/>
              <a:t>1/5/1994 Simple Assault</a:t>
            </a:r>
          </a:p>
          <a:p>
            <a:r>
              <a:rPr lang="en-US" dirty="0"/>
              <a:t>12/20/1998 Communicating Threats</a:t>
            </a:r>
          </a:p>
          <a:p>
            <a:r>
              <a:rPr lang="en-US" dirty="0"/>
              <a:t>12/20/1998 Communicating Threats</a:t>
            </a:r>
          </a:p>
          <a:p>
            <a:r>
              <a:rPr lang="en-US" dirty="0"/>
              <a:t>3/28/1989 Simple </a:t>
            </a:r>
            <a:r>
              <a:rPr lang="en-US" dirty="0" smtClean="0"/>
              <a:t>Assault</a:t>
            </a:r>
            <a:endParaRPr lang="en-US" dirty="0"/>
          </a:p>
        </p:txBody>
      </p:sp>
      <p:sp>
        <p:nvSpPr>
          <p:cNvPr id="6" name="Content Placeholder 5"/>
          <p:cNvSpPr>
            <a:spLocks noGrp="1"/>
          </p:cNvSpPr>
          <p:nvPr>
            <p:ph sz="half" idx="2"/>
          </p:nvPr>
        </p:nvSpPr>
        <p:spPr>
          <a:xfrm>
            <a:off x="6172200" y="2118152"/>
            <a:ext cx="5181600" cy="4351338"/>
          </a:xfrm>
        </p:spPr>
        <p:txBody>
          <a:bodyPr>
            <a:normAutofit fontScale="92500" lnSpcReduction="10000"/>
          </a:bodyPr>
          <a:lstStyle/>
          <a:p>
            <a:r>
              <a:rPr lang="en-US" dirty="0"/>
              <a:t>5/13/1995 Assault on a Female</a:t>
            </a:r>
          </a:p>
          <a:p>
            <a:r>
              <a:rPr lang="en-US" dirty="0"/>
              <a:t>6/13/1995 Assault with a Deadly Weapon</a:t>
            </a:r>
          </a:p>
          <a:p>
            <a:r>
              <a:rPr lang="en-US" dirty="0"/>
              <a:t>2/2/1997 Assault on a Female</a:t>
            </a:r>
          </a:p>
          <a:p>
            <a:r>
              <a:rPr lang="en-US" dirty="0"/>
              <a:t>1/10/1999 Assault on a Female</a:t>
            </a:r>
          </a:p>
          <a:p>
            <a:r>
              <a:rPr lang="en-US" dirty="0"/>
              <a:t>4/9/2006 Assault on a Female</a:t>
            </a:r>
          </a:p>
          <a:p>
            <a:r>
              <a:rPr lang="en-US" dirty="0"/>
              <a:t>4/9/2006 Assault with a Deadly Weapon</a:t>
            </a:r>
          </a:p>
          <a:p>
            <a:r>
              <a:rPr lang="en-US" dirty="0"/>
              <a:t>4/4/2008 Assault on a Female</a:t>
            </a:r>
          </a:p>
          <a:p>
            <a:r>
              <a:rPr lang="en-US" dirty="0"/>
              <a:t>9/6/2008 Assault on a Female</a:t>
            </a:r>
          </a:p>
          <a:p>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14</a:t>
            </a:fld>
            <a:endParaRPr lang="en-US"/>
          </a:p>
        </p:txBody>
      </p:sp>
    </p:spTree>
    <p:extLst>
      <p:ext uri="{BB962C8B-B14F-4D97-AF65-F5344CB8AC3E}">
        <p14:creationId xmlns:p14="http://schemas.microsoft.com/office/powerpoint/2010/main" val="808604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28954"/>
            <a:ext cx="10515600" cy="1418492"/>
          </a:xfrm>
        </p:spPr>
        <p:txBody>
          <a:bodyPr/>
          <a:lstStyle/>
          <a:p>
            <a:r>
              <a:rPr lang="en-US" dirty="0" smtClean="0"/>
              <a:t>More information on this</a:t>
            </a:r>
            <a:endParaRPr lang="en-US" dirty="0"/>
          </a:p>
        </p:txBody>
      </p:sp>
      <p:sp>
        <p:nvSpPr>
          <p:cNvPr id="8" name="Content Placeholder 7"/>
          <p:cNvSpPr>
            <a:spLocks noGrp="1"/>
          </p:cNvSpPr>
          <p:nvPr>
            <p:ph idx="1"/>
          </p:nvPr>
        </p:nvSpPr>
        <p:spPr/>
        <p:txBody>
          <a:bodyPr>
            <a:normAutofit lnSpcReduction="10000"/>
          </a:bodyPr>
          <a:lstStyle/>
          <a:p>
            <a:r>
              <a:rPr lang="en-US" dirty="0"/>
              <a:t>Baumgartner, Frank R., Amanda </a:t>
            </a:r>
            <a:r>
              <a:rPr lang="en-US" dirty="0" err="1"/>
              <a:t>Grigg</a:t>
            </a:r>
            <a:r>
              <a:rPr lang="en-US" dirty="0"/>
              <a:t>, Rachelle </a:t>
            </a:r>
            <a:r>
              <a:rPr lang="en-US" dirty="0" err="1"/>
              <a:t>Ramírez</a:t>
            </a:r>
            <a:r>
              <a:rPr lang="en-US" dirty="0"/>
              <a:t>, and J. Sawyer Lucy. 2018.</a:t>
            </a:r>
            <a:r>
              <a:rPr lang="en-US" dirty="0">
                <a:hlinkClick r:id="rId2"/>
              </a:rPr>
              <a:t> The Mayhem of Wrongful Liberty: Documenting the Crimes of True Perpetrators in Cases of Wrongful Incarceration</a:t>
            </a:r>
            <a:r>
              <a:rPr lang="en-US" dirty="0"/>
              <a:t>. </a:t>
            </a:r>
            <a:r>
              <a:rPr lang="en-US" i="1" dirty="0"/>
              <a:t>Albany Law Review</a:t>
            </a:r>
            <a:r>
              <a:rPr lang="en-US" dirty="0"/>
              <a:t> 81, 4: 1263-1288</a:t>
            </a:r>
            <a:r>
              <a:rPr lang="en-US" dirty="0" smtClean="0"/>
              <a:t>.</a:t>
            </a:r>
          </a:p>
          <a:p>
            <a:r>
              <a:rPr lang="en-US" dirty="0" smtClean="0"/>
              <a:t>Basic idea: a small number of these perpetrators are really terrible and do a lot of harm.</a:t>
            </a:r>
          </a:p>
          <a:p>
            <a:r>
              <a:rPr lang="en-US" dirty="0" smtClean="0"/>
              <a:t>We’d be safer if the police could just arrest the right person the first time.</a:t>
            </a:r>
          </a:p>
          <a:p>
            <a:r>
              <a:rPr lang="en-US" dirty="0" smtClean="0"/>
              <a:t>Note the pressure, however, to “close the case” and arrest someone who can be convicted. See the Central Park Five movie for more examples…</a:t>
            </a:r>
            <a:endParaRPr lang="en-US" dirty="0"/>
          </a:p>
        </p:txBody>
      </p:sp>
      <p:sp>
        <p:nvSpPr>
          <p:cNvPr id="5" name="Footer Placeholder 4"/>
          <p:cNvSpPr>
            <a:spLocks noGrp="1"/>
          </p:cNvSpPr>
          <p:nvPr>
            <p:ph type="ftr" sz="quarter" idx="11"/>
          </p:nvPr>
        </p:nvSpPr>
        <p:spPr/>
        <p:txBody>
          <a:bodyPr/>
          <a:lstStyle/>
          <a:p>
            <a:r>
              <a:rPr lang="en-US" smtClean="0"/>
              <a:t>Baumgartner, POLI 203, Spring 2020</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15</a:t>
            </a:fld>
            <a:endParaRPr lang="en-US"/>
          </a:p>
        </p:txBody>
      </p:sp>
    </p:spTree>
    <p:extLst>
      <p:ext uri="{BB962C8B-B14F-4D97-AF65-F5344CB8AC3E}">
        <p14:creationId xmlns:p14="http://schemas.microsoft.com/office/powerpoint/2010/main" val="230439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row exonerations</a:t>
            </a:r>
            <a:endParaRPr lang="en-US" dirty="0"/>
          </a:p>
        </p:txBody>
      </p:sp>
      <p:sp>
        <p:nvSpPr>
          <p:cNvPr id="6" name="Text Placeholder 5"/>
          <p:cNvSpPr>
            <a:spLocks noGrp="1"/>
          </p:cNvSpPr>
          <p:nvPr>
            <p:ph type="body" idx="1"/>
          </p:nvPr>
        </p:nvSpPr>
        <p:spPr/>
        <p:txBody>
          <a:bodyPr/>
          <a:lstStyle/>
          <a:p>
            <a:r>
              <a:rPr lang="en-US" dirty="0" smtClean="0"/>
              <a:t>Numbers of exonerations per year</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85202" y="2505075"/>
            <a:ext cx="5066958" cy="3684588"/>
          </a:xfrm>
        </p:spPr>
      </p:pic>
      <p:sp>
        <p:nvSpPr>
          <p:cNvPr id="7" name="Text Placeholder 6"/>
          <p:cNvSpPr>
            <a:spLocks noGrp="1"/>
          </p:cNvSpPr>
          <p:nvPr>
            <p:ph type="body" sz="quarter" idx="3"/>
          </p:nvPr>
        </p:nvSpPr>
        <p:spPr>
          <a:xfrm>
            <a:off x="6172199" y="1681163"/>
            <a:ext cx="5921829" cy="823912"/>
          </a:xfrm>
        </p:spPr>
        <p:txBody>
          <a:bodyPr/>
          <a:lstStyle/>
          <a:p>
            <a:r>
              <a:rPr lang="en-US" dirty="0" smtClean="0"/>
              <a:t>How long they wrongly served in prison </a:t>
            </a:r>
            <a:endParaRPr lang="en-US" dirty="0"/>
          </a:p>
        </p:txBody>
      </p:sp>
      <p:pic>
        <p:nvPicPr>
          <p:cNvPr id="9" name="Content Placeholder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230315" y="2505075"/>
            <a:ext cx="5066958" cy="3684588"/>
          </a:xfrm>
        </p:spPr>
      </p:pic>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16</a:t>
            </a:fld>
            <a:endParaRPr lang="en-US"/>
          </a:p>
        </p:txBody>
      </p:sp>
    </p:spTree>
    <p:extLst>
      <p:ext uri="{BB962C8B-B14F-4D97-AF65-F5344CB8AC3E}">
        <p14:creationId xmlns:p14="http://schemas.microsoft.com/office/powerpoint/2010/main" val="2018941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1" y="365125"/>
            <a:ext cx="2667000" cy="5023304"/>
          </a:xfrm>
        </p:spPr>
        <p:txBody>
          <a:bodyPr/>
          <a:lstStyle/>
          <a:p>
            <a:r>
              <a:rPr lang="en-US" dirty="0" smtClean="0"/>
              <a:t>Fantastic book on this topic, from 2008.</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9416" y="0"/>
            <a:ext cx="4582584" cy="6858000"/>
          </a:xfrm>
        </p:spPr>
      </p:pic>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2" name="Slide Number Placeholder 1"/>
          <p:cNvSpPr>
            <a:spLocks noGrp="1"/>
          </p:cNvSpPr>
          <p:nvPr>
            <p:ph type="sldNum" sz="quarter" idx="12"/>
          </p:nvPr>
        </p:nvSpPr>
        <p:spPr/>
        <p:txBody>
          <a:bodyPr/>
          <a:lstStyle/>
          <a:p>
            <a:fld id="{8D4B8CC8-9496-482A-B097-746D52D1E611}" type="slidenum">
              <a:rPr lang="en-US" smtClean="0"/>
              <a:t>17</a:t>
            </a:fld>
            <a:endParaRPr lang="en-US"/>
          </a:p>
        </p:txBody>
      </p:sp>
    </p:spTree>
    <p:extLst>
      <p:ext uri="{BB962C8B-B14F-4D97-AF65-F5344CB8AC3E}">
        <p14:creationId xmlns:p14="http://schemas.microsoft.com/office/powerpoint/2010/main" val="4227139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0" y="0"/>
            <a:ext cx="12039600" cy="1066800"/>
          </a:xfrm>
        </p:spPr>
        <p:txBody>
          <a:bodyPr>
            <a:normAutofit fontScale="90000"/>
          </a:bodyPr>
          <a:lstStyle/>
          <a:p>
            <a:pPr eaLnBrk="1" hangingPunct="1">
              <a:defRPr/>
            </a:pPr>
            <a:r>
              <a:rPr lang="en-US" sz="3600" dirty="0" err="1"/>
              <a:t>Exonerees</a:t>
            </a:r>
            <a:r>
              <a:rPr lang="en-US" sz="3600" dirty="0"/>
              <a:t>: From Human Interest to Confirmation of an Established Theme</a:t>
            </a:r>
          </a:p>
        </p:txBody>
      </p:sp>
      <p:graphicFrame>
        <p:nvGraphicFramePr>
          <p:cNvPr id="7" name="Chart 6"/>
          <p:cNvGraphicFramePr>
            <a:graphicFrameLocks noGrp="1"/>
          </p:cNvGraphicFramePr>
          <p:nvPr/>
        </p:nvGraphicFramePr>
        <p:xfrm>
          <a:off x="1752601" y="1524001"/>
          <a:ext cx="8634413" cy="5205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970586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Attention to Innocence transformed the debate</a:t>
            </a:r>
            <a:endParaRPr lang="en-US" dirty="0"/>
          </a:p>
        </p:txBody>
      </p:sp>
      <p:sp>
        <p:nvSpPr>
          <p:cNvPr id="6" name="Text Placeholder 5"/>
          <p:cNvSpPr>
            <a:spLocks noGrp="1"/>
          </p:cNvSpPr>
          <p:nvPr>
            <p:ph type="body" idx="1"/>
          </p:nvPr>
        </p:nvSpPr>
        <p:spPr/>
        <p:txBody>
          <a:bodyPr/>
          <a:lstStyle/>
          <a:p>
            <a:r>
              <a:rPr lang="en-US" dirty="0" smtClean="0"/>
              <a:t>Media Coverage of innocence</a:t>
            </a:r>
            <a:endParaRPr lang="en-US" dirty="0"/>
          </a:p>
        </p:txBody>
      </p:sp>
      <p:sp>
        <p:nvSpPr>
          <p:cNvPr id="8" name="Text Placeholder 7"/>
          <p:cNvSpPr>
            <a:spLocks noGrp="1"/>
          </p:cNvSpPr>
          <p:nvPr>
            <p:ph type="body" sz="quarter" idx="3"/>
          </p:nvPr>
        </p:nvSpPr>
        <p:spPr/>
        <p:txBody>
          <a:bodyPr/>
          <a:lstStyle/>
          <a:p>
            <a:r>
              <a:rPr lang="en-US" dirty="0" smtClean="0"/>
              <a:t>Pro- v. anti-Death Penalty Stories</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pic>
        <p:nvPicPr>
          <p:cNvPr id="11"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839788" y="2582321"/>
            <a:ext cx="5157787" cy="35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573629"/>
            <a:ext cx="5183188" cy="354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D4B8CC8-9496-482A-B097-746D52D1E611}" type="slidenum">
              <a:rPr lang="en-US" smtClean="0"/>
              <a:t>19</a:t>
            </a:fld>
            <a:endParaRPr lang="en-US"/>
          </a:p>
        </p:txBody>
      </p:sp>
    </p:spTree>
    <p:extLst>
      <p:ext uri="{BB962C8B-B14F-4D97-AF65-F5344CB8AC3E}">
        <p14:creationId xmlns:p14="http://schemas.microsoft.com/office/powerpoint/2010/main" val="3712012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Delays: Not uncommon now to be executed after waiting more than 30 years.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04072" y="1825625"/>
            <a:ext cx="5983856" cy="4351338"/>
          </a:xfrm>
        </p:spPr>
      </p:pic>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2</a:t>
            </a:fld>
            <a:endParaRPr lang="en-US"/>
          </a:p>
        </p:txBody>
      </p:sp>
    </p:spTree>
    <p:extLst>
      <p:ext uri="{BB962C8B-B14F-4D97-AF65-F5344CB8AC3E}">
        <p14:creationId xmlns:p14="http://schemas.microsoft.com/office/powerpoint/2010/main" val="469155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The Innocence argument had a direct effect on outcomes</a:t>
            </a:r>
            <a:endParaRPr lang="en-US" dirty="0"/>
          </a:p>
        </p:txBody>
      </p:sp>
      <p:sp>
        <p:nvSpPr>
          <p:cNvPr id="10" name="Content Placeholder 9"/>
          <p:cNvSpPr>
            <a:spLocks noGrp="1"/>
          </p:cNvSpPr>
          <p:nvPr>
            <p:ph idx="1"/>
          </p:nvPr>
        </p:nvSpPr>
        <p:spPr/>
        <p:txBody>
          <a:bodyPr/>
          <a:lstStyle/>
          <a:p>
            <a:r>
              <a:rPr lang="en-US" dirty="0" smtClean="0"/>
              <a:t>Shifting attention away from constitutionality and morality toward the issue of mistakes, errors, and the possibility of executing the wrong person moved public opinion.</a:t>
            </a:r>
          </a:p>
          <a:p>
            <a:r>
              <a:rPr lang="en-US" dirty="0" smtClean="0"/>
              <a:t>At the same time, homicides were also declining.</a:t>
            </a:r>
          </a:p>
          <a:p>
            <a:endParaRPr lang="en-US" dirty="0"/>
          </a:p>
          <a:p>
            <a:r>
              <a:rPr lang="en-US" dirty="0" smtClean="0"/>
              <a:t>I can prove that innocence mattered a lot, as it affect media framing and, I think, cultural responses to the death penalty.</a:t>
            </a:r>
          </a:p>
          <a:p>
            <a:endParaRPr lang="en-US" dirty="0"/>
          </a:p>
          <a:p>
            <a:r>
              <a:rPr lang="en-US" dirty="0" smtClean="0"/>
              <a:t>See the next slide for my proof:</a:t>
            </a:r>
            <a:endParaRPr lang="en-US" dirty="0"/>
          </a:p>
        </p:txBody>
      </p:sp>
      <p:sp>
        <p:nvSpPr>
          <p:cNvPr id="7" name="Footer Placeholder 6"/>
          <p:cNvSpPr>
            <a:spLocks noGrp="1"/>
          </p:cNvSpPr>
          <p:nvPr>
            <p:ph type="ftr" sz="quarter" idx="11"/>
          </p:nvPr>
        </p:nvSpPr>
        <p:spPr/>
        <p:txBody>
          <a:bodyPr/>
          <a:lstStyle/>
          <a:p>
            <a:r>
              <a:rPr lang="en-US" smtClean="0"/>
              <a:t>Baumgartner, POLI 203, Spring 2020</a:t>
            </a:r>
            <a:endParaRPr lang="en-US"/>
          </a:p>
        </p:txBody>
      </p:sp>
      <p:sp>
        <p:nvSpPr>
          <p:cNvPr id="8" name="Slide Number Placeholder 7"/>
          <p:cNvSpPr>
            <a:spLocks noGrp="1"/>
          </p:cNvSpPr>
          <p:nvPr>
            <p:ph type="sldNum" sz="quarter" idx="12"/>
          </p:nvPr>
        </p:nvSpPr>
        <p:spPr/>
        <p:txBody>
          <a:bodyPr/>
          <a:lstStyle/>
          <a:p>
            <a:fld id="{8D4B8CC8-9496-482A-B097-746D52D1E611}" type="slidenum">
              <a:rPr lang="en-US" smtClean="0"/>
              <a:t>20</a:t>
            </a:fld>
            <a:endParaRPr lang="en-US"/>
          </a:p>
        </p:txBody>
      </p:sp>
    </p:spTree>
    <p:extLst>
      <p:ext uri="{BB962C8B-B14F-4D97-AF65-F5344CB8AC3E}">
        <p14:creationId xmlns:p14="http://schemas.microsoft.com/office/powerpoint/2010/main" val="3248016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rrowheads="1"/>
          </p:cNvSpPr>
          <p:nvPr>
            <p:ph type="title"/>
          </p:nvPr>
        </p:nvSpPr>
        <p:spPr/>
        <p:txBody>
          <a:bodyPr/>
          <a:lstStyle/>
          <a:p>
            <a:pPr eaLnBrk="1" hangingPunct="1">
              <a:defRPr/>
            </a:pPr>
            <a:r>
              <a:rPr lang="en-US" sz="4000" dirty="0"/>
              <a:t>Predicting Annual Death Sentences</a:t>
            </a:r>
          </a:p>
        </p:txBody>
      </p:sp>
      <p:sp>
        <p:nvSpPr>
          <p:cNvPr id="304131" name="Rectangle 3"/>
          <p:cNvSpPr>
            <a:spLocks noGrp="1" noChangeArrowheads="1"/>
          </p:cNvSpPr>
          <p:nvPr>
            <p:ph type="body" idx="1"/>
          </p:nvPr>
        </p:nvSpPr>
        <p:spPr/>
        <p:txBody>
          <a:bodyPr>
            <a:normAutofit fontScale="92500" lnSpcReduction="10000"/>
          </a:bodyPr>
          <a:lstStyle/>
          <a:p>
            <a:pPr eaLnBrk="1" hangingPunct="1">
              <a:lnSpc>
                <a:spcPct val="90000"/>
              </a:lnSpc>
              <a:buFont typeface="Wingdings" panose="05000000000000000000" pitchFamily="2" charset="2"/>
              <a:buNone/>
              <a:defRPr/>
            </a:pPr>
            <a:r>
              <a:rPr lang="en-US" sz="2400" dirty="0"/>
              <a:t>Annual Number of Death Sentences =</a:t>
            </a:r>
          </a:p>
          <a:p>
            <a:pPr eaLnBrk="1" hangingPunct="1">
              <a:lnSpc>
                <a:spcPct val="90000"/>
              </a:lnSpc>
              <a:buFont typeface="Wingdings" panose="05000000000000000000" pitchFamily="2" charset="2"/>
              <a:buNone/>
              <a:defRPr/>
            </a:pPr>
            <a:r>
              <a:rPr lang="en-US" sz="2400" dirty="0"/>
              <a:t>22.92 (19.20)+</a:t>
            </a:r>
          </a:p>
          <a:p>
            <a:pPr eaLnBrk="1" hangingPunct="1">
              <a:lnSpc>
                <a:spcPct val="90000"/>
              </a:lnSpc>
              <a:buFont typeface="Wingdings" panose="05000000000000000000" pitchFamily="2" charset="2"/>
              <a:buNone/>
              <a:defRPr/>
            </a:pPr>
            <a:r>
              <a:rPr lang="en-US" sz="2400" dirty="0"/>
              <a:t>0.316 x Sentences</a:t>
            </a:r>
            <a:r>
              <a:rPr lang="en-US" sz="2400" baseline="-25000" dirty="0"/>
              <a:t>t-1 </a:t>
            </a:r>
            <a:r>
              <a:rPr lang="en-US" sz="2400" dirty="0"/>
              <a:t>(0.097) +</a:t>
            </a:r>
          </a:p>
          <a:p>
            <a:pPr eaLnBrk="1" hangingPunct="1">
              <a:lnSpc>
                <a:spcPct val="90000"/>
              </a:lnSpc>
              <a:buFont typeface="Wingdings" panose="05000000000000000000" pitchFamily="2" charset="2"/>
              <a:buNone/>
              <a:defRPr/>
            </a:pPr>
            <a:r>
              <a:rPr lang="en-US" sz="2400" dirty="0"/>
              <a:t>0.453 x Net Tone of </a:t>
            </a:r>
            <a:r>
              <a:rPr lang="en-US" sz="2400" i="1" dirty="0"/>
              <a:t>New York Times</a:t>
            </a:r>
            <a:r>
              <a:rPr lang="en-US" sz="2400" baseline="-25000" dirty="0"/>
              <a:t>t-1 </a:t>
            </a:r>
            <a:r>
              <a:rPr lang="en-US" sz="2400" dirty="0"/>
              <a:t>(0.137) +</a:t>
            </a:r>
          </a:p>
          <a:p>
            <a:pPr eaLnBrk="1" hangingPunct="1">
              <a:lnSpc>
                <a:spcPct val="90000"/>
              </a:lnSpc>
              <a:buFont typeface="Wingdings" panose="05000000000000000000" pitchFamily="2" charset="2"/>
              <a:buNone/>
              <a:defRPr/>
            </a:pPr>
            <a:r>
              <a:rPr lang="en-US" sz="2400" dirty="0"/>
              <a:t>0.817 x Homicides (thousands)</a:t>
            </a:r>
            <a:r>
              <a:rPr lang="en-US" sz="2400" baseline="-25000" dirty="0"/>
              <a:t>t-1 </a:t>
            </a:r>
            <a:r>
              <a:rPr lang="en-US" sz="2400" dirty="0"/>
              <a:t>(1.437) +</a:t>
            </a:r>
          </a:p>
          <a:p>
            <a:pPr eaLnBrk="1" hangingPunct="1">
              <a:lnSpc>
                <a:spcPct val="90000"/>
              </a:lnSpc>
              <a:buFont typeface="Wingdings" panose="05000000000000000000" pitchFamily="2" charset="2"/>
              <a:buNone/>
              <a:defRPr/>
            </a:pPr>
            <a:r>
              <a:rPr lang="en-US" sz="2400" dirty="0"/>
              <a:t>5.059 x Opinion</a:t>
            </a:r>
            <a:r>
              <a:rPr lang="en-US" sz="2400" baseline="-25000" dirty="0"/>
              <a:t>t-1 </a:t>
            </a:r>
            <a:r>
              <a:rPr lang="en-US" sz="2400" dirty="0"/>
              <a:t>(1.069) +</a:t>
            </a:r>
          </a:p>
          <a:p>
            <a:pPr eaLnBrk="1" hangingPunct="1">
              <a:lnSpc>
                <a:spcPct val="90000"/>
              </a:lnSpc>
              <a:buFont typeface="Wingdings" panose="05000000000000000000" pitchFamily="2" charset="2"/>
              <a:buNone/>
              <a:defRPr/>
            </a:pPr>
            <a:r>
              <a:rPr lang="en-US" sz="2400" dirty="0"/>
              <a:t>-67.80 x 1973 dummy (25.80) + </a:t>
            </a:r>
          </a:p>
          <a:p>
            <a:pPr eaLnBrk="1" hangingPunct="1">
              <a:lnSpc>
                <a:spcPct val="90000"/>
              </a:lnSpc>
              <a:buFont typeface="Wingdings" panose="05000000000000000000" pitchFamily="2" charset="2"/>
              <a:buNone/>
              <a:defRPr/>
            </a:pPr>
            <a:r>
              <a:rPr lang="en-US" sz="2400" dirty="0"/>
              <a:t>129.49 x 1975 dummy (25.34)</a:t>
            </a:r>
          </a:p>
          <a:p>
            <a:pPr eaLnBrk="1" hangingPunct="1">
              <a:lnSpc>
                <a:spcPct val="90000"/>
              </a:lnSpc>
              <a:buFont typeface="Wingdings" panose="05000000000000000000" pitchFamily="2" charset="2"/>
              <a:buNone/>
              <a:defRPr/>
            </a:pPr>
            <a:endParaRPr lang="en-US" sz="2400" dirty="0"/>
          </a:p>
          <a:p>
            <a:pPr eaLnBrk="1" hangingPunct="1">
              <a:lnSpc>
                <a:spcPct val="90000"/>
              </a:lnSpc>
              <a:buFont typeface="Wingdings" panose="05000000000000000000" pitchFamily="2" charset="2"/>
              <a:buNone/>
              <a:defRPr/>
            </a:pPr>
            <a:r>
              <a:rPr lang="en-US" sz="2400" dirty="0"/>
              <a:t>R</a:t>
            </a:r>
            <a:r>
              <a:rPr lang="en-US" sz="2400" baseline="30000" dirty="0"/>
              <a:t>2</a:t>
            </a:r>
            <a:r>
              <a:rPr lang="en-US" sz="2400" dirty="0"/>
              <a:t> = .930 (N=42) </a:t>
            </a:r>
          </a:p>
          <a:p>
            <a:pPr eaLnBrk="1" hangingPunct="1">
              <a:lnSpc>
                <a:spcPct val="90000"/>
              </a:lnSpc>
              <a:buFont typeface="Wingdings" panose="05000000000000000000" pitchFamily="2" charset="2"/>
              <a:buNone/>
              <a:defRPr/>
            </a:pPr>
            <a:r>
              <a:rPr lang="en-US" sz="2400" dirty="0"/>
              <a:t>Note: Analysis is annual from 1963 to 2005. </a:t>
            </a:r>
          </a:p>
        </p:txBody>
      </p:sp>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21</a:t>
            </a:fld>
            <a:endParaRPr lang="en-US"/>
          </a:p>
        </p:txBody>
      </p:sp>
    </p:spTree>
    <p:extLst>
      <p:ext uri="{BB962C8B-B14F-4D97-AF65-F5344CB8AC3E}">
        <p14:creationId xmlns:p14="http://schemas.microsoft.com/office/powerpoint/2010/main" val="3324087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a:xfrm>
            <a:off x="369277" y="269631"/>
            <a:ext cx="11453446" cy="914400"/>
          </a:xfrm>
        </p:spPr>
        <p:txBody>
          <a:bodyPr>
            <a:normAutofit fontScale="90000"/>
          </a:bodyPr>
          <a:lstStyle/>
          <a:p>
            <a:pPr eaLnBrk="1" hangingPunct="1">
              <a:defRPr/>
            </a:pPr>
            <a:r>
              <a:rPr lang="en-US" sz="3600" dirty="0" smtClean="0"/>
              <a:t>Hey, don’t laugh: that really works! This graph compares actual and predicted numbers of death sentences.</a:t>
            </a:r>
            <a:endParaRPr lang="en-US" sz="3600" dirty="0"/>
          </a:p>
        </p:txBody>
      </p:sp>
      <p:graphicFrame>
        <p:nvGraphicFramePr>
          <p:cNvPr id="6" name="Chart 5"/>
          <p:cNvGraphicFramePr>
            <a:graphicFrameLocks noGrp="1"/>
          </p:cNvGraphicFramePr>
          <p:nvPr>
            <p:extLst>
              <p:ext uri="{D42A27DB-BD31-4B8C-83A1-F6EECF244321}">
                <p14:modId xmlns:p14="http://schemas.microsoft.com/office/powerpoint/2010/main" val="3903405738"/>
              </p:ext>
            </p:extLst>
          </p:nvPr>
        </p:nvGraphicFramePr>
        <p:xfrm>
          <a:off x="1778794" y="1347788"/>
          <a:ext cx="8634412" cy="5510212"/>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22</a:t>
            </a:fld>
            <a:endParaRPr lang="en-US"/>
          </a:p>
        </p:txBody>
      </p:sp>
    </p:spTree>
    <p:extLst>
      <p:ext uri="{BB962C8B-B14F-4D97-AF65-F5344CB8AC3E}">
        <p14:creationId xmlns:p14="http://schemas.microsoft.com/office/powerpoint/2010/main" val="970423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rrowheads="1"/>
          </p:cNvSpPr>
          <p:nvPr>
            <p:ph type="title"/>
          </p:nvPr>
        </p:nvSpPr>
        <p:spPr>
          <a:xfrm>
            <a:off x="1981200" y="274638"/>
            <a:ext cx="8229600" cy="715962"/>
          </a:xfrm>
        </p:spPr>
        <p:txBody>
          <a:bodyPr/>
          <a:lstStyle/>
          <a:p>
            <a:pPr eaLnBrk="1" hangingPunct="1">
              <a:defRPr/>
            </a:pPr>
            <a:r>
              <a:rPr lang="en-US" dirty="0"/>
              <a:t>Interpretation</a:t>
            </a:r>
          </a:p>
        </p:txBody>
      </p:sp>
      <p:sp>
        <p:nvSpPr>
          <p:cNvPr id="313347" name="Rectangle 3"/>
          <p:cNvSpPr>
            <a:spLocks noGrp="1" noChangeArrowheads="1"/>
          </p:cNvSpPr>
          <p:nvPr>
            <p:ph type="body" idx="1"/>
          </p:nvPr>
        </p:nvSpPr>
        <p:spPr>
          <a:xfrm>
            <a:off x="1981200" y="990600"/>
            <a:ext cx="8229600" cy="5562600"/>
          </a:xfrm>
        </p:spPr>
        <p:txBody>
          <a:bodyPr/>
          <a:lstStyle/>
          <a:p>
            <a:pPr>
              <a:spcBef>
                <a:spcPct val="0"/>
              </a:spcBef>
              <a:buClrTx/>
              <a:buSzTx/>
              <a:buFontTx/>
              <a:buNone/>
              <a:defRPr/>
            </a:pPr>
            <a:r>
              <a:rPr lang="en-US" dirty="0"/>
              <a:t>0.316 x Sentences</a:t>
            </a:r>
            <a:r>
              <a:rPr lang="en-US" baseline="-25000" dirty="0"/>
              <a:t>t-1 </a:t>
            </a:r>
            <a:r>
              <a:rPr lang="en-US" dirty="0"/>
              <a:t>(0.097)</a:t>
            </a:r>
          </a:p>
          <a:p>
            <a:pPr>
              <a:spcBef>
                <a:spcPct val="0"/>
              </a:spcBef>
              <a:buClrTx/>
              <a:buSzTx/>
              <a:buFontTx/>
              <a:buNone/>
              <a:defRPr/>
            </a:pPr>
            <a:endParaRPr lang="en-US" dirty="0">
              <a:solidFill>
                <a:srgbClr val="FFFF00"/>
              </a:solidFill>
            </a:endParaRPr>
          </a:p>
          <a:p>
            <a:pPr>
              <a:spcBef>
                <a:spcPct val="0"/>
              </a:spcBef>
              <a:buClrTx/>
              <a:buSzTx/>
              <a:buFontTx/>
              <a:buNone/>
              <a:defRPr/>
            </a:pPr>
            <a:r>
              <a:rPr lang="en-US" dirty="0"/>
              <a:t>The series has some inertia to it; 32% of each value carries forward.</a:t>
            </a:r>
          </a:p>
          <a:p>
            <a:pPr>
              <a:spcBef>
                <a:spcPct val="0"/>
              </a:spcBef>
              <a:buClrTx/>
              <a:buSzTx/>
              <a:buFontTx/>
              <a:buNone/>
              <a:defRPr/>
            </a:pPr>
            <a:endParaRPr lang="en-US" dirty="0"/>
          </a:p>
          <a:p>
            <a:pPr>
              <a:spcBef>
                <a:spcPct val="0"/>
              </a:spcBef>
              <a:buClrTx/>
              <a:buSzTx/>
              <a:buFontTx/>
              <a:buNone/>
              <a:defRPr/>
            </a:pPr>
            <a:r>
              <a:rPr lang="en-US" dirty="0"/>
              <a:t>This is significantly less than what we saw for public opinion; that series was much more inertial, or slowly moving.  Juries respond more quickly than aggregate public opinion to new events.</a:t>
            </a:r>
          </a:p>
          <a:p>
            <a:pPr>
              <a:spcBef>
                <a:spcPct val="0"/>
              </a:spcBef>
              <a:buClrTx/>
              <a:buSzTx/>
              <a:buFontTx/>
              <a:buNone/>
              <a:defRPr/>
            </a:pPr>
            <a:endParaRPr lang="en-US" dirty="0"/>
          </a:p>
          <a:p>
            <a:pPr>
              <a:spcBef>
                <a:spcPct val="0"/>
              </a:spcBef>
              <a:buClrTx/>
              <a:buSzTx/>
              <a:buFontTx/>
              <a:buNone/>
              <a:defRPr/>
            </a:pPr>
            <a:r>
              <a:rPr lang="en-US" dirty="0"/>
              <a:t>Each additional independent variable also has some inertial impact into the future as well.  (1 / (1-.316) = 1.46 x immediate effect)</a:t>
            </a:r>
          </a:p>
        </p:txBody>
      </p:sp>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23</a:t>
            </a:fld>
            <a:endParaRPr lang="en-US"/>
          </a:p>
        </p:txBody>
      </p:sp>
    </p:spTree>
    <p:extLst>
      <p:ext uri="{BB962C8B-B14F-4D97-AF65-F5344CB8AC3E}">
        <p14:creationId xmlns:p14="http://schemas.microsoft.com/office/powerpoint/2010/main" val="2911461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rrowheads="1"/>
          </p:cNvSpPr>
          <p:nvPr>
            <p:ph type="title"/>
          </p:nvPr>
        </p:nvSpPr>
        <p:spPr/>
        <p:txBody>
          <a:bodyPr/>
          <a:lstStyle/>
          <a:p>
            <a:pPr eaLnBrk="1" hangingPunct="1">
              <a:defRPr/>
            </a:pPr>
            <a:r>
              <a:rPr lang="en-US" dirty="0"/>
              <a:t>Interpretation</a:t>
            </a:r>
          </a:p>
        </p:txBody>
      </p:sp>
      <p:sp>
        <p:nvSpPr>
          <p:cNvPr id="314371" name="Rectangle 3"/>
          <p:cNvSpPr>
            <a:spLocks noGrp="1" noChangeArrowheads="1"/>
          </p:cNvSpPr>
          <p:nvPr>
            <p:ph type="body" idx="1"/>
          </p:nvPr>
        </p:nvSpPr>
        <p:spPr>
          <a:xfrm>
            <a:off x="1981200" y="1600200"/>
            <a:ext cx="8229600" cy="5105400"/>
          </a:xfrm>
        </p:spPr>
        <p:txBody>
          <a:bodyPr/>
          <a:lstStyle/>
          <a:p>
            <a:pPr eaLnBrk="1" hangingPunct="1">
              <a:buFont typeface="Wingdings" panose="05000000000000000000" pitchFamily="2" charset="2"/>
              <a:buNone/>
              <a:defRPr/>
            </a:pPr>
            <a:r>
              <a:rPr lang="en-US" dirty="0" smtClean="0"/>
              <a:t>0.453 </a:t>
            </a:r>
            <a:r>
              <a:rPr lang="en-US" dirty="0"/>
              <a:t>x Net Tone of </a:t>
            </a:r>
            <a:r>
              <a:rPr lang="en-US" i="1" dirty="0"/>
              <a:t>New York Times</a:t>
            </a:r>
            <a:r>
              <a:rPr lang="en-US" baseline="-25000" dirty="0"/>
              <a:t>t-1 </a:t>
            </a:r>
            <a:r>
              <a:rPr lang="en-US" dirty="0"/>
              <a:t>(</a:t>
            </a:r>
            <a:r>
              <a:rPr lang="en-US" dirty="0" smtClean="0"/>
              <a:t>0.137)</a:t>
            </a:r>
            <a:endParaRPr lang="en-US" dirty="0"/>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A 10-point shift in news coverage: </a:t>
            </a:r>
            <a:r>
              <a:rPr lang="en-US" dirty="0" smtClean="0"/>
              <a:t>4.5 </a:t>
            </a:r>
            <a:r>
              <a:rPr lang="en-US" dirty="0"/>
              <a:t>fewer death sentences in the following time period, with a longer </a:t>
            </a:r>
            <a:r>
              <a:rPr lang="en-US" dirty="0" smtClean="0"/>
              <a:t>term impact </a:t>
            </a:r>
            <a:r>
              <a:rPr lang="en-US" dirty="0"/>
              <a:t>of </a:t>
            </a:r>
            <a:r>
              <a:rPr lang="en-US" dirty="0" smtClean="0"/>
              <a:t>6.7 </a:t>
            </a:r>
            <a:r>
              <a:rPr lang="en-US" dirty="0"/>
              <a:t>fewer.</a:t>
            </a:r>
          </a:p>
          <a:p>
            <a:pPr eaLnBrk="1" hangingPunct="1">
              <a:buFont typeface="Wingdings" panose="05000000000000000000" pitchFamily="2" charset="2"/>
              <a:buNone/>
              <a:defRPr/>
            </a:pPr>
            <a:r>
              <a:rPr lang="en-US" dirty="0" smtClean="0"/>
              <a:t>1992:  Net tone = +36</a:t>
            </a:r>
          </a:p>
          <a:p>
            <a:pPr eaLnBrk="1" hangingPunct="1">
              <a:buFont typeface="Wingdings" panose="05000000000000000000" pitchFamily="2" charset="2"/>
              <a:buNone/>
              <a:defRPr/>
            </a:pPr>
            <a:r>
              <a:rPr lang="en-US" dirty="0" smtClean="0"/>
              <a:t>2000:  Net tone = -106</a:t>
            </a:r>
          </a:p>
          <a:p>
            <a:pPr eaLnBrk="1" hangingPunct="1">
              <a:buFont typeface="Wingdings" panose="05000000000000000000" pitchFamily="2" charset="2"/>
              <a:buNone/>
              <a:defRPr/>
            </a:pPr>
            <a:r>
              <a:rPr lang="en-US" dirty="0" smtClean="0"/>
              <a:t>Shift of 142 points</a:t>
            </a:r>
          </a:p>
          <a:p>
            <a:pPr eaLnBrk="1" hangingPunct="1">
              <a:buFont typeface="Wingdings" panose="05000000000000000000" pitchFamily="2" charset="2"/>
              <a:buNone/>
              <a:defRPr/>
            </a:pPr>
            <a:r>
              <a:rPr lang="en-US" b="1" dirty="0" smtClean="0"/>
              <a:t>Expected impact: 98 death sentences</a:t>
            </a:r>
            <a:endParaRPr lang="en-US" b="1" dirty="0"/>
          </a:p>
        </p:txBody>
      </p:sp>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24</a:t>
            </a:fld>
            <a:endParaRPr lang="en-US"/>
          </a:p>
        </p:txBody>
      </p:sp>
    </p:spTree>
    <p:extLst>
      <p:ext uri="{BB962C8B-B14F-4D97-AF65-F5344CB8AC3E}">
        <p14:creationId xmlns:p14="http://schemas.microsoft.com/office/powerpoint/2010/main" val="3748550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p:txBody>
          <a:bodyPr/>
          <a:lstStyle/>
          <a:p>
            <a:pPr eaLnBrk="1" hangingPunct="1">
              <a:defRPr/>
            </a:pPr>
            <a:r>
              <a:rPr lang="en-US" dirty="0"/>
              <a:t>Interpretation</a:t>
            </a:r>
          </a:p>
        </p:txBody>
      </p:sp>
      <p:sp>
        <p:nvSpPr>
          <p:cNvPr id="316419"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smtClean="0"/>
              <a:t>.817 </a:t>
            </a:r>
            <a:r>
              <a:rPr lang="en-US" dirty="0"/>
              <a:t>x Homicides (thousands)</a:t>
            </a:r>
            <a:r>
              <a:rPr lang="en-US" baseline="-25000" dirty="0"/>
              <a:t>t-1 </a:t>
            </a:r>
            <a:r>
              <a:rPr lang="en-US" dirty="0" smtClean="0"/>
              <a:t>(1.437)</a:t>
            </a:r>
            <a:endParaRPr lang="en-US" dirty="0"/>
          </a:p>
          <a:p>
            <a:pPr eaLnBrk="1" hangingPunct="1">
              <a:buFont typeface="Wingdings" panose="05000000000000000000" pitchFamily="2" charset="2"/>
              <a:buNone/>
              <a:defRPr/>
            </a:pPr>
            <a:endParaRPr lang="en-US" dirty="0">
              <a:solidFill>
                <a:srgbClr val="FFFF00"/>
              </a:solidFill>
            </a:endParaRPr>
          </a:p>
          <a:p>
            <a:pPr eaLnBrk="1" hangingPunct="1">
              <a:buFont typeface="Wingdings" panose="05000000000000000000" pitchFamily="2" charset="2"/>
              <a:buNone/>
              <a:defRPr/>
            </a:pPr>
            <a:r>
              <a:rPr lang="en-US" dirty="0"/>
              <a:t>Move homicides by 8,000:</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Decline in death sentences:  </a:t>
            </a:r>
            <a:r>
              <a:rPr lang="en-US" dirty="0" smtClean="0"/>
              <a:t>10 </a:t>
            </a:r>
            <a:r>
              <a:rPr lang="en-US" dirty="0"/>
              <a:t>per year</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(Effect is small, and statistically insignificant)</a:t>
            </a:r>
          </a:p>
        </p:txBody>
      </p:sp>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25</a:t>
            </a:fld>
            <a:endParaRPr lang="en-US"/>
          </a:p>
        </p:txBody>
      </p:sp>
    </p:spTree>
    <p:extLst>
      <p:ext uri="{BB962C8B-B14F-4D97-AF65-F5344CB8AC3E}">
        <p14:creationId xmlns:p14="http://schemas.microsoft.com/office/powerpoint/2010/main" val="3801085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rrowheads="1"/>
          </p:cNvSpPr>
          <p:nvPr>
            <p:ph type="title"/>
          </p:nvPr>
        </p:nvSpPr>
        <p:spPr/>
        <p:txBody>
          <a:bodyPr/>
          <a:lstStyle/>
          <a:p>
            <a:pPr eaLnBrk="1" hangingPunct="1">
              <a:defRPr/>
            </a:pPr>
            <a:r>
              <a:rPr lang="en-US" dirty="0"/>
              <a:t>Interpretation</a:t>
            </a:r>
          </a:p>
        </p:txBody>
      </p:sp>
      <p:sp>
        <p:nvSpPr>
          <p:cNvPr id="315395" name="Rectangle 3"/>
          <p:cNvSpPr>
            <a:spLocks noGrp="1" noChangeArrowheads="1"/>
          </p:cNvSpPr>
          <p:nvPr>
            <p:ph type="body" idx="1"/>
          </p:nvPr>
        </p:nvSpPr>
        <p:spPr/>
        <p:txBody>
          <a:bodyPr/>
          <a:lstStyle/>
          <a:p>
            <a:pPr eaLnBrk="1" hangingPunct="1">
              <a:buFont typeface="Wingdings" panose="05000000000000000000" pitchFamily="2" charset="2"/>
              <a:buNone/>
              <a:defRPr/>
            </a:pPr>
            <a:r>
              <a:rPr lang="en-US" dirty="0" smtClean="0"/>
              <a:t>5.059 x </a:t>
            </a:r>
            <a:r>
              <a:rPr lang="en-US" dirty="0"/>
              <a:t>Opinion</a:t>
            </a:r>
            <a:r>
              <a:rPr lang="en-US" baseline="-25000" dirty="0"/>
              <a:t>t-1 </a:t>
            </a:r>
            <a:r>
              <a:rPr lang="en-US" dirty="0" smtClean="0"/>
              <a:t>(1.069) </a:t>
            </a:r>
            <a:endParaRPr lang="en-US" dirty="0"/>
          </a:p>
          <a:p>
            <a:pPr eaLnBrk="1" hangingPunct="1">
              <a:buFont typeface="Wingdings" panose="05000000000000000000" pitchFamily="2" charset="2"/>
              <a:buNone/>
              <a:defRPr/>
            </a:pPr>
            <a:endParaRPr lang="en-US" dirty="0">
              <a:solidFill>
                <a:srgbClr val="FFFF00"/>
              </a:solidFill>
            </a:endParaRPr>
          </a:p>
          <a:p>
            <a:pPr eaLnBrk="1" hangingPunct="1">
              <a:buFont typeface="Wingdings" panose="05000000000000000000" pitchFamily="2" charset="2"/>
              <a:buNone/>
              <a:defRPr/>
            </a:pPr>
            <a:r>
              <a:rPr lang="en-US" dirty="0"/>
              <a:t>This is a big impact:</a:t>
            </a:r>
          </a:p>
          <a:p>
            <a:pPr eaLnBrk="1" hangingPunct="1">
              <a:buFont typeface="Wingdings" panose="05000000000000000000" pitchFamily="2" charset="2"/>
              <a:buNone/>
              <a:defRPr/>
            </a:pPr>
            <a:r>
              <a:rPr lang="en-US" dirty="0"/>
              <a:t>In the long term, after inertia plays out:</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b="1" dirty="0"/>
              <a:t>15 point shift in opinion:  </a:t>
            </a:r>
            <a:r>
              <a:rPr lang="en-US" b="1" dirty="0" smtClean="0"/>
              <a:t>111 fewer </a:t>
            </a:r>
            <a:r>
              <a:rPr lang="en-US" b="1" dirty="0"/>
              <a:t>death sentences</a:t>
            </a:r>
          </a:p>
        </p:txBody>
      </p:sp>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26</a:t>
            </a:fld>
            <a:endParaRPr lang="en-US"/>
          </a:p>
        </p:txBody>
      </p:sp>
    </p:spTree>
    <p:extLst>
      <p:ext uri="{BB962C8B-B14F-4D97-AF65-F5344CB8AC3E}">
        <p14:creationId xmlns:p14="http://schemas.microsoft.com/office/powerpoint/2010/main" val="3271081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rrowheads="1"/>
          </p:cNvSpPr>
          <p:nvPr>
            <p:ph type="title"/>
          </p:nvPr>
        </p:nvSpPr>
        <p:spPr/>
        <p:txBody>
          <a:bodyPr/>
          <a:lstStyle/>
          <a:p>
            <a:pPr eaLnBrk="1" hangingPunct="1">
              <a:defRPr/>
            </a:pPr>
            <a:r>
              <a:rPr lang="en-US" dirty="0" smtClean="0"/>
              <a:t>Public Opinion </a:t>
            </a:r>
            <a:br>
              <a:rPr lang="en-US" dirty="0" smtClean="0"/>
            </a:br>
            <a:r>
              <a:rPr lang="en-US" sz="2400" dirty="0"/>
              <a:t>(Results from Chapter 6, quarterly model)</a:t>
            </a:r>
          </a:p>
        </p:txBody>
      </p:sp>
      <p:sp>
        <p:nvSpPr>
          <p:cNvPr id="305155" name="Rectangle 3"/>
          <p:cNvSpPr>
            <a:spLocks noGrp="1" noChangeArrowheads="1"/>
          </p:cNvSpPr>
          <p:nvPr>
            <p:ph type="body" idx="1"/>
          </p:nvPr>
        </p:nvSpPr>
        <p:spPr>
          <a:xfrm>
            <a:off x="1981200" y="1600200"/>
            <a:ext cx="8229600" cy="5105400"/>
          </a:xfrm>
        </p:spPr>
        <p:txBody>
          <a:bodyPr/>
          <a:lstStyle/>
          <a:p>
            <a:pPr eaLnBrk="1" hangingPunct="1">
              <a:buFont typeface="Wingdings" panose="05000000000000000000" pitchFamily="2" charset="2"/>
              <a:buNone/>
              <a:defRPr/>
            </a:pPr>
            <a:r>
              <a:rPr lang="en-US" u="sng" dirty="0"/>
              <a:t>Manipulation</a:t>
            </a:r>
            <a:r>
              <a:rPr lang="en-US" dirty="0"/>
              <a:t>					</a:t>
            </a:r>
            <a:r>
              <a:rPr lang="en-US" u="sng" dirty="0"/>
              <a:t>Effect</a:t>
            </a:r>
          </a:p>
          <a:p>
            <a:pPr eaLnBrk="1" hangingPunct="1">
              <a:buFont typeface="Wingdings" panose="05000000000000000000" pitchFamily="2" charset="2"/>
              <a:buNone/>
              <a:defRPr/>
            </a:pPr>
            <a:r>
              <a:rPr lang="en-US" dirty="0"/>
              <a:t>Reduce Net Tone of NYT by 50			-7.46</a:t>
            </a:r>
          </a:p>
          <a:p>
            <a:pPr eaLnBrk="1" hangingPunct="1">
              <a:buFont typeface="Wingdings" panose="05000000000000000000" pitchFamily="2" charset="2"/>
              <a:buNone/>
              <a:defRPr/>
            </a:pPr>
            <a:r>
              <a:rPr lang="en-US" dirty="0"/>
              <a:t>Reduce homicides by 2,000			-6.80</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So homicides do affect sentences, indirectly through public opinion.</a:t>
            </a:r>
          </a:p>
          <a:p>
            <a:pPr eaLnBrk="1" hangingPunct="1">
              <a:buFont typeface="Wingdings" panose="05000000000000000000" pitchFamily="2" charset="2"/>
              <a:buNone/>
              <a:defRPr/>
            </a:pPr>
            <a:r>
              <a:rPr lang="en-US" dirty="0"/>
              <a:t>Media framing, however, shows both a significant effect on public opinion, and a direct effect on sentencing, in addition to the indirect effect.</a:t>
            </a:r>
          </a:p>
          <a:p>
            <a:pPr eaLnBrk="1" hangingPunct="1">
              <a:defRPr/>
            </a:pPr>
            <a:endParaRPr lang="en-US" dirty="0"/>
          </a:p>
        </p:txBody>
      </p:sp>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27</a:t>
            </a:fld>
            <a:endParaRPr lang="en-US"/>
          </a:p>
        </p:txBody>
      </p:sp>
    </p:spTree>
    <p:extLst>
      <p:ext uri="{BB962C8B-B14F-4D97-AF65-F5344CB8AC3E}">
        <p14:creationId xmlns:p14="http://schemas.microsoft.com/office/powerpoint/2010/main" val="2714118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rrowheads="1"/>
          </p:cNvSpPr>
          <p:nvPr>
            <p:ph type="title"/>
          </p:nvPr>
        </p:nvSpPr>
        <p:spPr/>
        <p:txBody>
          <a:bodyPr/>
          <a:lstStyle/>
          <a:p>
            <a:pPr eaLnBrk="1" hangingPunct="1">
              <a:defRPr/>
            </a:pPr>
            <a:r>
              <a:rPr lang="en-US" dirty="0"/>
              <a:t>Interpretation</a:t>
            </a:r>
          </a:p>
        </p:txBody>
      </p:sp>
      <p:sp>
        <p:nvSpPr>
          <p:cNvPr id="305155" name="Rectangle 3"/>
          <p:cNvSpPr>
            <a:spLocks noGrp="1" noChangeArrowheads="1"/>
          </p:cNvSpPr>
          <p:nvPr>
            <p:ph type="body" idx="1"/>
          </p:nvPr>
        </p:nvSpPr>
        <p:spPr>
          <a:xfrm>
            <a:off x="1981200" y="1600200"/>
            <a:ext cx="8229600" cy="5105400"/>
          </a:xfrm>
        </p:spPr>
        <p:txBody>
          <a:bodyPr/>
          <a:lstStyle/>
          <a:p>
            <a:pPr eaLnBrk="1" hangingPunct="1">
              <a:buFont typeface="Wingdings" panose="05000000000000000000" pitchFamily="2" charset="2"/>
              <a:buNone/>
              <a:defRPr/>
            </a:pPr>
            <a:r>
              <a:rPr lang="en-US" dirty="0"/>
              <a:t>The tone of media coverage affects both aggregate public opinion and, separately, jury and prosecutor behavior.</a:t>
            </a:r>
          </a:p>
          <a:p>
            <a:pPr eaLnBrk="1" hangingPunct="1">
              <a:buFont typeface="Wingdings" panose="05000000000000000000" pitchFamily="2" charset="2"/>
              <a:buNone/>
              <a:defRPr/>
            </a:pPr>
            <a:r>
              <a:rPr lang="en-US" dirty="0"/>
              <a:t>Public opinion changes slowly but has a strong impact on jury behavior.</a:t>
            </a:r>
          </a:p>
          <a:p>
            <a:pPr eaLnBrk="1" hangingPunct="1">
              <a:buFont typeface="Wingdings" panose="05000000000000000000" pitchFamily="2" charset="2"/>
              <a:buNone/>
              <a:defRPr/>
            </a:pPr>
            <a:r>
              <a:rPr lang="en-US" dirty="0"/>
              <a:t>Substantive effect of shift in media tone is greater than the slowly shifting nature of public opinion.</a:t>
            </a:r>
          </a:p>
          <a:p>
            <a:pPr eaLnBrk="1" hangingPunct="1">
              <a:buFont typeface="Wingdings" panose="05000000000000000000" pitchFamily="2" charset="2"/>
              <a:buNone/>
              <a:defRPr/>
            </a:pPr>
            <a:r>
              <a:rPr lang="en-US" dirty="0"/>
              <a:t>This media effect is not a journalistic bias, but reflects how communities of professionals discuss the policy issue (evidence not shown today).</a:t>
            </a:r>
          </a:p>
        </p:txBody>
      </p:sp>
      <p:sp>
        <p:nvSpPr>
          <p:cNvPr id="2" name="Footer Placeholder 1"/>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28</a:t>
            </a:fld>
            <a:endParaRPr lang="en-US"/>
          </a:p>
        </p:txBody>
      </p:sp>
    </p:spTree>
    <p:extLst>
      <p:ext uri="{BB962C8B-B14F-4D97-AF65-F5344CB8AC3E}">
        <p14:creationId xmlns:p14="http://schemas.microsoft.com/office/powerpoint/2010/main" val="3421961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Appeals, not trials, are generating these trends.</a:t>
            </a:r>
            <a:endParaRPr lang="en-US" dirty="0"/>
          </a:p>
        </p:txBody>
      </p:sp>
      <p:sp>
        <p:nvSpPr>
          <p:cNvPr id="6" name="Text Placeholder 5"/>
          <p:cNvSpPr>
            <a:spLocks noGrp="1"/>
          </p:cNvSpPr>
          <p:nvPr>
            <p:ph type="body" idx="1"/>
          </p:nvPr>
        </p:nvSpPr>
        <p:spPr/>
        <p:txBody>
          <a:bodyPr/>
          <a:lstStyle/>
          <a:p>
            <a:r>
              <a:rPr lang="en-US" dirty="0" smtClean="0"/>
              <a:t>Crime to death sentence</a:t>
            </a:r>
            <a:endParaRPr lang="en-US" dirty="0"/>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85202" y="2505075"/>
            <a:ext cx="5066958" cy="3684588"/>
          </a:xfrm>
        </p:spPr>
      </p:pic>
      <p:sp>
        <p:nvSpPr>
          <p:cNvPr id="8" name="Text Placeholder 7"/>
          <p:cNvSpPr>
            <a:spLocks noGrp="1"/>
          </p:cNvSpPr>
          <p:nvPr>
            <p:ph type="body" sz="quarter" idx="3"/>
          </p:nvPr>
        </p:nvSpPr>
        <p:spPr/>
        <p:txBody>
          <a:bodyPr/>
          <a:lstStyle/>
          <a:p>
            <a:r>
              <a:rPr lang="en-US" dirty="0" smtClean="0"/>
              <a:t>Death sentence to execution</a:t>
            </a:r>
            <a:endParaRPr lang="en-US" dirty="0"/>
          </a:p>
        </p:txBody>
      </p:sp>
      <p:pic>
        <p:nvPicPr>
          <p:cNvPr id="11" name="Content Placeholder 10"/>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230315" y="2505075"/>
            <a:ext cx="5066958" cy="3684588"/>
          </a:xfrm>
        </p:spPr>
      </p:pic>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2" name="Slide Number Placeholder 1"/>
          <p:cNvSpPr>
            <a:spLocks noGrp="1"/>
          </p:cNvSpPr>
          <p:nvPr>
            <p:ph type="sldNum" sz="quarter" idx="12"/>
          </p:nvPr>
        </p:nvSpPr>
        <p:spPr/>
        <p:txBody>
          <a:bodyPr/>
          <a:lstStyle/>
          <a:p>
            <a:fld id="{8D4B8CC8-9496-482A-B097-746D52D1E611}" type="slidenum">
              <a:rPr lang="en-US" smtClean="0"/>
              <a:t>3</a:t>
            </a:fld>
            <a:endParaRPr lang="en-US"/>
          </a:p>
        </p:txBody>
      </p:sp>
    </p:spTree>
    <p:extLst>
      <p:ext uri="{BB962C8B-B14F-4D97-AF65-F5344CB8AC3E}">
        <p14:creationId xmlns:p14="http://schemas.microsoft.com/office/powerpoint/2010/main" val="4021727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53" y="365125"/>
            <a:ext cx="11875477" cy="1416783"/>
          </a:xfrm>
        </p:spPr>
        <p:txBody>
          <a:bodyPr>
            <a:normAutofit fontScale="90000"/>
          </a:bodyPr>
          <a:lstStyle/>
          <a:p>
            <a:r>
              <a:rPr lang="en-US" dirty="0" smtClean="0"/>
              <a:t>About 10 percent “volunteer”. Note some do it right away, but others only after 20 years of waiting… “Volunteer” may be the wrong word, as so many have severe mental illness.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9949" y="2506662"/>
            <a:ext cx="5983856" cy="4351338"/>
          </a:xfrm>
        </p:spPr>
      </p:pic>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4</a:t>
            </a:fld>
            <a:endParaRPr lang="en-US"/>
          </a:p>
        </p:txBody>
      </p:sp>
    </p:spTree>
    <p:extLst>
      <p:ext uri="{BB962C8B-B14F-4D97-AF65-F5344CB8AC3E}">
        <p14:creationId xmlns:p14="http://schemas.microsoft.com/office/powerpoint/2010/main" val="176706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 questions</a:t>
            </a:r>
            <a:endParaRPr lang="en-US" dirty="0"/>
          </a:p>
        </p:txBody>
      </p:sp>
      <p:sp>
        <p:nvSpPr>
          <p:cNvPr id="3" name="Content Placeholder 2"/>
          <p:cNvSpPr>
            <a:spLocks noGrp="1"/>
          </p:cNvSpPr>
          <p:nvPr>
            <p:ph idx="1"/>
          </p:nvPr>
        </p:nvSpPr>
        <p:spPr/>
        <p:txBody>
          <a:bodyPr/>
          <a:lstStyle/>
          <a:p>
            <a:r>
              <a:rPr lang="en-US" i="1" dirty="0" smtClean="0"/>
              <a:t>Lackey v. Texas </a:t>
            </a:r>
            <a:r>
              <a:rPr lang="en-US" dirty="0" smtClean="0"/>
              <a:t>(1995): Can they make me wait 15 years, and then execute me? Court: Yes.</a:t>
            </a:r>
          </a:p>
          <a:p>
            <a:r>
              <a:rPr lang="en-US" i="1" dirty="0" err="1" smtClean="0"/>
              <a:t>Betterman</a:t>
            </a:r>
            <a:r>
              <a:rPr lang="en-US" i="1" dirty="0" smtClean="0"/>
              <a:t> v. Montana </a:t>
            </a:r>
            <a:r>
              <a:rPr lang="en-US" dirty="0" smtClean="0"/>
              <a:t>(2016): Can they make me sit in jail for 14 months, post-conviction, without telling me my punishment? Court: Yes.</a:t>
            </a:r>
          </a:p>
          <a:p>
            <a:r>
              <a:rPr lang="en-US" i="1" dirty="0" smtClean="0"/>
              <a:t>Jones v. </a:t>
            </a:r>
            <a:r>
              <a:rPr lang="en-US" i="1" dirty="0" err="1" smtClean="0"/>
              <a:t>Chapell</a:t>
            </a:r>
            <a:r>
              <a:rPr lang="en-US" i="1" dirty="0" smtClean="0"/>
              <a:t> </a:t>
            </a:r>
            <a:r>
              <a:rPr lang="en-US" dirty="0" smtClean="0"/>
              <a:t>(2014): Can the state of California hold people routinely for 25+ years, then select a random handful for execution? Court: Federal judges have no jurisdiction, since the state of California has not completed its review of the case. (Note the irony – can the state take 45 years? 65 years? 100 years to review the case?)</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5</a:t>
            </a:fld>
            <a:endParaRPr lang="en-US"/>
          </a:p>
        </p:txBody>
      </p:sp>
    </p:spTree>
    <p:extLst>
      <p:ext uri="{BB962C8B-B14F-4D97-AF65-F5344CB8AC3E}">
        <p14:creationId xmlns:p14="http://schemas.microsoft.com/office/powerpoint/2010/main" val="320794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value of death, after 40 years of death row?</a:t>
            </a:r>
            <a:endParaRPr lang="en-US" dirty="0"/>
          </a:p>
        </p:txBody>
      </p:sp>
      <p:sp>
        <p:nvSpPr>
          <p:cNvPr id="3" name="Content Placeholder 2"/>
          <p:cNvSpPr>
            <a:spLocks noGrp="1"/>
          </p:cNvSpPr>
          <p:nvPr>
            <p:ph idx="1"/>
          </p:nvPr>
        </p:nvSpPr>
        <p:spPr/>
        <p:txBody>
          <a:bodyPr>
            <a:normAutofit fontScale="92500"/>
          </a:bodyPr>
          <a:lstStyle/>
          <a:p>
            <a:r>
              <a:rPr lang="en-US" dirty="0" smtClean="0"/>
              <a:t>Judge in </a:t>
            </a:r>
            <a:r>
              <a:rPr lang="en-US" i="1" dirty="0" smtClean="0"/>
              <a:t>Jones v. </a:t>
            </a:r>
            <a:r>
              <a:rPr lang="en-US" i="1" dirty="0" err="1" smtClean="0"/>
              <a:t>Chapell</a:t>
            </a:r>
            <a:r>
              <a:rPr lang="en-US" i="1" dirty="0" smtClean="0"/>
              <a:t> </a:t>
            </a:r>
            <a:r>
              <a:rPr lang="en-US" dirty="0" smtClean="0"/>
              <a:t>(2014): the state has no additional </a:t>
            </a:r>
            <a:r>
              <a:rPr lang="en-US" dirty="0" err="1" smtClean="0"/>
              <a:t>penological</a:t>
            </a:r>
            <a:r>
              <a:rPr lang="en-US" dirty="0" smtClean="0"/>
              <a:t> interest in execution after such a long delay. Not deterrence. Not retribution. The punishment is already extreme.</a:t>
            </a:r>
          </a:p>
          <a:p>
            <a:endParaRPr lang="en-US" dirty="0"/>
          </a:p>
          <a:p>
            <a:r>
              <a:rPr lang="en-US" dirty="0" smtClean="0"/>
              <a:t>Judge also noted that no law that mandated this punishment: 45 years in solitary confinement, followed by a random draw to determine which few get executed, would be constitutional. But that’s the California system.</a:t>
            </a:r>
          </a:p>
          <a:p>
            <a:endParaRPr lang="en-US" dirty="0"/>
          </a:p>
          <a:p>
            <a:r>
              <a:rPr lang="en-US" dirty="0" smtClean="0"/>
              <a:t>But </a:t>
            </a:r>
            <a:r>
              <a:rPr lang="en-US" dirty="0"/>
              <a:t>this case </a:t>
            </a:r>
            <a:r>
              <a:rPr lang="en-US" dirty="0" smtClean="0"/>
              <a:t>was never </a:t>
            </a:r>
            <a:r>
              <a:rPr lang="en-US" dirty="0"/>
              <a:t>heard on the </a:t>
            </a:r>
            <a:r>
              <a:rPr lang="en-US" dirty="0" smtClean="0"/>
              <a:t>merits because the state had not completed its review of Mr. Jones’ case…</a:t>
            </a:r>
            <a:endParaRPr lang="en-US" dirty="0"/>
          </a:p>
          <a:p>
            <a:endParaRPr lang="en-US" dirty="0" smtClean="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6</a:t>
            </a:fld>
            <a:endParaRPr lang="en-US"/>
          </a:p>
        </p:txBody>
      </p:sp>
    </p:spTree>
    <p:extLst>
      <p:ext uri="{BB962C8B-B14F-4D97-AF65-F5344CB8AC3E}">
        <p14:creationId xmlns:p14="http://schemas.microsoft.com/office/powerpoint/2010/main" val="1812936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Delays as a constitutional issue</a:t>
            </a:r>
            <a:endParaRPr lang="en-US" dirty="0"/>
          </a:p>
        </p:txBody>
      </p:sp>
      <p:sp>
        <p:nvSpPr>
          <p:cNvPr id="3" name="Content Placeholder 2"/>
          <p:cNvSpPr>
            <a:spLocks noGrp="1"/>
          </p:cNvSpPr>
          <p:nvPr>
            <p:ph idx="1"/>
          </p:nvPr>
        </p:nvSpPr>
        <p:spPr>
          <a:xfrm>
            <a:off x="457200" y="1825625"/>
            <a:ext cx="11172092" cy="4351338"/>
          </a:xfrm>
        </p:spPr>
        <p:txBody>
          <a:bodyPr>
            <a:normAutofit fontScale="92500" lnSpcReduction="10000"/>
          </a:bodyPr>
          <a:lstStyle/>
          <a:p>
            <a:r>
              <a:rPr lang="en-US" dirty="0" smtClean="0"/>
              <a:t>Is it a form of torture? Cruel and unusual?</a:t>
            </a:r>
          </a:p>
          <a:p>
            <a:r>
              <a:rPr lang="en-US" dirty="0" smtClean="0"/>
              <a:t>Does the inmate contribute to the delay by making “endless appeals”?</a:t>
            </a:r>
          </a:p>
          <a:p>
            <a:r>
              <a:rPr lang="en-US" dirty="0" smtClean="0"/>
              <a:t>Does the state contribute to the delay by failing to appoint lawyers, etc.?</a:t>
            </a:r>
          </a:p>
          <a:p>
            <a:r>
              <a:rPr lang="en-US" dirty="0" smtClean="0"/>
              <a:t>Do those states such as California, Pennsylvania, (and, increasingly, North Carolina) that rarely execute operate a system with little </a:t>
            </a:r>
            <a:r>
              <a:rPr lang="en-US" dirty="0" err="1" smtClean="0"/>
              <a:t>penological</a:t>
            </a:r>
            <a:r>
              <a:rPr lang="en-US" dirty="0" smtClean="0"/>
              <a:t> value, but a lot of emotional suffering? Is that constitutionally acceptable?</a:t>
            </a:r>
          </a:p>
          <a:p>
            <a:endParaRPr lang="en-US" dirty="0"/>
          </a:p>
          <a:p>
            <a:r>
              <a:rPr lang="en-US" dirty="0" smtClean="0"/>
              <a:t>Note: death penalty attorneys consider each day without an execution a success, so they are in no rush to “speed things along.” For all they know, another Supreme Court decision might come along some time in the future that will help their client. So they do delay…</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7</a:t>
            </a:fld>
            <a:endParaRPr lang="en-US"/>
          </a:p>
        </p:txBody>
      </p:sp>
    </p:spTree>
    <p:extLst>
      <p:ext uri="{BB962C8B-B14F-4D97-AF65-F5344CB8AC3E}">
        <p14:creationId xmlns:p14="http://schemas.microsoft.com/office/powerpoint/2010/main" val="93764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Exonerations</a:t>
            </a:r>
            <a:endParaRPr lang="en-US" dirty="0"/>
          </a:p>
        </p:txBody>
      </p:sp>
      <p:sp>
        <p:nvSpPr>
          <p:cNvPr id="3" name="Content Placeholder 2"/>
          <p:cNvSpPr>
            <a:spLocks noGrp="1"/>
          </p:cNvSpPr>
          <p:nvPr>
            <p:ph idx="1"/>
          </p:nvPr>
        </p:nvSpPr>
        <p:spPr/>
        <p:txBody>
          <a:bodyPr/>
          <a:lstStyle/>
          <a:p>
            <a:r>
              <a:rPr lang="en-US" dirty="0" smtClean="0"/>
              <a:t>DPIC exoneration list</a:t>
            </a:r>
          </a:p>
          <a:p>
            <a:pPr lvl="1"/>
            <a:r>
              <a:rPr lang="en-US" dirty="0">
                <a:hlinkClick r:id="rId2"/>
              </a:rPr>
              <a:t>https://</a:t>
            </a:r>
            <a:r>
              <a:rPr lang="en-US" dirty="0" smtClean="0">
                <a:hlinkClick r:id="rId2"/>
              </a:rPr>
              <a:t>deathpenaltyinfo.org/policy-issues/innocence-database</a:t>
            </a:r>
            <a:endParaRPr lang="en-US" dirty="0" smtClean="0"/>
          </a:p>
          <a:p>
            <a:pPr lvl="1"/>
            <a:r>
              <a:rPr lang="en-US" dirty="0" smtClean="0"/>
              <a:t>167 individuals as of Feb 1, 2020</a:t>
            </a:r>
          </a:p>
          <a:p>
            <a:endParaRPr lang="en-US" dirty="0"/>
          </a:p>
          <a:p>
            <a:r>
              <a:rPr lang="en-US" dirty="0" smtClean="0"/>
              <a:t>National Registry of Exonerations</a:t>
            </a:r>
          </a:p>
          <a:p>
            <a:pPr lvl="1"/>
            <a:r>
              <a:rPr lang="en-US" dirty="0">
                <a:hlinkClick r:id="rId3"/>
              </a:rPr>
              <a:t>https://</a:t>
            </a:r>
            <a:r>
              <a:rPr lang="en-US" dirty="0" smtClean="0">
                <a:hlinkClick r:id="rId3"/>
              </a:rPr>
              <a:t>www.law.umich.edu/special/exoneration/Pages/about.aspx</a:t>
            </a:r>
            <a:endParaRPr lang="en-US" dirty="0" smtClean="0"/>
          </a:p>
          <a:p>
            <a:pPr lvl="1"/>
            <a:r>
              <a:rPr lang="en-US" dirty="0" smtClean="0"/>
              <a:t>Over 2,500 exonerations since 1989, growing at about 3 per week</a:t>
            </a:r>
          </a:p>
          <a:p>
            <a:pPr lvl="1"/>
            <a:r>
              <a:rPr lang="en-US" dirty="0" smtClean="0"/>
              <a:t>Includes non-death cases of course.</a:t>
            </a:r>
            <a:endParaRPr lang="en-US" dirty="0"/>
          </a:p>
        </p:txBody>
      </p:sp>
      <p:sp>
        <p:nvSpPr>
          <p:cNvPr id="4" name="Footer Placeholder 3"/>
          <p:cNvSpPr>
            <a:spLocks noGrp="1"/>
          </p:cNvSpPr>
          <p:nvPr>
            <p:ph type="ftr" sz="quarter" idx="11"/>
          </p:nvPr>
        </p:nvSpPr>
        <p:spPr/>
        <p:txBody>
          <a:bodyPr/>
          <a:lstStyle/>
          <a:p>
            <a:r>
              <a:rPr lang="en-US" smtClean="0"/>
              <a:t>Baumgartner, POLI 203, Spring 2020</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8</a:t>
            </a:fld>
            <a:endParaRPr lang="en-US"/>
          </a:p>
        </p:txBody>
      </p:sp>
    </p:spTree>
    <p:extLst>
      <p:ext uri="{BB962C8B-B14F-4D97-AF65-F5344CB8AC3E}">
        <p14:creationId xmlns:p14="http://schemas.microsoft.com/office/powerpoint/2010/main" val="307177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0"/>
            <a:ext cx="10515600" cy="1254370"/>
          </a:xfrm>
        </p:spPr>
        <p:txBody>
          <a:bodyPr>
            <a:normAutofit fontScale="90000"/>
          </a:bodyPr>
          <a:lstStyle/>
          <a:p>
            <a:r>
              <a:rPr lang="en-US" dirty="0" smtClean="0"/>
              <a:t>Some language and vocabulary about Innocence</a:t>
            </a:r>
            <a:endParaRPr lang="en-US" dirty="0"/>
          </a:p>
        </p:txBody>
      </p:sp>
      <p:sp>
        <p:nvSpPr>
          <p:cNvPr id="10" name="Content Placeholder 9"/>
          <p:cNvSpPr>
            <a:spLocks noGrp="1"/>
          </p:cNvSpPr>
          <p:nvPr>
            <p:ph idx="1"/>
          </p:nvPr>
        </p:nvSpPr>
        <p:spPr>
          <a:xfrm>
            <a:off x="838200" y="1008185"/>
            <a:ext cx="10515600" cy="5168778"/>
          </a:xfrm>
        </p:spPr>
        <p:txBody>
          <a:bodyPr>
            <a:normAutofit lnSpcReduction="10000"/>
          </a:bodyPr>
          <a:lstStyle/>
          <a:p>
            <a:r>
              <a:rPr lang="en-US" dirty="0" smtClean="0">
                <a:solidFill>
                  <a:srgbClr val="FF0000"/>
                </a:solidFill>
              </a:rPr>
              <a:t>Pardon</a:t>
            </a:r>
            <a:r>
              <a:rPr lang="en-US" dirty="0" smtClean="0"/>
              <a:t> (you are guilty but the Governor [or, for federal crimes, the President] pardons you, alleviating any punishment at all). This is never done for murder, for obvious reasons. It’s more often used in low-level cases.</a:t>
            </a:r>
          </a:p>
          <a:p>
            <a:r>
              <a:rPr lang="en-US" dirty="0" smtClean="0">
                <a:solidFill>
                  <a:srgbClr val="FF0000"/>
                </a:solidFill>
              </a:rPr>
              <a:t>Pardon of innocence</a:t>
            </a:r>
            <a:r>
              <a:rPr lang="en-US" dirty="0" smtClean="0"/>
              <a:t>: In some states, including NC, the Governor can issue a pardon of innocence, formally recognizing that not only are you “not guilty” but in fact you are “innocent.” Sometimes necessary to get compensation, as in NC. Governors often will not do this if the individual has another conviction, even an unrelated one.</a:t>
            </a:r>
          </a:p>
          <a:p>
            <a:r>
              <a:rPr lang="en-US" dirty="0" smtClean="0">
                <a:solidFill>
                  <a:srgbClr val="FF0000"/>
                </a:solidFill>
              </a:rPr>
              <a:t>Commutation</a:t>
            </a:r>
            <a:r>
              <a:rPr lang="en-US" dirty="0" smtClean="0"/>
              <a:t>: Governor changes death sentence to life in prison.</a:t>
            </a:r>
          </a:p>
          <a:p>
            <a:r>
              <a:rPr lang="en-US" dirty="0" smtClean="0">
                <a:solidFill>
                  <a:srgbClr val="FF0000"/>
                </a:solidFill>
              </a:rPr>
              <a:t>Clemency</a:t>
            </a:r>
            <a:r>
              <a:rPr lang="en-US" dirty="0" smtClean="0"/>
              <a:t>: asking for a commutation.</a:t>
            </a:r>
          </a:p>
          <a:p>
            <a:r>
              <a:rPr lang="en-US" dirty="0" smtClean="0">
                <a:solidFill>
                  <a:srgbClr val="FF0000"/>
                </a:solidFill>
              </a:rPr>
              <a:t>Exoneration</a:t>
            </a:r>
            <a:r>
              <a:rPr lang="en-US" dirty="0" smtClean="0"/>
              <a:t>: your conviction as well as your death sentence are overturned, and you are cleared of all charges. Innocent.</a:t>
            </a:r>
            <a:endParaRPr lang="en-US" dirty="0"/>
          </a:p>
        </p:txBody>
      </p:sp>
      <p:sp>
        <p:nvSpPr>
          <p:cNvPr id="7" name="Footer Placeholder 6"/>
          <p:cNvSpPr>
            <a:spLocks noGrp="1"/>
          </p:cNvSpPr>
          <p:nvPr>
            <p:ph type="ftr" sz="quarter" idx="11"/>
          </p:nvPr>
        </p:nvSpPr>
        <p:spPr/>
        <p:txBody>
          <a:bodyPr/>
          <a:lstStyle/>
          <a:p>
            <a:r>
              <a:rPr lang="en-US" smtClean="0"/>
              <a:t>Baumgartner, POLI 203, Spring 2020</a:t>
            </a:r>
            <a:endParaRPr lang="en-US"/>
          </a:p>
        </p:txBody>
      </p:sp>
      <p:sp>
        <p:nvSpPr>
          <p:cNvPr id="8" name="Slide Number Placeholder 7"/>
          <p:cNvSpPr>
            <a:spLocks noGrp="1"/>
          </p:cNvSpPr>
          <p:nvPr>
            <p:ph type="sldNum" sz="quarter" idx="12"/>
          </p:nvPr>
        </p:nvSpPr>
        <p:spPr/>
        <p:txBody>
          <a:bodyPr/>
          <a:lstStyle/>
          <a:p>
            <a:fld id="{8D4B8CC8-9496-482A-B097-746D52D1E611}" type="slidenum">
              <a:rPr lang="en-US" smtClean="0"/>
              <a:t>9</a:t>
            </a:fld>
            <a:endParaRPr lang="en-US"/>
          </a:p>
        </p:txBody>
      </p:sp>
    </p:spTree>
    <p:extLst>
      <p:ext uri="{BB962C8B-B14F-4D97-AF65-F5344CB8AC3E}">
        <p14:creationId xmlns:p14="http://schemas.microsoft.com/office/powerpoint/2010/main" val="415355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730</TotalTime>
  <Words>2007</Words>
  <Application>Microsoft Office PowerPoint</Application>
  <PresentationFormat>Widescreen</PresentationFormat>
  <Paragraphs>242</Paragraphs>
  <Slides>28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Deadly Justice, Ch 8-9 Delays before execution; exonerations, innocence</vt:lpstr>
      <vt:lpstr>Delays: Not uncommon now to be executed after waiting more than 30 years.</vt:lpstr>
      <vt:lpstr>Appeals, not trials, are generating these trends.</vt:lpstr>
      <vt:lpstr>About 10 percent “volunteer”. Note some do it right away, but others only after 20 years of waiting… “Volunteer” may be the wrong word, as so many have severe mental illness.</vt:lpstr>
      <vt:lpstr>Constitutional questions</vt:lpstr>
      <vt:lpstr>Additional value of death, after 40 years of death row?</vt:lpstr>
      <vt:lpstr>Delays as a constitutional issue</vt:lpstr>
      <vt:lpstr>Exonerations</vt:lpstr>
      <vt:lpstr>Some language and vocabulary about Innocence</vt:lpstr>
      <vt:lpstr>How do these mistakes occur?</vt:lpstr>
      <vt:lpstr>Wrong perpetrator in jail, “wrongful liberty” for the true criminal</vt:lpstr>
      <vt:lpstr>Crimes of wrongful liberty: No crime in the first place</vt:lpstr>
      <vt:lpstr>Crimes of wrongful liberty: cont.</vt:lpstr>
      <vt:lpstr>Willie Grimes is the object of the book, Ghost of an Innocent Man. While he was incarcerated for a crime he did not commit, the true perpetrator, Albert Turner, was up to no good: </vt:lpstr>
      <vt:lpstr>More information on this</vt:lpstr>
      <vt:lpstr>Death row exonerations</vt:lpstr>
      <vt:lpstr>Fantastic book on this topic, from 2008.</vt:lpstr>
      <vt:lpstr>Exonerees: From Human Interest to Confirmation of an Established Theme</vt:lpstr>
      <vt:lpstr>Attention to Innocence transformed the debate</vt:lpstr>
      <vt:lpstr>The Innocence argument had a direct effect on outcomes</vt:lpstr>
      <vt:lpstr>Predicting Annual Death Sentences</vt:lpstr>
      <vt:lpstr>Hey, don’t laugh: that really works! This graph compares actual and predicted numbers of death sentences.</vt:lpstr>
      <vt:lpstr>Interpretation</vt:lpstr>
      <vt:lpstr>Interpretation</vt:lpstr>
      <vt:lpstr>Interpretation</vt:lpstr>
      <vt:lpstr>Interpretation</vt:lpstr>
      <vt:lpstr>Public Opinion  (Results from Chapter 6, quarterly model)</vt:lpstr>
      <vt:lpstr>Interpretation</vt:lpstr>
    </vt:vector>
  </TitlesOfParts>
  <Company>Lenovo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Lenovo User</dc:creator>
  <cp:lastModifiedBy>Lenovo User</cp:lastModifiedBy>
  <cp:revision>59</cp:revision>
  <dcterms:created xsi:type="dcterms:W3CDTF">2018-01-15T16:13:46Z</dcterms:created>
  <dcterms:modified xsi:type="dcterms:W3CDTF">2020-02-09T15:21:00Z</dcterms:modified>
</cp:coreProperties>
</file>