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58" r:id="rId3"/>
    <p:sldId id="259" r:id="rId4"/>
    <p:sldId id="265" r:id="rId5"/>
    <p:sldId id="260" r:id="rId6"/>
    <p:sldId id="261" r:id="rId7"/>
    <p:sldId id="266" r:id="rId8"/>
    <p:sldId id="267" r:id="rId9"/>
    <p:sldId id="262" r:id="rId10"/>
    <p:sldId id="263" r:id="rId11"/>
    <p:sldId id="264"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722" autoAdjust="0"/>
    <p:restoredTop sz="94660"/>
  </p:normalViewPr>
  <p:slideViewPr>
    <p:cSldViewPr snapToGrid="0">
      <p:cViewPr varScale="1">
        <p:scale>
          <a:sx n="65" d="100"/>
          <a:sy n="65" d="100"/>
        </p:scale>
        <p:origin x="84" y="141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76421F-7BBC-4F22-BBE3-D4F3A5D41068}" type="datetimeFigureOut">
              <a:rPr lang="en-US" smtClean="0"/>
              <a:t>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30ADF6-B1C2-4809-81B8-B6471EB311A5}" type="slidenum">
              <a:rPr lang="en-US" smtClean="0"/>
              <a:t>‹#›</a:t>
            </a:fld>
            <a:endParaRPr lang="en-US"/>
          </a:p>
        </p:txBody>
      </p:sp>
    </p:spTree>
    <p:extLst>
      <p:ext uri="{BB962C8B-B14F-4D97-AF65-F5344CB8AC3E}">
        <p14:creationId xmlns:p14="http://schemas.microsoft.com/office/powerpoint/2010/main" val="4079588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30ADF6-B1C2-4809-81B8-B6471EB311A5}" type="slidenum">
              <a:rPr lang="en-US" smtClean="0"/>
              <a:t>1</a:t>
            </a:fld>
            <a:endParaRPr lang="en-US"/>
          </a:p>
        </p:txBody>
      </p:sp>
    </p:spTree>
    <p:extLst>
      <p:ext uri="{BB962C8B-B14F-4D97-AF65-F5344CB8AC3E}">
        <p14:creationId xmlns:p14="http://schemas.microsoft.com/office/powerpoint/2010/main" val="3110801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8981B1-8A8F-4EFB-9896-5D0FCCC5B3FC}" type="datetime1">
              <a:rPr lang="en-US" smtClean="0"/>
              <a:t>2/9/2020</a:t>
            </a:fld>
            <a:endParaRPr lang="en-US"/>
          </a:p>
        </p:txBody>
      </p:sp>
      <p:sp>
        <p:nvSpPr>
          <p:cNvPr id="5" name="Footer Placeholder 4"/>
          <p:cNvSpPr>
            <a:spLocks noGrp="1"/>
          </p:cNvSpPr>
          <p:nvPr>
            <p:ph type="ftr" sz="quarter" idx="11"/>
          </p:nvPr>
        </p:nvSpPr>
        <p:spPr/>
        <p:txBody>
          <a:bodyPr/>
          <a:lstStyle/>
          <a:p>
            <a:r>
              <a:rPr lang="en-US" smtClean="0"/>
              <a:t>Baumgartner, POLI 203, Spring 2020</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3574432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A21BAE-123E-4382-AFA3-0F883797C6E5}" type="datetime1">
              <a:rPr lang="en-US" smtClean="0"/>
              <a:t>2/9/2020</a:t>
            </a:fld>
            <a:endParaRPr lang="en-US"/>
          </a:p>
        </p:txBody>
      </p:sp>
      <p:sp>
        <p:nvSpPr>
          <p:cNvPr id="5" name="Footer Placeholder 4"/>
          <p:cNvSpPr>
            <a:spLocks noGrp="1"/>
          </p:cNvSpPr>
          <p:nvPr>
            <p:ph type="ftr" sz="quarter" idx="11"/>
          </p:nvPr>
        </p:nvSpPr>
        <p:spPr/>
        <p:txBody>
          <a:bodyPr/>
          <a:lstStyle/>
          <a:p>
            <a:r>
              <a:rPr lang="en-US" smtClean="0"/>
              <a:t>Baumgartner, POLI 203, Spring 2020</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4273329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DC1325-BDF9-4937-B026-A2AFA8F457F3}" type="datetime1">
              <a:rPr lang="en-US" smtClean="0"/>
              <a:t>2/9/2020</a:t>
            </a:fld>
            <a:endParaRPr lang="en-US"/>
          </a:p>
        </p:txBody>
      </p:sp>
      <p:sp>
        <p:nvSpPr>
          <p:cNvPr id="5" name="Footer Placeholder 4"/>
          <p:cNvSpPr>
            <a:spLocks noGrp="1"/>
          </p:cNvSpPr>
          <p:nvPr>
            <p:ph type="ftr" sz="quarter" idx="11"/>
          </p:nvPr>
        </p:nvSpPr>
        <p:spPr/>
        <p:txBody>
          <a:bodyPr/>
          <a:lstStyle/>
          <a:p>
            <a:r>
              <a:rPr lang="en-US" smtClean="0"/>
              <a:t>Baumgartner, POLI 203, Spring 2020</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3003839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0D0B58-BBBE-4432-BC1B-AB54C5A281D5}" type="datetime1">
              <a:rPr lang="en-US" smtClean="0"/>
              <a:t>2/9/2020</a:t>
            </a:fld>
            <a:endParaRPr lang="en-US"/>
          </a:p>
        </p:txBody>
      </p:sp>
      <p:sp>
        <p:nvSpPr>
          <p:cNvPr id="5" name="Footer Placeholder 4"/>
          <p:cNvSpPr>
            <a:spLocks noGrp="1"/>
          </p:cNvSpPr>
          <p:nvPr>
            <p:ph type="ftr" sz="quarter" idx="11"/>
          </p:nvPr>
        </p:nvSpPr>
        <p:spPr/>
        <p:txBody>
          <a:bodyPr/>
          <a:lstStyle/>
          <a:p>
            <a:r>
              <a:rPr lang="en-US" smtClean="0"/>
              <a:t>Baumgartner, POLI 203, Spring 2020</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1626168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61D2D2-4D1E-46CE-9572-2206699391B3}" type="datetime1">
              <a:rPr lang="en-US" smtClean="0"/>
              <a:t>2/9/2020</a:t>
            </a:fld>
            <a:endParaRPr lang="en-US"/>
          </a:p>
        </p:txBody>
      </p:sp>
      <p:sp>
        <p:nvSpPr>
          <p:cNvPr id="5" name="Footer Placeholder 4"/>
          <p:cNvSpPr>
            <a:spLocks noGrp="1"/>
          </p:cNvSpPr>
          <p:nvPr>
            <p:ph type="ftr" sz="quarter" idx="11"/>
          </p:nvPr>
        </p:nvSpPr>
        <p:spPr/>
        <p:txBody>
          <a:bodyPr/>
          <a:lstStyle/>
          <a:p>
            <a:r>
              <a:rPr lang="en-US" smtClean="0"/>
              <a:t>Baumgartner, POLI 203, Spring 2020</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1017812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931245-F3D3-4D90-86EE-6BBF310A918C}" type="datetime1">
              <a:rPr lang="en-US" smtClean="0"/>
              <a:t>2/9/2020</a:t>
            </a:fld>
            <a:endParaRPr lang="en-US"/>
          </a:p>
        </p:txBody>
      </p:sp>
      <p:sp>
        <p:nvSpPr>
          <p:cNvPr id="6" name="Footer Placeholder 5"/>
          <p:cNvSpPr>
            <a:spLocks noGrp="1"/>
          </p:cNvSpPr>
          <p:nvPr>
            <p:ph type="ftr" sz="quarter" idx="11"/>
          </p:nvPr>
        </p:nvSpPr>
        <p:spPr/>
        <p:txBody>
          <a:bodyPr/>
          <a:lstStyle/>
          <a:p>
            <a:r>
              <a:rPr lang="en-US" smtClean="0"/>
              <a:t>Baumgartner, POLI 203, Spring 2020</a:t>
            </a:r>
            <a:endParaRPr lang="en-US"/>
          </a:p>
        </p:txBody>
      </p:sp>
      <p:sp>
        <p:nvSpPr>
          <p:cNvPr id="7" name="Slide Number Placeholder 6"/>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2959328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6BC0FB-5FA4-4D09-83EF-DC5AA894316C}" type="datetime1">
              <a:rPr lang="en-US" smtClean="0"/>
              <a:t>2/9/2020</a:t>
            </a:fld>
            <a:endParaRPr lang="en-US"/>
          </a:p>
        </p:txBody>
      </p:sp>
      <p:sp>
        <p:nvSpPr>
          <p:cNvPr id="8" name="Footer Placeholder 7"/>
          <p:cNvSpPr>
            <a:spLocks noGrp="1"/>
          </p:cNvSpPr>
          <p:nvPr>
            <p:ph type="ftr" sz="quarter" idx="11"/>
          </p:nvPr>
        </p:nvSpPr>
        <p:spPr/>
        <p:txBody>
          <a:bodyPr/>
          <a:lstStyle/>
          <a:p>
            <a:r>
              <a:rPr lang="en-US" smtClean="0"/>
              <a:t>Baumgartner, POLI 203, Spring 2020</a:t>
            </a:r>
            <a:endParaRPr lang="en-US"/>
          </a:p>
        </p:txBody>
      </p:sp>
      <p:sp>
        <p:nvSpPr>
          <p:cNvPr id="9" name="Slide Number Placeholder 8"/>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687959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04838B-AF47-425D-B57F-6F28C404D24B}" type="datetime1">
              <a:rPr lang="en-US" smtClean="0"/>
              <a:t>2/9/2020</a:t>
            </a:fld>
            <a:endParaRPr lang="en-US"/>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1225068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651D12-61A9-4177-A0CE-8E3329972B67}" type="datetime1">
              <a:rPr lang="en-US" smtClean="0"/>
              <a:t>2/9/2020</a:t>
            </a:fld>
            <a:endParaRPr lang="en-US"/>
          </a:p>
        </p:txBody>
      </p:sp>
      <p:sp>
        <p:nvSpPr>
          <p:cNvPr id="3" name="Footer Placeholder 2"/>
          <p:cNvSpPr>
            <a:spLocks noGrp="1"/>
          </p:cNvSpPr>
          <p:nvPr>
            <p:ph type="ftr" sz="quarter" idx="11"/>
          </p:nvPr>
        </p:nvSpPr>
        <p:spPr/>
        <p:txBody>
          <a:bodyPr/>
          <a:lstStyle/>
          <a:p>
            <a:r>
              <a:rPr lang="en-US" smtClean="0"/>
              <a:t>Baumgartner, POLI 203, Spring 2020</a:t>
            </a:r>
            <a:endParaRPr lang="en-US"/>
          </a:p>
        </p:txBody>
      </p:sp>
      <p:sp>
        <p:nvSpPr>
          <p:cNvPr id="4" name="Slide Number Placeholder 3"/>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383944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BBDDEB-E74C-4CE9-84DA-EC03B36451B9}" type="datetime1">
              <a:rPr lang="en-US" smtClean="0"/>
              <a:t>2/9/2020</a:t>
            </a:fld>
            <a:endParaRPr lang="en-US"/>
          </a:p>
        </p:txBody>
      </p:sp>
      <p:sp>
        <p:nvSpPr>
          <p:cNvPr id="6" name="Footer Placeholder 5"/>
          <p:cNvSpPr>
            <a:spLocks noGrp="1"/>
          </p:cNvSpPr>
          <p:nvPr>
            <p:ph type="ftr" sz="quarter" idx="11"/>
          </p:nvPr>
        </p:nvSpPr>
        <p:spPr/>
        <p:txBody>
          <a:bodyPr/>
          <a:lstStyle/>
          <a:p>
            <a:r>
              <a:rPr lang="en-US" smtClean="0"/>
              <a:t>Baumgartner, POLI 203, Spring 2020</a:t>
            </a:r>
            <a:endParaRPr lang="en-US"/>
          </a:p>
        </p:txBody>
      </p:sp>
      <p:sp>
        <p:nvSpPr>
          <p:cNvPr id="7" name="Slide Number Placeholder 6"/>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2263299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57BD0A-A059-47AD-8A14-F148E500C936}" type="datetime1">
              <a:rPr lang="en-US" smtClean="0"/>
              <a:t>2/9/2020</a:t>
            </a:fld>
            <a:endParaRPr lang="en-US"/>
          </a:p>
        </p:txBody>
      </p:sp>
      <p:sp>
        <p:nvSpPr>
          <p:cNvPr id="6" name="Footer Placeholder 5"/>
          <p:cNvSpPr>
            <a:spLocks noGrp="1"/>
          </p:cNvSpPr>
          <p:nvPr>
            <p:ph type="ftr" sz="quarter" idx="11"/>
          </p:nvPr>
        </p:nvSpPr>
        <p:spPr/>
        <p:txBody>
          <a:bodyPr/>
          <a:lstStyle/>
          <a:p>
            <a:r>
              <a:rPr lang="en-US" smtClean="0"/>
              <a:t>Baumgartner, POLI 203, Spring 2020</a:t>
            </a:r>
            <a:endParaRPr lang="en-US"/>
          </a:p>
        </p:txBody>
      </p:sp>
      <p:sp>
        <p:nvSpPr>
          <p:cNvPr id="7" name="Slide Number Placeholder 6"/>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4153588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0CD415-01BE-4CCC-A854-B7FB59924131}" type="datetime1">
              <a:rPr lang="en-US" smtClean="0"/>
              <a:t>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Baumgartner, POLI 203, Spring 2020</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4B8CC8-9496-482A-B097-746D52D1E611}" type="slidenum">
              <a:rPr lang="en-US" smtClean="0"/>
              <a:t>‹#›</a:t>
            </a:fld>
            <a:endParaRPr lang="en-US"/>
          </a:p>
        </p:txBody>
      </p:sp>
    </p:spTree>
    <p:extLst>
      <p:ext uri="{BB962C8B-B14F-4D97-AF65-F5344CB8AC3E}">
        <p14:creationId xmlns:p14="http://schemas.microsoft.com/office/powerpoint/2010/main" val="919580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ncleg.gov/enactedlegislation/statutes/html/bysection/chapter_15/gs_15-190.html" TargetMode="External"/><Relationship Id="rId2" Type="http://schemas.openxmlformats.org/officeDocument/2006/relationships/hyperlink" Target="https://www.ncleg.gov/Legislation/SummariesPublication/Summary/2015/7/H774-SMTJ-135(s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6185" y="321583"/>
            <a:ext cx="11852030" cy="1964418"/>
          </a:xfrm>
        </p:spPr>
        <p:txBody>
          <a:bodyPr>
            <a:normAutofit/>
          </a:bodyPr>
          <a:lstStyle/>
          <a:p>
            <a:r>
              <a:rPr lang="en-US" dirty="0" smtClean="0"/>
              <a:t>Deadly </a:t>
            </a:r>
            <a:r>
              <a:rPr lang="en-US" dirty="0"/>
              <a:t>Justice, </a:t>
            </a:r>
            <a:r>
              <a:rPr lang="en-US" dirty="0" err="1"/>
              <a:t>Ch</a:t>
            </a:r>
            <a:r>
              <a:rPr lang="en-US" dirty="0"/>
              <a:t> </a:t>
            </a:r>
            <a:r>
              <a:rPr lang="en-US" dirty="0" smtClean="0"/>
              <a:t>10</a:t>
            </a:r>
            <a:r>
              <a:rPr lang="en-US" dirty="0"/>
              <a:t/>
            </a:r>
            <a:br>
              <a:rPr lang="en-US" dirty="0"/>
            </a:br>
            <a:r>
              <a:rPr lang="en-US" dirty="0" smtClean="0"/>
              <a:t>Methods of </a:t>
            </a:r>
            <a:r>
              <a:rPr lang="en-US" dirty="0" smtClean="0"/>
              <a:t>execution</a:t>
            </a:r>
            <a:endParaRPr lang="en-US" dirty="0"/>
          </a:p>
        </p:txBody>
      </p:sp>
      <p:sp>
        <p:nvSpPr>
          <p:cNvPr id="2" name="Content Placeholder 1"/>
          <p:cNvSpPr>
            <a:spLocks noGrp="1"/>
          </p:cNvSpPr>
          <p:nvPr>
            <p:ph idx="1"/>
          </p:nvPr>
        </p:nvSpPr>
        <p:spPr>
          <a:xfrm>
            <a:off x="838200" y="2004647"/>
            <a:ext cx="10515600" cy="4172316"/>
          </a:xfrm>
        </p:spPr>
        <p:txBody>
          <a:bodyPr>
            <a:normAutofit/>
          </a:bodyPr>
          <a:lstStyle/>
          <a:p>
            <a:r>
              <a:rPr lang="en-US" dirty="0" smtClean="0"/>
              <a:t>Announcements</a:t>
            </a:r>
            <a:r>
              <a:rPr lang="en-US" dirty="0" smtClean="0"/>
              <a:t>:</a:t>
            </a:r>
            <a:endParaRPr lang="en-US" dirty="0" smtClean="0"/>
          </a:p>
          <a:p>
            <a:r>
              <a:rPr lang="en-US" dirty="0" smtClean="0"/>
              <a:t>Questions?</a:t>
            </a:r>
          </a:p>
          <a:p>
            <a:endParaRPr lang="en-US" dirty="0"/>
          </a:p>
          <a:p>
            <a:r>
              <a:rPr lang="en-US" dirty="0" smtClean="0"/>
              <a:t>Feb </a:t>
            </a:r>
            <a:r>
              <a:rPr lang="en-US" dirty="0" smtClean="0"/>
              <a:t>12, 2020, or later if we don’t get to it that day</a:t>
            </a:r>
            <a:endParaRPr lang="en-US" dirty="0" smtClean="0"/>
          </a:p>
        </p:txBody>
      </p:sp>
      <p:pic>
        <p:nvPicPr>
          <p:cNvPr id="8"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
        <p:nvSpPr>
          <p:cNvPr id="3" name="Footer Placeholder 2"/>
          <p:cNvSpPr>
            <a:spLocks noGrp="1"/>
          </p:cNvSpPr>
          <p:nvPr>
            <p:ph type="ftr" sz="quarter" idx="11"/>
          </p:nvPr>
        </p:nvSpPr>
        <p:spPr/>
        <p:txBody>
          <a:bodyPr/>
          <a:lstStyle/>
          <a:p>
            <a:r>
              <a:rPr lang="en-US" smtClean="0"/>
              <a:t>Baumgartner, POLI 203, Spring 2020</a:t>
            </a:r>
            <a:endParaRPr lang="en-US" dirty="0"/>
          </a:p>
        </p:txBody>
      </p:sp>
      <p:sp>
        <p:nvSpPr>
          <p:cNvPr id="5" name="Slide Number Placeholder 4"/>
          <p:cNvSpPr>
            <a:spLocks noGrp="1"/>
          </p:cNvSpPr>
          <p:nvPr>
            <p:ph type="sldNum" sz="quarter" idx="12"/>
          </p:nvPr>
        </p:nvSpPr>
        <p:spPr/>
        <p:txBody>
          <a:bodyPr/>
          <a:lstStyle/>
          <a:p>
            <a:fld id="{8D4B8CC8-9496-482A-B097-746D52D1E611}" type="slidenum">
              <a:rPr lang="en-US" smtClean="0"/>
              <a:t>1</a:t>
            </a:fld>
            <a:endParaRPr lang="en-US"/>
          </a:p>
        </p:txBody>
      </p:sp>
    </p:spTree>
    <p:extLst>
      <p:ext uri="{BB962C8B-B14F-4D97-AF65-F5344CB8AC3E}">
        <p14:creationId xmlns:p14="http://schemas.microsoft.com/office/powerpoint/2010/main" val="868473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239" y="138112"/>
            <a:ext cx="3465871" cy="6400799"/>
          </a:xfrm>
        </p:spPr>
        <p:txBody>
          <a:bodyPr/>
          <a:lstStyle/>
          <a:p>
            <a:r>
              <a:rPr lang="en-US" dirty="0" smtClean="0"/>
              <a:t>Post-mortem study of amount of anesthetic in the blood (Figure 10.4, from </a:t>
            </a:r>
            <a:r>
              <a:rPr lang="en-US" i="1" dirty="0" smtClean="0"/>
              <a:t>The Lancet</a:t>
            </a:r>
            <a:r>
              <a:rPr lang="en-US" dirty="0" smtClean="0"/>
              <a:t>)</a:t>
            </a:r>
            <a:endParaRPr lang="en-US"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389773" y="138112"/>
            <a:ext cx="8802227" cy="6400800"/>
          </a:xfrm>
        </p:spPr>
      </p:pic>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3704101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the firing squad?</a:t>
            </a:r>
            <a:endParaRPr lang="en-US" dirty="0"/>
          </a:p>
        </p:txBody>
      </p:sp>
      <p:sp>
        <p:nvSpPr>
          <p:cNvPr id="3" name="Content Placeholder 2"/>
          <p:cNvSpPr>
            <a:spLocks noGrp="1"/>
          </p:cNvSpPr>
          <p:nvPr>
            <p:ph idx="1"/>
          </p:nvPr>
        </p:nvSpPr>
        <p:spPr>
          <a:xfrm>
            <a:off x="838200" y="1401097"/>
            <a:ext cx="10515600" cy="4775866"/>
          </a:xfrm>
        </p:spPr>
        <p:txBody>
          <a:bodyPr>
            <a:normAutofit/>
          </a:bodyPr>
          <a:lstStyle/>
          <a:p>
            <a:r>
              <a:rPr lang="en-US" dirty="0" smtClean="0"/>
              <a:t>We have never gone backwards.</a:t>
            </a:r>
          </a:p>
          <a:p>
            <a:r>
              <a:rPr lang="en-US" dirty="0" smtClean="0"/>
              <a:t>Each generation has declared finding a higher level of civilization compared to previous ones: electrocution, gas chamber, lethal injection.</a:t>
            </a:r>
          </a:p>
          <a:p>
            <a:r>
              <a:rPr lang="en-US" dirty="0" smtClean="0"/>
              <a:t>None has proven immune to botched application</a:t>
            </a:r>
          </a:p>
          <a:p>
            <a:pPr lvl="1"/>
            <a:r>
              <a:rPr lang="en-US" dirty="0" smtClean="0"/>
              <a:t>(No one has much practice, after all)</a:t>
            </a:r>
          </a:p>
          <a:p>
            <a:pPr lvl="1"/>
            <a:r>
              <a:rPr lang="en-US" dirty="0" smtClean="0"/>
              <a:t>For the Court: Isolated mishaps must be distinguished from systematic torture</a:t>
            </a:r>
          </a:p>
          <a:p>
            <a:r>
              <a:rPr lang="en-US" dirty="0" smtClean="0"/>
              <a:t>Lethal injection:</a:t>
            </a:r>
          </a:p>
          <a:p>
            <a:pPr lvl="1"/>
            <a:r>
              <a:rPr lang="en-US" dirty="0" smtClean="0"/>
              <a:t>No doctors, so can a prison guard do it?</a:t>
            </a:r>
          </a:p>
          <a:p>
            <a:pPr lvl="1"/>
            <a:r>
              <a:rPr lang="en-US" dirty="0" smtClean="0"/>
              <a:t>No drug imports, so can states get them from just anywhere?</a:t>
            </a:r>
          </a:p>
          <a:p>
            <a:pPr lvl="1"/>
            <a:r>
              <a:rPr lang="en-US" dirty="0" smtClean="0"/>
              <a:t>Very hard to regulate a medical procedure if no doctors involved</a:t>
            </a:r>
            <a:r>
              <a:rPr lang="en-US" dirty="0" smtClean="0"/>
              <a:t>…</a:t>
            </a:r>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4036421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NC: Restoring Proper Justice Act, 2015</a:t>
            </a:r>
          </a:p>
        </p:txBody>
      </p:sp>
      <p:sp>
        <p:nvSpPr>
          <p:cNvPr id="3" name="Content Placeholder 2"/>
          <p:cNvSpPr>
            <a:spLocks noGrp="1"/>
          </p:cNvSpPr>
          <p:nvPr>
            <p:ph idx="1"/>
          </p:nvPr>
        </p:nvSpPr>
        <p:spPr/>
        <p:txBody>
          <a:bodyPr>
            <a:normAutofit fontScale="92500" lnSpcReduction="10000"/>
          </a:bodyPr>
          <a:lstStyle/>
          <a:p>
            <a:r>
              <a:rPr lang="en-US" dirty="0" smtClean="0">
                <a:hlinkClick r:id="rId2"/>
              </a:rPr>
              <a:t>https</a:t>
            </a:r>
            <a:r>
              <a:rPr lang="en-US" dirty="0">
                <a:hlinkClick r:id="rId2"/>
              </a:rPr>
              <a:t>://www.ncleg.gov/Legislation/SummariesPublication/Summary/2015/7/H774-SMTJ-135(sl)/</a:t>
            </a:r>
            <a:r>
              <a:rPr lang="en-US" dirty="0"/>
              <a:t> </a:t>
            </a:r>
          </a:p>
          <a:p>
            <a:endParaRPr lang="en-US" dirty="0" smtClean="0"/>
          </a:p>
          <a:p>
            <a:r>
              <a:rPr lang="en-US" dirty="0">
                <a:hlinkClick r:id="rId3"/>
              </a:rPr>
              <a:t>https://</a:t>
            </a:r>
            <a:r>
              <a:rPr lang="en-US" dirty="0" smtClean="0">
                <a:hlinkClick r:id="rId3"/>
              </a:rPr>
              <a:t>www.ncleg.gov/enactedlegislation/statutes/html/bysection/chapter_15/gs_15-190.html</a:t>
            </a:r>
            <a:endParaRPr lang="en-US" dirty="0" smtClean="0"/>
          </a:p>
          <a:p>
            <a:endParaRPr lang="en-US" dirty="0"/>
          </a:p>
          <a:p>
            <a:r>
              <a:rPr lang="en-US" dirty="0" smtClean="0"/>
              <a:t>“For </a:t>
            </a:r>
            <a:r>
              <a:rPr lang="en-US" dirty="0"/>
              <a:t>purposes of this section, a "medical professional other than a physician" means a physician assistant, nurse practitioner, registered nurse, emergency medical technician, or emergency medical technician-paramedic who is licensed or credentialed by the licensing board, agency, or organization responsible for licensing or credentialing that profession</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8D4B8CC8-9496-482A-B097-746D52D1E611}" type="slidenum">
              <a:rPr lang="en-US" smtClean="0"/>
              <a:t>12</a:t>
            </a:fld>
            <a:endParaRPr lang="en-US"/>
          </a:p>
        </p:txBody>
      </p:sp>
    </p:spTree>
    <p:extLst>
      <p:ext uri="{BB962C8B-B14F-4D97-AF65-F5344CB8AC3E}">
        <p14:creationId xmlns:p14="http://schemas.microsoft.com/office/powerpoint/2010/main" val="2088479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paradoxes</a:t>
            </a:r>
            <a:endParaRPr lang="en-US" dirty="0"/>
          </a:p>
        </p:txBody>
      </p:sp>
      <p:sp>
        <p:nvSpPr>
          <p:cNvPr id="3" name="Content Placeholder 2"/>
          <p:cNvSpPr>
            <a:spLocks noGrp="1"/>
          </p:cNvSpPr>
          <p:nvPr>
            <p:ph idx="1"/>
          </p:nvPr>
        </p:nvSpPr>
        <p:spPr>
          <a:xfrm>
            <a:off x="838200" y="1253613"/>
            <a:ext cx="10515600" cy="4923350"/>
          </a:xfrm>
        </p:spPr>
        <p:txBody>
          <a:bodyPr>
            <a:normAutofit/>
          </a:bodyPr>
          <a:lstStyle/>
          <a:p>
            <a:r>
              <a:rPr lang="en-US" dirty="0" smtClean="0"/>
              <a:t>Clearly, if there is a death penalty, there must also be a constitutionally permissible manner to carry it out.</a:t>
            </a:r>
          </a:p>
          <a:p>
            <a:r>
              <a:rPr lang="en-US" dirty="0" smtClean="0"/>
              <a:t>USSC justices arguing in support of the death penalty make the reasonable point that logically, one cannot eliminate all forms of death, since we have a death penalty.</a:t>
            </a:r>
          </a:p>
          <a:p>
            <a:r>
              <a:rPr lang="en-US" dirty="0" smtClean="0"/>
              <a:t>Large-caliber bullet to the head: That would ensure a very fast death. But it would be gruesome, ugly, and messy, not “civilized”…</a:t>
            </a:r>
          </a:p>
          <a:p>
            <a:r>
              <a:rPr lang="en-US" dirty="0" smtClean="0"/>
              <a:t>States are proposing such things as nitrogen gas hypoxia</a:t>
            </a:r>
          </a:p>
          <a:p>
            <a:r>
              <a:rPr lang="en-US" dirty="0"/>
              <a:t>How to try out new methods without human experimentation?</a:t>
            </a:r>
          </a:p>
          <a:p>
            <a:r>
              <a:rPr lang="en-US" dirty="0" smtClean="0"/>
              <a:t>Our search for a painless form of death has generated a paradox.</a:t>
            </a:r>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8D4B8CC8-9496-482A-B097-746D52D1E611}" type="slidenum">
              <a:rPr lang="en-US" smtClean="0"/>
              <a:t>13</a:t>
            </a:fld>
            <a:endParaRPr lang="en-US"/>
          </a:p>
        </p:txBody>
      </p:sp>
    </p:spTree>
    <p:extLst>
      <p:ext uri="{BB962C8B-B14F-4D97-AF65-F5344CB8AC3E}">
        <p14:creationId xmlns:p14="http://schemas.microsoft.com/office/powerpoint/2010/main" val="2137373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03239" y="138112"/>
            <a:ext cx="3045079" cy="6026713"/>
          </a:xfrm>
        </p:spPr>
        <p:txBody>
          <a:bodyPr/>
          <a:lstStyle/>
          <a:p>
            <a:r>
              <a:rPr lang="en-US" dirty="0" smtClean="0"/>
              <a:t>Methods: Hanging was most common once</a:t>
            </a:r>
            <a:endParaRPr lang="en-US" dirty="0"/>
          </a:p>
        </p:txBody>
      </p:sp>
      <p:pic>
        <p:nvPicPr>
          <p:cNvPr id="10" name="Content Placeholder 9"/>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148318" y="138112"/>
            <a:ext cx="8802227" cy="6400800"/>
          </a:xfrm>
        </p:spPr>
      </p:pic>
      <p:sp>
        <p:nvSpPr>
          <p:cNvPr id="7" name="Footer Placeholder 6"/>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1867274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240" y="206477"/>
            <a:ext cx="3303638" cy="6149873"/>
          </a:xfrm>
        </p:spPr>
        <p:txBody>
          <a:bodyPr/>
          <a:lstStyle/>
          <a:p>
            <a:r>
              <a:rPr lang="en-US" dirty="0" smtClean="0"/>
              <a:t>Modern methods: Hanging, then Electric Chair, Gas Chamber, then Lethal Injection</a:t>
            </a:r>
            <a:endParaRPr lang="en-US"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51556" y="457200"/>
            <a:ext cx="8802227" cy="6400800"/>
          </a:xfrm>
        </p:spPr>
      </p:pic>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1312163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1886-88, State of New York Commission on Capital Punishment</a:t>
            </a:r>
            <a:endParaRPr lang="en-US" dirty="0"/>
          </a:p>
        </p:txBody>
      </p:sp>
      <p:sp>
        <p:nvSpPr>
          <p:cNvPr id="3" name="Content Placeholder 2"/>
          <p:cNvSpPr>
            <a:spLocks noGrp="1"/>
          </p:cNvSpPr>
          <p:nvPr>
            <p:ph idx="1"/>
          </p:nvPr>
        </p:nvSpPr>
        <p:spPr/>
        <p:txBody>
          <a:bodyPr/>
          <a:lstStyle/>
          <a:p>
            <a:r>
              <a:rPr lang="en-US" dirty="0" smtClean="0"/>
              <a:t>Considering the barbaric state of executions by hanging, review all historical methods known to “civilization” and report back so that the state can carry out executions in the most civilized possible manner</a:t>
            </a:r>
          </a:p>
          <a:p>
            <a:endParaRPr lang="en-US" dirty="0"/>
          </a:p>
          <a:p>
            <a:r>
              <a:rPr lang="en-US" dirty="0" smtClean="0"/>
              <a:t>Chair: Elbridge Gerry, grandson of Elbridge Gerry, Gov. of Mass and 5</a:t>
            </a:r>
            <a:r>
              <a:rPr lang="en-US" baseline="30000" dirty="0" smtClean="0"/>
              <a:t>th</a:t>
            </a:r>
            <a:r>
              <a:rPr lang="en-US" dirty="0" smtClean="0"/>
              <a:t> US Vice-President. Also “Commodore” of the NYC Yacht Club and prominent NYC lawyer, part of the democratic machine of Boss Tweed. Created the NY Society for the Prevention of Cruelty to Children as well.</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8D4B8CC8-9496-482A-B097-746D52D1E611}" type="slidenum">
              <a:rPr lang="en-US" smtClean="0"/>
              <a:t>4</a:t>
            </a:fld>
            <a:endParaRPr lang="en-US"/>
          </a:p>
        </p:txBody>
      </p:sp>
    </p:spTree>
    <p:extLst>
      <p:ext uri="{BB962C8B-B14F-4D97-AF65-F5344CB8AC3E}">
        <p14:creationId xmlns:p14="http://schemas.microsoft.com/office/powerpoint/2010/main" val="686505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831" y="136478"/>
            <a:ext cx="4899546" cy="2115403"/>
          </a:xfrm>
        </p:spPr>
        <p:txBody>
          <a:bodyPr/>
          <a:lstStyle/>
          <a:p>
            <a:r>
              <a:rPr lang="en-US" dirty="0" smtClean="0"/>
              <a:t>Contributions of the Gerry family to US history</a:t>
            </a:r>
            <a:endParaRPr lang="en-US" dirty="0"/>
          </a:p>
        </p:txBody>
      </p:sp>
      <p:sp>
        <p:nvSpPr>
          <p:cNvPr id="3" name="Content Placeholder 2"/>
          <p:cNvSpPr>
            <a:spLocks noGrp="1"/>
          </p:cNvSpPr>
          <p:nvPr>
            <p:ph idx="1"/>
          </p:nvPr>
        </p:nvSpPr>
        <p:spPr>
          <a:xfrm>
            <a:off x="122831" y="2251881"/>
            <a:ext cx="5609229" cy="3925081"/>
          </a:xfrm>
        </p:spPr>
        <p:txBody>
          <a:bodyPr>
            <a:normAutofit/>
          </a:bodyPr>
          <a:lstStyle/>
          <a:p>
            <a:r>
              <a:rPr lang="en-US" dirty="0" smtClean="0"/>
              <a:t>Elbridge Gerry (elder): The original 1821 </a:t>
            </a:r>
            <a:r>
              <a:rPr lang="en-US" dirty="0" smtClean="0"/>
              <a:t>Gerrymander (first Governor of Massachusetts, 5</a:t>
            </a:r>
            <a:r>
              <a:rPr lang="en-US" baseline="30000" dirty="0" smtClean="0"/>
              <a:t>th</a:t>
            </a:r>
            <a:r>
              <a:rPr lang="en-US" dirty="0" smtClean="0"/>
              <a:t> VP of the US)</a:t>
            </a:r>
            <a:endParaRPr lang="en-US" dirty="0" smtClean="0"/>
          </a:p>
          <a:p>
            <a:endParaRPr lang="en-US" dirty="0"/>
          </a:p>
          <a:p>
            <a:r>
              <a:rPr lang="en-US" dirty="0" smtClean="0"/>
              <a:t>Elbridge Gerry (younger): Chaired the State of New York commission to replace hanging with a more civilized method of execution. The choice: Electrocution</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23579" y="0"/>
            <a:ext cx="6168421" cy="6858000"/>
          </a:xfrm>
          <a:prstGeom prst="rect">
            <a:avLst/>
          </a:prstGeom>
        </p:spPr>
      </p:pic>
    </p:spTree>
    <p:extLst>
      <p:ext uri="{BB962C8B-B14F-4D97-AF65-F5344CB8AC3E}">
        <p14:creationId xmlns:p14="http://schemas.microsoft.com/office/powerpoint/2010/main" val="58888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Westinghouse and Edison</a:t>
            </a:r>
            <a:endParaRPr lang="en-US" dirty="0"/>
          </a:p>
        </p:txBody>
      </p:sp>
      <p:sp>
        <p:nvSpPr>
          <p:cNvPr id="3" name="Content Placeholder 2"/>
          <p:cNvSpPr>
            <a:spLocks noGrp="1"/>
          </p:cNvSpPr>
          <p:nvPr>
            <p:ph idx="1"/>
          </p:nvPr>
        </p:nvSpPr>
        <p:spPr>
          <a:xfrm>
            <a:off x="838200" y="1209368"/>
            <a:ext cx="10515600" cy="4967595"/>
          </a:xfrm>
        </p:spPr>
        <p:txBody>
          <a:bodyPr>
            <a:normAutofit lnSpcReduction="10000"/>
          </a:bodyPr>
          <a:lstStyle/>
          <a:p>
            <a:r>
              <a:rPr lang="en-US" dirty="0" smtClean="0"/>
              <a:t>No standard, AC or DC, huge commercial competition</a:t>
            </a:r>
          </a:p>
          <a:p>
            <a:r>
              <a:rPr lang="en-US" dirty="0" smtClean="0"/>
              <a:t>Edison losing the “battle of the currents”</a:t>
            </a:r>
          </a:p>
          <a:p>
            <a:r>
              <a:rPr lang="en-US" dirty="0" smtClean="0"/>
              <a:t>He promotes Westinghouse’s system as the ideal way to kill people.</a:t>
            </a:r>
          </a:p>
          <a:p>
            <a:r>
              <a:rPr lang="en-US" dirty="0" smtClean="0"/>
              <a:t>Hopes this will discredit the rival and associate his system with danger.</a:t>
            </a:r>
          </a:p>
          <a:p>
            <a:r>
              <a:rPr lang="en-US" dirty="0" smtClean="0"/>
              <a:t>Guarantees to lawmakers that it will “kill in the 10 thousandth part of a second”</a:t>
            </a:r>
          </a:p>
          <a:p>
            <a:r>
              <a:rPr lang="en-US" dirty="0" smtClean="0"/>
              <a:t>Who is to argue, and they adopt it.</a:t>
            </a:r>
          </a:p>
          <a:p>
            <a:r>
              <a:rPr lang="en-US" dirty="0" smtClean="0"/>
              <a:t>First electrocution in 1890, terrible botch</a:t>
            </a:r>
            <a:r>
              <a:rPr lang="en-US" dirty="0" smtClean="0"/>
              <a:t>.</a:t>
            </a:r>
          </a:p>
          <a:p>
            <a:r>
              <a:rPr lang="en-US" dirty="0" smtClean="0"/>
              <a:t>More on this in a few minutes with a special guest from Electrical Engineering.</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1002884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 of the Currents</a:t>
            </a:r>
            <a:endParaRPr lang="en-US" dirty="0"/>
          </a:p>
        </p:txBody>
      </p:sp>
      <p:sp>
        <p:nvSpPr>
          <p:cNvPr id="3" name="Content Placeholder 2"/>
          <p:cNvSpPr>
            <a:spLocks noGrp="1"/>
          </p:cNvSpPr>
          <p:nvPr>
            <p:ph idx="1"/>
          </p:nvPr>
        </p:nvSpPr>
        <p:spPr/>
        <p:txBody>
          <a:bodyPr/>
          <a:lstStyle/>
          <a:p>
            <a:r>
              <a:rPr lang="en-US" dirty="0" smtClean="0"/>
              <a:t>George Westinghouse, Nicholas Tesla, and Thomas Edison…</a:t>
            </a:r>
          </a:p>
          <a:p>
            <a:endParaRPr lang="en-US" dirty="0"/>
          </a:p>
          <a:p>
            <a:r>
              <a:rPr lang="en-US" dirty="0" smtClean="0"/>
              <a:t>Let’s watch 5 minutes of this video: YouTube: “Nikola Tesla Master of Lighting” : 18:45 to 23:30</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8D4B8CC8-9496-482A-B097-746D52D1E611}" type="slidenum">
              <a:rPr lang="en-US" smtClean="0"/>
              <a:t>7</a:t>
            </a:fld>
            <a:endParaRPr lang="en-US"/>
          </a:p>
        </p:txBody>
      </p:sp>
    </p:spTree>
    <p:extLst>
      <p:ext uri="{BB962C8B-B14F-4D97-AF65-F5344CB8AC3E}">
        <p14:creationId xmlns:p14="http://schemas.microsoft.com/office/powerpoint/2010/main" val="353407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Gas Chambers</a:t>
            </a:r>
            <a:endParaRPr lang="en-US" dirty="0"/>
          </a:p>
        </p:txBody>
      </p:sp>
      <p:sp>
        <p:nvSpPr>
          <p:cNvPr id="3" name="Content Placeholder 2"/>
          <p:cNvSpPr>
            <a:spLocks noGrp="1"/>
          </p:cNvSpPr>
          <p:nvPr>
            <p:ph idx="1"/>
          </p:nvPr>
        </p:nvSpPr>
        <p:spPr/>
        <p:txBody>
          <a:bodyPr/>
          <a:lstStyle/>
          <a:p>
            <a:r>
              <a:rPr lang="en-US" dirty="0" smtClean="0"/>
              <a:t>Pretty obvious how this came into disrepute, after World War 2.</a:t>
            </a:r>
          </a:p>
          <a:p>
            <a:r>
              <a:rPr lang="en-US" dirty="0" smtClean="0"/>
              <a:t>However, it was still used in the 1970s through 1990s</a:t>
            </a:r>
          </a:p>
          <a:p>
            <a:r>
              <a:rPr lang="en-US" dirty="0" smtClean="0"/>
              <a:t>NC death chamber was outfitted with double-pane windows.</a:t>
            </a:r>
          </a:p>
          <a:p>
            <a:r>
              <a:rPr lang="en-US" dirty="0" smtClean="0"/>
              <a:t>A key problem for engineers and architects was how to have these rooms inside prisons, but ventilate all the toxic gas out of the building without exposing anyone to it…</a:t>
            </a:r>
          </a:p>
          <a:p>
            <a:r>
              <a:rPr lang="en-US" dirty="0" smtClean="0"/>
              <a:t>Another problem was watching someone suffocate is unpleasant: they fight for breath, heave, and strain against the restraints…</a:t>
            </a:r>
          </a:p>
          <a:p>
            <a:r>
              <a:rPr lang="en-US" dirty="0" smtClean="0"/>
              <a:t>Eventually this method was abandoned as well.</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8D4B8CC8-9496-482A-B097-746D52D1E611}" type="slidenum">
              <a:rPr lang="en-US" smtClean="0"/>
              <a:t>8</a:t>
            </a:fld>
            <a:endParaRPr lang="en-US"/>
          </a:p>
        </p:txBody>
      </p:sp>
    </p:spTree>
    <p:extLst>
      <p:ext uri="{BB962C8B-B14F-4D97-AF65-F5344CB8AC3E}">
        <p14:creationId xmlns:p14="http://schemas.microsoft.com/office/powerpoint/2010/main" val="1039986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Lethal injections</a:t>
            </a:r>
            <a:endParaRPr lang="en-US" dirty="0"/>
          </a:p>
        </p:txBody>
      </p:sp>
      <p:sp>
        <p:nvSpPr>
          <p:cNvPr id="3" name="Content Placeholder 2"/>
          <p:cNvSpPr>
            <a:spLocks noGrp="1"/>
          </p:cNvSpPr>
          <p:nvPr>
            <p:ph idx="1"/>
          </p:nvPr>
        </p:nvSpPr>
        <p:spPr/>
        <p:txBody>
          <a:bodyPr/>
          <a:lstStyle/>
          <a:p>
            <a:r>
              <a:rPr lang="en-US" dirty="0" smtClean="0"/>
              <a:t>Oklahoma medical examiner, let’s improve on the electric chair</a:t>
            </a:r>
          </a:p>
          <a:p>
            <a:r>
              <a:rPr lang="en-US" dirty="0" smtClean="0"/>
              <a:t>3 drug cocktail</a:t>
            </a:r>
          </a:p>
          <a:p>
            <a:pPr lvl="1"/>
            <a:r>
              <a:rPr lang="en-US" dirty="0" smtClean="0"/>
              <a:t>Sedative</a:t>
            </a:r>
          </a:p>
          <a:p>
            <a:pPr lvl="1"/>
            <a:r>
              <a:rPr lang="en-US" dirty="0" smtClean="0"/>
              <a:t>Paralytic agent (stop all muscle movement, such as twitching, grimacing)</a:t>
            </a:r>
          </a:p>
          <a:p>
            <a:pPr lvl="1"/>
            <a:r>
              <a:rPr lang="en-US" dirty="0" smtClean="0"/>
              <a:t>Stop the heart</a:t>
            </a:r>
          </a:p>
          <a:p>
            <a:r>
              <a:rPr lang="en-US" dirty="0" smtClean="0"/>
              <a:t>Some key questions</a:t>
            </a:r>
          </a:p>
          <a:p>
            <a:pPr lvl="1"/>
            <a:r>
              <a:rPr lang="en-US" dirty="0" smtClean="0"/>
              <a:t>If #1 fails, but #2 works, how would we know if #3 caused undue suffering?</a:t>
            </a:r>
          </a:p>
          <a:p>
            <a:pPr lvl="1"/>
            <a:r>
              <a:rPr lang="en-US" dirty="0" smtClean="0"/>
              <a:t>What is the point of #2 anyway? Certainly not for the inmate’s benefit.</a:t>
            </a:r>
          </a:p>
          <a:p>
            <a:r>
              <a:rPr lang="en-US" dirty="0" smtClean="0"/>
              <a:t>The Medicalization paradox</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19601359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775</TotalTime>
  <Words>915</Words>
  <Application>Microsoft Office PowerPoint</Application>
  <PresentationFormat>Widescreen</PresentationFormat>
  <Paragraphs>89</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Deadly Justice, Ch 10 Methods of execution</vt:lpstr>
      <vt:lpstr>Methods: Hanging was most common once</vt:lpstr>
      <vt:lpstr>Modern methods: Hanging, then Electric Chair, Gas Chamber, then Lethal Injection</vt:lpstr>
      <vt:lpstr>1886-88, State of New York Commission on Capital Punishment</vt:lpstr>
      <vt:lpstr>Contributions of the Gerry family to US history</vt:lpstr>
      <vt:lpstr>Westinghouse and Edison</vt:lpstr>
      <vt:lpstr>The War of the Currents</vt:lpstr>
      <vt:lpstr>Gas Chambers</vt:lpstr>
      <vt:lpstr>Lethal injections</vt:lpstr>
      <vt:lpstr>Post-mortem study of amount of anesthetic in the blood (Figure 10.4, from The Lancet)</vt:lpstr>
      <vt:lpstr>Back to the firing squad?</vt:lpstr>
      <vt:lpstr>NC: Restoring Proper Justice Act, 2015</vt:lpstr>
      <vt:lpstr>Legal paradoxes</vt:lpstr>
    </vt:vector>
  </TitlesOfParts>
  <Company>Lenovo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Lenovo User</dc:creator>
  <cp:lastModifiedBy>Lenovo User</cp:lastModifiedBy>
  <cp:revision>70</cp:revision>
  <dcterms:created xsi:type="dcterms:W3CDTF">2018-01-15T16:13:46Z</dcterms:created>
  <dcterms:modified xsi:type="dcterms:W3CDTF">2020-02-09T16:07:05Z</dcterms:modified>
</cp:coreProperties>
</file>