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5"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83" d="100"/>
          <a:sy n="83" d="100"/>
        </p:scale>
        <p:origin x="114" y="1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A63BF3-F0E0-443A-AA14-D5AD1D6BDB64}" type="datetimeFigureOut">
              <a:rPr lang="en-US" smtClean="0"/>
              <a:t>3/29/2020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C75024-29C5-492F-9167-3D8D820DC531}" type="slidenum">
              <a:rPr lang="en-US" smtClean="0"/>
              <a:t>‹#›</a:t>
            </a:fld>
            <a:endParaRPr lang="en-US"/>
          </a:p>
        </p:txBody>
      </p:sp>
    </p:spTree>
    <p:extLst>
      <p:ext uri="{BB962C8B-B14F-4D97-AF65-F5344CB8AC3E}">
        <p14:creationId xmlns:p14="http://schemas.microsoft.com/office/powerpoint/2010/main" val="3239166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80C3759-3B90-4F8C-8D56-821C4B70B3B4}" type="datetime1">
              <a:rPr lang="en-US" smtClean="0"/>
              <a:t>3/29/2020</a:t>
            </a:fld>
            <a:endParaRPr lang="en-US"/>
          </a:p>
        </p:txBody>
      </p:sp>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3666707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2B4886-B488-4CA4-B890-C42F323DCB3F}" type="datetime1">
              <a:rPr lang="en-US" smtClean="0"/>
              <a:t>3/29/2020</a:t>
            </a:fld>
            <a:endParaRPr lang="en-US"/>
          </a:p>
        </p:txBody>
      </p:sp>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196986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A8F11C-9950-489C-B7FF-C987658B575B}" type="datetime1">
              <a:rPr lang="en-US" smtClean="0"/>
              <a:t>3/29/2020</a:t>
            </a:fld>
            <a:endParaRPr lang="en-US"/>
          </a:p>
        </p:txBody>
      </p:sp>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321859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C1387C-8564-4093-8366-DFCB89B53A24}" type="datetime1">
              <a:rPr lang="en-US" smtClean="0"/>
              <a:t>3/29/2020</a:t>
            </a:fld>
            <a:endParaRPr lang="en-US"/>
          </a:p>
        </p:txBody>
      </p:sp>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2264377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6EF66B-09BC-44E9-A37D-14935FCC39FB}" type="datetime1">
              <a:rPr lang="en-US" smtClean="0"/>
              <a:t>3/29/2020</a:t>
            </a:fld>
            <a:endParaRPr lang="en-US"/>
          </a:p>
        </p:txBody>
      </p:sp>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368809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BE44EF-6AE9-4187-AF49-E52A28D15EBE}" type="datetime1">
              <a:rPr lang="en-US" smtClean="0"/>
              <a:t>3/29/2020</a:t>
            </a:fld>
            <a:endParaRPr lang="en-US"/>
          </a:p>
        </p:txBody>
      </p:sp>
      <p:sp>
        <p:nvSpPr>
          <p:cNvPr id="6" name="Footer Placeholder 5"/>
          <p:cNvSpPr>
            <a:spLocks noGrp="1"/>
          </p:cNvSpPr>
          <p:nvPr>
            <p:ph type="ftr" sz="quarter" idx="11"/>
          </p:nvPr>
        </p:nvSpPr>
        <p:spPr/>
        <p:txBody>
          <a:bodyPr/>
          <a:lstStyle/>
          <a:p>
            <a:r>
              <a:rPr lang="en-US" smtClean="0"/>
              <a:t>Baumgartner, POLI 203, Spring 2020</a:t>
            </a:r>
            <a:endParaRPr lang="en-US"/>
          </a:p>
        </p:txBody>
      </p:sp>
      <p:sp>
        <p:nvSpPr>
          <p:cNvPr id="7" name="Slide Number Placeholder 6"/>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164957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F69C35-D56B-44DF-B9F4-20E9A78B9773}" type="datetime1">
              <a:rPr lang="en-US" smtClean="0"/>
              <a:t>3/29/2020</a:t>
            </a:fld>
            <a:endParaRPr lang="en-US"/>
          </a:p>
        </p:txBody>
      </p:sp>
      <p:sp>
        <p:nvSpPr>
          <p:cNvPr id="8" name="Footer Placeholder 7"/>
          <p:cNvSpPr>
            <a:spLocks noGrp="1"/>
          </p:cNvSpPr>
          <p:nvPr>
            <p:ph type="ftr" sz="quarter" idx="11"/>
          </p:nvPr>
        </p:nvSpPr>
        <p:spPr/>
        <p:txBody>
          <a:bodyPr/>
          <a:lstStyle/>
          <a:p>
            <a:r>
              <a:rPr lang="en-US" smtClean="0"/>
              <a:t>Baumgartner, POLI 203, Spring 2020</a:t>
            </a:r>
            <a:endParaRPr lang="en-US"/>
          </a:p>
        </p:txBody>
      </p:sp>
      <p:sp>
        <p:nvSpPr>
          <p:cNvPr id="9" name="Slide Number Placeholder 8"/>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1876084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42B5EF-2201-46E4-A23B-2261543A4B54}" type="datetime1">
              <a:rPr lang="en-US" smtClean="0"/>
              <a:t>3/29/2020</a:t>
            </a:fld>
            <a:endParaRPr lang="en-US"/>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192193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69E4CC-9905-4A6C-994F-C4EA7AE73BA8}" type="datetime1">
              <a:rPr lang="en-US" smtClean="0"/>
              <a:t>3/29/2020</a:t>
            </a:fld>
            <a:endParaRPr lang="en-US"/>
          </a:p>
        </p:txBody>
      </p:sp>
      <p:sp>
        <p:nvSpPr>
          <p:cNvPr id="3" name="Footer Placeholder 2"/>
          <p:cNvSpPr>
            <a:spLocks noGrp="1"/>
          </p:cNvSpPr>
          <p:nvPr>
            <p:ph type="ftr" sz="quarter" idx="11"/>
          </p:nvPr>
        </p:nvSpPr>
        <p:spPr/>
        <p:txBody>
          <a:bodyPr/>
          <a:lstStyle/>
          <a:p>
            <a:r>
              <a:rPr lang="en-US" smtClean="0"/>
              <a:t>Baumgartner, POLI 203, Spring 2020</a:t>
            </a:r>
            <a:endParaRPr lang="en-US"/>
          </a:p>
        </p:txBody>
      </p:sp>
      <p:sp>
        <p:nvSpPr>
          <p:cNvPr id="4" name="Slide Number Placeholder 3"/>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3108636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18B8F3-F7DF-424F-87FE-00E6DF3559B6}" type="datetime1">
              <a:rPr lang="en-US" smtClean="0"/>
              <a:t>3/29/2020</a:t>
            </a:fld>
            <a:endParaRPr lang="en-US"/>
          </a:p>
        </p:txBody>
      </p:sp>
      <p:sp>
        <p:nvSpPr>
          <p:cNvPr id="6" name="Footer Placeholder 5"/>
          <p:cNvSpPr>
            <a:spLocks noGrp="1"/>
          </p:cNvSpPr>
          <p:nvPr>
            <p:ph type="ftr" sz="quarter" idx="11"/>
          </p:nvPr>
        </p:nvSpPr>
        <p:spPr/>
        <p:txBody>
          <a:bodyPr/>
          <a:lstStyle/>
          <a:p>
            <a:r>
              <a:rPr lang="en-US" smtClean="0"/>
              <a:t>Baumgartner, POLI 203, Spring 2020</a:t>
            </a:r>
            <a:endParaRPr lang="en-US"/>
          </a:p>
        </p:txBody>
      </p:sp>
      <p:sp>
        <p:nvSpPr>
          <p:cNvPr id="7" name="Slide Number Placeholder 6"/>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4133535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E7B164-D1F0-474B-9F40-CE3A65C362AD}" type="datetime1">
              <a:rPr lang="en-US" smtClean="0"/>
              <a:t>3/29/2020</a:t>
            </a:fld>
            <a:endParaRPr lang="en-US"/>
          </a:p>
        </p:txBody>
      </p:sp>
      <p:sp>
        <p:nvSpPr>
          <p:cNvPr id="6" name="Footer Placeholder 5"/>
          <p:cNvSpPr>
            <a:spLocks noGrp="1"/>
          </p:cNvSpPr>
          <p:nvPr>
            <p:ph type="ftr" sz="quarter" idx="11"/>
          </p:nvPr>
        </p:nvSpPr>
        <p:spPr/>
        <p:txBody>
          <a:bodyPr/>
          <a:lstStyle/>
          <a:p>
            <a:r>
              <a:rPr lang="en-US" smtClean="0"/>
              <a:t>Baumgartner, POLI 203, Spring 2020</a:t>
            </a:r>
            <a:endParaRPr lang="en-US"/>
          </a:p>
        </p:txBody>
      </p:sp>
      <p:sp>
        <p:nvSpPr>
          <p:cNvPr id="7" name="Slide Number Placeholder 6"/>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3192657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96621-8B22-420E-854A-8B6216570F1C}" type="datetime1">
              <a:rPr lang="en-US" smtClean="0"/>
              <a:t>3/29/2020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Baumgartner, POLI 203, Spring 2020</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11953-B253-49BF-8F13-FAFD60755BB9}" type="slidenum">
              <a:rPr lang="en-US" smtClean="0"/>
              <a:t>‹#›</a:t>
            </a:fld>
            <a:endParaRPr lang="en-US"/>
          </a:p>
        </p:txBody>
      </p:sp>
    </p:spTree>
    <p:extLst>
      <p:ext uri="{BB962C8B-B14F-4D97-AF65-F5344CB8AC3E}">
        <p14:creationId xmlns:p14="http://schemas.microsoft.com/office/powerpoint/2010/main" val="1186415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 203, </a:t>
            </a:r>
            <a:r>
              <a:rPr lang="en-US" dirty="0" smtClean="0"/>
              <a:t>Results from the </a:t>
            </a:r>
            <a:r>
              <a:rPr lang="en-US" dirty="0" err="1" smtClean="0"/>
              <a:t>McGautha</a:t>
            </a:r>
            <a:r>
              <a:rPr lang="en-US" dirty="0" smtClean="0"/>
              <a:t> Quiz</a:t>
            </a:r>
            <a:endParaRPr lang="en-US" dirty="0"/>
          </a:p>
        </p:txBody>
      </p:sp>
      <p:sp>
        <p:nvSpPr>
          <p:cNvPr id="3" name="Content Placeholder 2"/>
          <p:cNvSpPr>
            <a:spLocks noGrp="1"/>
          </p:cNvSpPr>
          <p:nvPr>
            <p:ph idx="1"/>
          </p:nvPr>
        </p:nvSpPr>
        <p:spPr>
          <a:xfrm>
            <a:off x="838200" y="1309816"/>
            <a:ext cx="10515600" cy="4867147"/>
          </a:xfrm>
        </p:spPr>
        <p:txBody>
          <a:bodyPr>
            <a:normAutofit/>
          </a:bodyPr>
          <a:lstStyle/>
          <a:p>
            <a:endParaRPr lang="en-US" dirty="0" smtClean="0"/>
          </a:p>
          <a:p>
            <a:r>
              <a:rPr lang="en-US" dirty="0" smtClean="0"/>
              <a:t>We had 335 responses to the </a:t>
            </a:r>
            <a:r>
              <a:rPr lang="en-US" dirty="0" err="1" smtClean="0"/>
              <a:t>McGautha</a:t>
            </a:r>
            <a:r>
              <a:rPr lang="en-US" dirty="0" smtClean="0"/>
              <a:t> quiz, due last Friday</a:t>
            </a:r>
          </a:p>
          <a:p>
            <a:endParaRPr lang="en-US" dirty="0" smtClean="0"/>
          </a:p>
          <a:p>
            <a:endParaRPr lang="en-US" dirty="0"/>
          </a:p>
          <a:p>
            <a:r>
              <a:rPr lang="en-US" dirty="0" smtClean="0"/>
              <a:t>Here I review the results</a:t>
            </a:r>
            <a:endParaRPr lang="en-US" dirty="0" smtClean="0"/>
          </a:p>
          <a:p>
            <a:endParaRPr lang="en-US" dirty="0" smtClean="0"/>
          </a:p>
          <a:p>
            <a:endParaRPr lang="en-US" dirty="0" smtClean="0"/>
          </a:p>
          <a:p>
            <a:endParaRPr lang="en-US" dirty="0"/>
          </a:p>
          <a:p>
            <a:r>
              <a:rPr lang="en-US" dirty="0" smtClean="0"/>
              <a:t>March 29, </a:t>
            </a:r>
            <a:r>
              <a:rPr lang="en-US" dirty="0" smtClean="0"/>
              <a:t>2020</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a:t>
            </a:fld>
            <a:endParaRPr lang="en-US"/>
          </a:p>
        </p:txBody>
      </p:sp>
    </p:spTree>
    <p:extLst>
      <p:ext uri="{BB962C8B-B14F-4D97-AF65-F5344CB8AC3E}">
        <p14:creationId xmlns:p14="http://schemas.microsoft.com/office/powerpoint/2010/main" val="2581855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Drug </a:t>
            </a:r>
            <a:r>
              <a:rPr lang="en-US" dirty="0"/>
              <a:t>addict </a:t>
            </a:r>
            <a:r>
              <a:rPr lang="en-US" dirty="0" smtClean="0"/>
              <a:t>arson</a:t>
            </a:r>
            <a:endParaRPr lang="en-US" dirty="0"/>
          </a:p>
        </p:txBody>
      </p:sp>
      <p:sp>
        <p:nvSpPr>
          <p:cNvPr id="3" name="Content Placeholder 2"/>
          <p:cNvSpPr>
            <a:spLocks noGrp="1"/>
          </p:cNvSpPr>
          <p:nvPr>
            <p:ph sz="half" idx="1"/>
          </p:nvPr>
        </p:nvSpPr>
        <p:spPr/>
        <p:txBody>
          <a:bodyPr>
            <a:normAutofit lnSpcReduction="10000"/>
          </a:bodyPr>
          <a:lstStyle/>
          <a:p>
            <a:r>
              <a:rPr lang="en-US" dirty="0"/>
              <a:t>A drug addict burns down the triple-decker home that he inherited from his parents for the fire insurance.  Four members of the family that rented the apartment on the third floor die in the fire.  The defendant knew that the rental unit was occupied, but it’s not clear whether he knew that the renters were home at the time of the arson.</a:t>
            </a:r>
          </a:p>
          <a:p>
            <a:endParaRPr lang="en-US"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72200" y="2117317"/>
            <a:ext cx="5181600" cy="3767953"/>
          </a:xfrm>
        </p:spPr>
      </p:pic>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10</a:t>
            </a:fld>
            <a:endParaRPr lang="en-US"/>
          </a:p>
        </p:txBody>
      </p:sp>
    </p:spTree>
    <p:extLst>
      <p:ext uri="{BB962C8B-B14F-4D97-AF65-F5344CB8AC3E}">
        <p14:creationId xmlns:p14="http://schemas.microsoft.com/office/powerpoint/2010/main" val="38969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 Prison </a:t>
            </a:r>
            <a:r>
              <a:rPr lang="en-US" dirty="0"/>
              <a:t>race </a:t>
            </a:r>
            <a:r>
              <a:rPr lang="en-US" dirty="0" smtClean="0"/>
              <a:t>riot</a:t>
            </a:r>
            <a:endParaRPr lang="en-US" dirty="0"/>
          </a:p>
        </p:txBody>
      </p:sp>
      <p:sp>
        <p:nvSpPr>
          <p:cNvPr id="3" name="Content Placeholder 2"/>
          <p:cNvSpPr>
            <a:spLocks noGrp="1"/>
          </p:cNvSpPr>
          <p:nvPr>
            <p:ph sz="half" idx="1"/>
          </p:nvPr>
        </p:nvSpPr>
        <p:spPr/>
        <p:txBody>
          <a:bodyPr/>
          <a:lstStyle/>
          <a:p>
            <a:r>
              <a:rPr lang="en-US" dirty="0"/>
              <a:t>A large-scale fight breaks out between warring racial gangs in prison, during which a white supremacist gang member kills a Hispanic gang member.  The defendant was serving time for armed robbery at the time of the riot.</a:t>
            </a:r>
          </a:p>
          <a:p>
            <a:endParaRPr lang="en-US"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72200" y="2117317"/>
            <a:ext cx="5181600" cy="3767953"/>
          </a:xfrm>
        </p:spPr>
      </p:pic>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11</a:t>
            </a:fld>
            <a:endParaRPr lang="en-US"/>
          </a:p>
        </p:txBody>
      </p:sp>
    </p:spTree>
    <p:extLst>
      <p:ext uri="{BB962C8B-B14F-4D97-AF65-F5344CB8AC3E}">
        <p14:creationId xmlns:p14="http://schemas.microsoft.com/office/powerpoint/2010/main" val="1226986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12</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0520" y="0"/>
            <a:ext cx="9430959" cy="6858000"/>
          </a:xfrm>
          <a:prstGeom prst="rect">
            <a:avLst/>
          </a:prstGeom>
        </p:spPr>
      </p:pic>
    </p:spTree>
    <p:extLst>
      <p:ext uri="{BB962C8B-B14F-4D97-AF65-F5344CB8AC3E}">
        <p14:creationId xmlns:p14="http://schemas.microsoft.com/office/powerpoint/2010/main" val="2093923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827067"/>
          </a:xfrm>
        </p:spPr>
        <p:txBody>
          <a:bodyPr/>
          <a:lstStyle/>
          <a:p>
            <a:r>
              <a:rPr lang="en-US" dirty="0" smtClean="0"/>
              <a:t>How to interpret?</a:t>
            </a:r>
            <a:endParaRPr lang="en-US" dirty="0"/>
          </a:p>
        </p:txBody>
      </p:sp>
      <p:sp>
        <p:nvSpPr>
          <p:cNvPr id="5" name="Content Placeholder 4"/>
          <p:cNvSpPr>
            <a:spLocks noGrp="1"/>
          </p:cNvSpPr>
          <p:nvPr>
            <p:ph idx="1"/>
          </p:nvPr>
        </p:nvSpPr>
        <p:spPr>
          <a:xfrm>
            <a:off x="838200" y="1088020"/>
            <a:ext cx="10515600" cy="5088943"/>
          </a:xfrm>
        </p:spPr>
        <p:txBody>
          <a:bodyPr>
            <a:normAutofit lnSpcReduction="10000"/>
          </a:bodyPr>
          <a:lstStyle/>
          <a:p>
            <a:r>
              <a:rPr lang="en-US" dirty="0" smtClean="0"/>
              <a:t>On the one hand, we can tell that #3 (sexual assault and abandonment in the desert) and a few others skew left in the results: More of you thought these were extremely heinous than not.</a:t>
            </a:r>
          </a:p>
          <a:p>
            <a:r>
              <a:rPr lang="en-US" dirty="0" smtClean="0"/>
              <a:t>Similarly, a few of the items skew right, indicating you collectively considered them to be among the least heinous.</a:t>
            </a:r>
          </a:p>
          <a:p>
            <a:r>
              <a:rPr lang="en-US" dirty="0" smtClean="0"/>
              <a:t>However:</a:t>
            </a:r>
          </a:p>
          <a:p>
            <a:pPr lvl="1"/>
            <a:r>
              <a:rPr lang="en-US" dirty="0" smtClean="0"/>
              <a:t>Every case had someone, generally many people, coding the case in each position from 1 to 10. That is, the FULL RANGE of responses occurred FOR EACH SCENARIO.</a:t>
            </a:r>
          </a:p>
          <a:p>
            <a:pPr lvl="1"/>
            <a:r>
              <a:rPr lang="en-US" dirty="0" smtClean="0"/>
              <a:t>More generally, the range of responses is very wide.</a:t>
            </a:r>
          </a:p>
          <a:p>
            <a:pPr lvl="1"/>
            <a:r>
              <a:rPr lang="en-US" dirty="0" smtClean="0"/>
              <a:t>Even in the case seen by most of you as most heinous, only about 85 of you rated that as the most heinous of the 10 scenarios; many more rated some other case as the most severe. Similarly in the abused wife case, the single one with the most consensus, just 100 out of 335 rated it the least deserving.</a:t>
            </a:r>
            <a:endParaRPr lang="en-US" dirty="0"/>
          </a:p>
        </p:txBody>
      </p:sp>
      <p:sp>
        <p:nvSpPr>
          <p:cNvPr id="2" name="Footer Placeholder 1"/>
          <p:cNvSpPr>
            <a:spLocks noGrp="1"/>
          </p:cNvSpPr>
          <p:nvPr>
            <p:ph type="ftr" sz="quarter" idx="11"/>
          </p:nvPr>
        </p:nvSpPr>
        <p:spPr/>
        <p:txBody>
          <a:bodyPr/>
          <a:lstStyle/>
          <a:p>
            <a:r>
              <a:rPr lang="en-US" smtClean="0"/>
              <a:t>Baumgartner, POLI 203, Spring 2020</a:t>
            </a:r>
            <a:endParaRPr lang="en-US"/>
          </a:p>
        </p:txBody>
      </p:sp>
      <p:sp>
        <p:nvSpPr>
          <p:cNvPr id="3" name="Slide Number Placeholder 2"/>
          <p:cNvSpPr>
            <a:spLocks noGrp="1"/>
          </p:cNvSpPr>
          <p:nvPr>
            <p:ph type="sldNum" sz="quarter" idx="12"/>
          </p:nvPr>
        </p:nvSpPr>
        <p:spPr/>
        <p:txBody>
          <a:bodyPr/>
          <a:lstStyle/>
          <a:p>
            <a:fld id="{37D11953-B253-49BF-8F13-FAFD60755BB9}" type="slidenum">
              <a:rPr lang="en-US" smtClean="0"/>
              <a:t>13</a:t>
            </a:fld>
            <a:endParaRPr lang="en-US"/>
          </a:p>
        </p:txBody>
      </p:sp>
    </p:spTree>
    <p:extLst>
      <p:ext uri="{BB962C8B-B14F-4D97-AF65-F5344CB8AC3E}">
        <p14:creationId xmlns:p14="http://schemas.microsoft.com/office/powerpoint/2010/main" val="1641368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possibilities, one optimistic, one not. Here’s the optimistic side.</a:t>
            </a:r>
            <a:endParaRPr lang="en-US" dirty="0"/>
          </a:p>
        </p:txBody>
      </p:sp>
      <p:sp>
        <p:nvSpPr>
          <p:cNvPr id="3" name="Content Placeholder 2"/>
          <p:cNvSpPr>
            <a:spLocks noGrp="1"/>
          </p:cNvSpPr>
          <p:nvPr>
            <p:ph idx="1"/>
          </p:nvPr>
        </p:nvSpPr>
        <p:spPr/>
        <p:txBody>
          <a:bodyPr>
            <a:normAutofit/>
          </a:bodyPr>
          <a:lstStyle/>
          <a:p>
            <a:r>
              <a:rPr lang="en-US" dirty="0" smtClean="0"/>
              <a:t>The law does not require </a:t>
            </a:r>
            <a:r>
              <a:rPr lang="en-US" dirty="0" err="1" smtClean="0"/>
              <a:t>sentencers</a:t>
            </a:r>
            <a:r>
              <a:rPr lang="en-US" dirty="0" smtClean="0"/>
              <a:t> (generally jurors, but sometimes judges) to rate different crimes; it only requires that the sentence choose between life and death. Maybe this is an easier call.</a:t>
            </a:r>
          </a:p>
          <a:p>
            <a:r>
              <a:rPr lang="en-US" dirty="0" smtClean="0"/>
              <a:t>In an actual case, there would be LOT of information about the crime, the victim, and the offender. In fact, there would be an entire penalty phase designed only to look at these factors. (But: in Texas and Oregon, the question of future dangerousness would play a more important role.)</a:t>
            </a:r>
          </a:p>
          <a:p>
            <a:r>
              <a:rPr lang="en-US" dirty="0" smtClean="0"/>
              <a:t>In an actual case, the judge would give some guidance about the law. </a:t>
            </a:r>
          </a:p>
          <a:p>
            <a:r>
              <a:rPr lang="en-US" dirty="0" smtClean="0"/>
              <a:t>So, maybe we can have a reliable system.</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14</a:t>
            </a:fld>
            <a:endParaRPr lang="en-US"/>
          </a:p>
        </p:txBody>
      </p:sp>
    </p:spTree>
    <p:extLst>
      <p:ext uri="{BB962C8B-B14F-4D97-AF65-F5344CB8AC3E}">
        <p14:creationId xmlns:p14="http://schemas.microsoft.com/office/powerpoint/2010/main" val="3559688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the pessimistic side:</a:t>
            </a:r>
            <a:endParaRPr lang="en-US" dirty="0"/>
          </a:p>
        </p:txBody>
      </p:sp>
      <p:sp>
        <p:nvSpPr>
          <p:cNvPr id="3" name="Content Placeholder 2"/>
          <p:cNvSpPr>
            <a:spLocks noGrp="1"/>
          </p:cNvSpPr>
          <p:nvPr>
            <p:ph idx="1"/>
          </p:nvPr>
        </p:nvSpPr>
        <p:spPr/>
        <p:txBody>
          <a:bodyPr/>
          <a:lstStyle/>
          <a:p>
            <a:r>
              <a:rPr lang="en-US" dirty="0" smtClean="0"/>
              <a:t>Following </a:t>
            </a:r>
            <a:r>
              <a:rPr lang="en-US" dirty="0" err="1" smtClean="0"/>
              <a:t>McGautha</a:t>
            </a:r>
            <a:r>
              <a:rPr lang="en-US" dirty="0" smtClean="0"/>
              <a:t>, the state can list the aggravating circumstances, but the list of things people can use as </a:t>
            </a:r>
            <a:r>
              <a:rPr lang="en-US" dirty="0" err="1" smtClean="0"/>
              <a:t>mitigators</a:t>
            </a:r>
            <a:r>
              <a:rPr lang="en-US" dirty="0" smtClean="0"/>
              <a:t> is not limited. Anything can be used. That might sound good, since it leads to “mercy”, but what if they apply that mercy only to certain kinds of people, and not others? </a:t>
            </a:r>
          </a:p>
          <a:p>
            <a:r>
              <a:rPr lang="en-US" dirty="0" smtClean="0"/>
              <a:t>Texas and some other states do not explicitly call for an assessment like this. Rather it’s just: does the crime qualify; and is the defendant a future danger?</a:t>
            </a:r>
          </a:p>
          <a:p>
            <a:r>
              <a:rPr lang="en-US" dirty="0" smtClean="0"/>
              <a:t>Generally, these results show you do not collectively agree very much even on a simple exercise on what crime is worse than another…</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15</a:t>
            </a:fld>
            <a:endParaRPr lang="en-US"/>
          </a:p>
        </p:txBody>
      </p:sp>
    </p:spTree>
    <p:extLst>
      <p:ext uri="{BB962C8B-B14F-4D97-AF65-F5344CB8AC3E}">
        <p14:creationId xmlns:p14="http://schemas.microsoft.com/office/powerpoint/2010/main" val="2942531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0278"/>
          </a:xfrm>
        </p:spPr>
        <p:txBody>
          <a:bodyPr/>
          <a:lstStyle/>
          <a:p>
            <a:r>
              <a:rPr lang="en-US" dirty="0" smtClean="0"/>
              <a:t>No wonder that:</a:t>
            </a:r>
            <a:endParaRPr lang="en-US" dirty="0"/>
          </a:p>
        </p:txBody>
      </p:sp>
      <p:sp>
        <p:nvSpPr>
          <p:cNvPr id="3" name="Content Placeholder 2"/>
          <p:cNvSpPr>
            <a:spLocks noGrp="1"/>
          </p:cNvSpPr>
          <p:nvPr>
            <p:ph idx="1"/>
          </p:nvPr>
        </p:nvSpPr>
        <p:spPr>
          <a:xfrm>
            <a:off x="838200" y="1284790"/>
            <a:ext cx="10515600" cy="5071560"/>
          </a:xfrm>
        </p:spPr>
        <p:txBody>
          <a:bodyPr>
            <a:normAutofit/>
          </a:bodyPr>
          <a:lstStyle/>
          <a:p>
            <a:r>
              <a:rPr lang="en-US" dirty="0" smtClean="0"/>
              <a:t>Some get death and some do not, and it’s hard to figure out why.</a:t>
            </a:r>
          </a:p>
          <a:p>
            <a:r>
              <a:rPr lang="en-US" dirty="0" smtClean="0"/>
              <a:t>Some get 1</a:t>
            </a:r>
            <a:r>
              <a:rPr lang="en-US" baseline="30000" dirty="0" smtClean="0"/>
              <a:t>st</a:t>
            </a:r>
            <a:r>
              <a:rPr lang="en-US" dirty="0" smtClean="0"/>
              <a:t> degree, some 2</a:t>
            </a:r>
            <a:r>
              <a:rPr lang="en-US" baseline="30000" dirty="0" smtClean="0"/>
              <a:t>nd</a:t>
            </a:r>
            <a:r>
              <a:rPr lang="en-US" dirty="0" smtClean="0"/>
              <a:t> degree, some manslaughter, and so on.</a:t>
            </a:r>
          </a:p>
          <a:p>
            <a:pPr lvl="1"/>
            <a:r>
              <a:rPr lang="en-US" dirty="0" smtClean="0"/>
              <a:t>Recall that in the 1990s, a DA in Winston-Salem sought the death penalty against a drunk driver. It went all the way to conviction and the penalty phase, when the jury decided for life, not death. But, in most cases, a drunk driving case would be manslaughter, not first degree murder…</a:t>
            </a:r>
          </a:p>
          <a:p>
            <a:r>
              <a:rPr lang="en-US" dirty="0" smtClean="0"/>
              <a:t>My point in this exercise: The many ambiguities of “who deserves death” can also be expanded to the many different levels of charging and convicting. Each is associated with a vastly different punishment.</a:t>
            </a:r>
          </a:p>
          <a:p>
            <a:r>
              <a:rPr lang="en-US" dirty="0" smtClean="0"/>
              <a:t>Honest people doing their level best could not do this perfectly. Rather, there is a lot of wiggle-room in the system. That sounds fine until you think of what the stakes are. </a:t>
            </a:r>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16</a:t>
            </a:fld>
            <a:endParaRPr lang="en-US"/>
          </a:p>
        </p:txBody>
      </p:sp>
    </p:spTree>
    <p:extLst>
      <p:ext uri="{BB962C8B-B14F-4D97-AF65-F5344CB8AC3E}">
        <p14:creationId xmlns:p14="http://schemas.microsoft.com/office/powerpoint/2010/main" val="2580082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t>
            </a:r>
            <a:r>
              <a:rPr lang="en-US" dirty="0" smtClean="0"/>
              <a:t>. Foster </a:t>
            </a:r>
            <a:r>
              <a:rPr lang="en-US" dirty="0"/>
              <a:t>mother </a:t>
            </a:r>
            <a:r>
              <a:rPr lang="en-US" dirty="0" smtClean="0"/>
              <a:t>neglect</a:t>
            </a:r>
            <a:endParaRPr lang="en-US" dirty="0"/>
          </a:p>
        </p:txBody>
      </p:sp>
      <p:sp>
        <p:nvSpPr>
          <p:cNvPr id="3" name="Content Placeholder 2"/>
          <p:cNvSpPr>
            <a:spLocks noGrp="1"/>
          </p:cNvSpPr>
          <p:nvPr>
            <p:ph sz="half" idx="1"/>
          </p:nvPr>
        </p:nvSpPr>
        <p:spPr/>
        <p:txBody>
          <a:bodyPr>
            <a:normAutofit lnSpcReduction="10000"/>
          </a:bodyPr>
          <a:lstStyle/>
          <a:p>
            <a:r>
              <a:rPr lang="en-US" dirty="0"/>
              <a:t>A middle-aged woman with no substantial criminal record completely neglects a 3-year-old child who is placed with her for foster care, for which the foster mother receives a stipend sufficient to care for the child.  The foster mother spends the stipend on her opioid addiction rather than the child, and the child slowly starves to death over a period of months.</a:t>
            </a:r>
          </a:p>
          <a:p>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a:t>
            </a:fld>
            <a:endParaRPr lang="en-US"/>
          </a:p>
        </p:txBody>
      </p:sp>
      <p:pic>
        <p:nvPicPr>
          <p:cNvPr id="9" name="Content Placeholder 8"/>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72200" y="2117317"/>
            <a:ext cx="5181600" cy="3767953"/>
          </a:xfrm>
        </p:spPr>
      </p:pic>
    </p:spTree>
    <p:extLst>
      <p:ext uri="{BB962C8B-B14F-4D97-AF65-F5344CB8AC3E}">
        <p14:creationId xmlns:p14="http://schemas.microsoft.com/office/powerpoint/2010/main" val="156177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 Alcoholic </a:t>
            </a:r>
            <a:r>
              <a:rPr lang="en-US" dirty="0"/>
              <a:t>armed </a:t>
            </a:r>
            <a:r>
              <a:rPr lang="en-US" dirty="0" smtClean="0"/>
              <a:t>robber</a:t>
            </a:r>
            <a:endParaRPr lang="en-US" dirty="0"/>
          </a:p>
        </p:txBody>
      </p:sp>
      <p:sp>
        <p:nvSpPr>
          <p:cNvPr id="3" name="Content Placeholder 2"/>
          <p:cNvSpPr>
            <a:spLocks noGrp="1"/>
          </p:cNvSpPr>
          <p:nvPr>
            <p:ph sz="half" idx="1"/>
          </p:nvPr>
        </p:nvSpPr>
        <p:spPr/>
        <p:txBody>
          <a:bodyPr/>
          <a:lstStyle/>
          <a:p>
            <a:r>
              <a:rPr lang="en-US" dirty="0"/>
              <a:t>A 30-year-old alcoholic with a substantial record of theft offenses commits an armed robbery of a liquor store.  When the store clerk reaches for the alarm button, the defendant shoots him once in the chest, killing him.</a:t>
            </a:r>
          </a:p>
          <a:p>
            <a:endParaRPr lang="en-US"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72200" y="2117317"/>
            <a:ext cx="5181600" cy="3767953"/>
          </a:xfrm>
        </p:spPr>
      </p:pic>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3</a:t>
            </a:fld>
            <a:endParaRPr lang="en-US"/>
          </a:p>
        </p:txBody>
      </p:sp>
    </p:spTree>
    <p:extLst>
      <p:ext uri="{BB962C8B-B14F-4D97-AF65-F5344CB8AC3E}">
        <p14:creationId xmlns:p14="http://schemas.microsoft.com/office/powerpoint/2010/main" val="222394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Abused wife</a:t>
            </a:r>
            <a:endParaRPr lang="en-US" dirty="0"/>
          </a:p>
        </p:txBody>
      </p:sp>
      <p:sp>
        <p:nvSpPr>
          <p:cNvPr id="3" name="Content Placeholder 2"/>
          <p:cNvSpPr>
            <a:spLocks noGrp="1"/>
          </p:cNvSpPr>
          <p:nvPr>
            <p:ph sz="half" idx="1"/>
          </p:nvPr>
        </p:nvSpPr>
        <p:spPr/>
        <p:txBody>
          <a:bodyPr/>
          <a:lstStyle/>
          <a:p>
            <a:r>
              <a:rPr lang="en-US" dirty="0"/>
              <a:t>A woman who has been repeatedly physically abused by her husband (that is, badly beaten up, but not to the point of being in danger of death) hires a hit man, who kills her husband.  The defendant to be sentenced is the wife.</a:t>
            </a:r>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72200" y="2117317"/>
            <a:ext cx="5181600" cy="3767953"/>
          </a:xfrm>
        </p:spPr>
      </p:pic>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4</a:t>
            </a:fld>
            <a:endParaRPr lang="en-US"/>
          </a:p>
        </p:txBody>
      </p:sp>
    </p:spTree>
    <p:extLst>
      <p:ext uri="{BB962C8B-B14F-4D97-AF65-F5344CB8AC3E}">
        <p14:creationId xmlns:p14="http://schemas.microsoft.com/office/powerpoint/2010/main" val="3342264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 Sex </a:t>
            </a:r>
            <a:r>
              <a:rPr lang="en-US" dirty="0"/>
              <a:t>offender rape in </a:t>
            </a:r>
            <a:r>
              <a:rPr lang="en-US" dirty="0" smtClean="0"/>
              <a:t>desert</a:t>
            </a:r>
            <a:endParaRPr lang="en-US" dirty="0"/>
          </a:p>
        </p:txBody>
      </p:sp>
      <p:sp>
        <p:nvSpPr>
          <p:cNvPr id="3" name="Content Placeholder 2"/>
          <p:cNvSpPr>
            <a:spLocks noGrp="1"/>
          </p:cNvSpPr>
          <p:nvPr>
            <p:ph sz="half" idx="1"/>
          </p:nvPr>
        </p:nvSpPr>
        <p:spPr/>
        <p:txBody>
          <a:bodyPr>
            <a:normAutofit lnSpcReduction="10000"/>
          </a:bodyPr>
          <a:lstStyle/>
          <a:p>
            <a:r>
              <a:rPr lang="en-US" dirty="0"/>
              <a:t> A repeat sex offender—a 25-year-old of low intelligence (though not intellectually disabled) who was himself sexually abused as a child—kidnaps a college-age woman, drives her into the desert, and then rapes her, beats her, and leaves her there.  She dies of exposure to the elements when she can’t find her way out of the desert before nightfall.</a:t>
            </a:r>
          </a:p>
          <a:p>
            <a:endParaRPr lang="en-US"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72200" y="2117317"/>
            <a:ext cx="5181600" cy="3767953"/>
          </a:xfrm>
        </p:spPr>
      </p:pic>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5</a:t>
            </a:fld>
            <a:endParaRPr lang="en-US"/>
          </a:p>
        </p:txBody>
      </p:sp>
    </p:spTree>
    <p:extLst>
      <p:ext uri="{BB962C8B-B14F-4D97-AF65-F5344CB8AC3E}">
        <p14:creationId xmlns:p14="http://schemas.microsoft.com/office/powerpoint/2010/main" val="417106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 Suicide </a:t>
            </a:r>
            <a:r>
              <a:rPr lang="en-US" dirty="0"/>
              <a:t>bomber </a:t>
            </a:r>
            <a:r>
              <a:rPr lang="en-US" dirty="0" smtClean="0"/>
              <a:t>accomplice</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a:t>A suicide bomber detonates a bomb in a public place, killing 5 and injuring 12.  Although the bomber himself is killed in the attack, the members of the radicalized religious “cell” who helped to plan the attack and make the bomb are arrested.  They are two men in their late 20s and one 19-year-old, who has no prior record of adult or juvenile offenses.  The defendant to be sentenced is the 19-year-old.</a:t>
            </a:r>
          </a:p>
          <a:p>
            <a:endParaRPr lang="en-US"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72200" y="2117317"/>
            <a:ext cx="5181600" cy="3767953"/>
          </a:xfrm>
        </p:spPr>
      </p:pic>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6</a:t>
            </a:fld>
            <a:endParaRPr lang="en-US"/>
          </a:p>
        </p:txBody>
      </p:sp>
    </p:spTree>
    <p:extLst>
      <p:ext uri="{BB962C8B-B14F-4D97-AF65-F5344CB8AC3E}">
        <p14:creationId xmlns:p14="http://schemas.microsoft.com/office/powerpoint/2010/main" val="2552465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 Father killer</a:t>
            </a:r>
            <a:endParaRPr lang="en-US" dirty="0"/>
          </a:p>
        </p:txBody>
      </p:sp>
      <p:sp>
        <p:nvSpPr>
          <p:cNvPr id="3" name="Content Placeholder 2"/>
          <p:cNvSpPr>
            <a:spLocks noGrp="1"/>
          </p:cNvSpPr>
          <p:nvPr>
            <p:ph sz="half" idx="1"/>
          </p:nvPr>
        </p:nvSpPr>
        <p:spPr/>
        <p:txBody>
          <a:bodyPr/>
          <a:lstStyle/>
          <a:p>
            <a:r>
              <a:rPr lang="en-US" dirty="0"/>
              <a:t> A middle-aged man with no criminal record kills his elderly father who is in a permanent </a:t>
            </a:r>
            <a:r>
              <a:rPr lang="en-US"/>
              <a:t>vegetative </a:t>
            </a:r>
            <a:r>
              <a:rPr lang="en-US" smtClean="0"/>
              <a:t>state </a:t>
            </a:r>
            <a:r>
              <a:rPr lang="en-US" dirty="0"/>
              <a:t>in order to inherit his father’s estate.</a:t>
            </a:r>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72200" y="2117317"/>
            <a:ext cx="5181600" cy="3767953"/>
          </a:xfrm>
        </p:spPr>
      </p:pic>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7</a:t>
            </a:fld>
            <a:endParaRPr lang="en-US"/>
          </a:p>
        </p:txBody>
      </p:sp>
    </p:spTree>
    <p:extLst>
      <p:ext uri="{BB962C8B-B14F-4D97-AF65-F5344CB8AC3E}">
        <p14:creationId xmlns:p14="http://schemas.microsoft.com/office/powerpoint/2010/main" val="947238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 Intentional </a:t>
            </a:r>
            <a:r>
              <a:rPr lang="en-US" dirty="0"/>
              <a:t>killing of </a:t>
            </a:r>
            <a:r>
              <a:rPr lang="en-US" dirty="0" smtClean="0"/>
              <a:t>fetus</a:t>
            </a:r>
            <a:endParaRPr lang="en-US" dirty="0"/>
          </a:p>
        </p:txBody>
      </p:sp>
      <p:sp>
        <p:nvSpPr>
          <p:cNvPr id="3" name="Content Placeholder 2"/>
          <p:cNvSpPr>
            <a:spLocks noGrp="1"/>
          </p:cNvSpPr>
          <p:nvPr>
            <p:ph sz="half" idx="1"/>
          </p:nvPr>
        </p:nvSpPr>
        <p:spPr/>
        <p:txBody>
          <a:bodyPr/>
          <a:lstStyle/>
          <a:p>
            <a:r>
              <a:rPr lang="en-US" dirty="0"/>
              <a:t>A man beats up his pregnant ex-girlfriend with the express intent of killing her unborn child by another man, with whom she is 8-months pregnant.  The mother lives, but the fetus dies.  Note:  this prosecution takes place in a state that designates the intentional killing of a fetus without the mother’s consent as first-degree murder.</a:t>
            </a:r>
          </a:p>
          <a:p>
            <a:endParaRPr lang="en-US"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72200" y="2117317"/>
            <a:ext cx="5181600" cy="3767953"/>
          </a:xfrm>
        </p:spPr>
      </p:pic>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8</a:t>
            </a:fld>
            <a:endParaRPr lang="en-US"/>
          </a:p>
        </p:txBody>
      </p:sp>
    </p:spTree>
    <p:extLst>
      <p:ext uri="{BB962C8B-B14F-4D97-AF65-F5344CB8AC3E}">
        <p14:creationId xmlns:p14="http://schemas.microsoft.com/office/powerpoint/2010/main" val="346352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 Young </a:t>
            </a:r>
            <a:r>
              <a:rPr lang="en-US" dirty="0"/>
              <a:t>car thief kills police </a:t>
            </a:r>
            <a:r>
              <a:rPr lang="en-US" dirty="0" smtClean="0"/>
              <a:t>officer</a:t>
            </a:r>
            <a:endParaRPr lang="en-US" dirty="0"/>
          </a:p>
        </p:txBody>
      </p:sp>
      <p:sp>
        <p:nvSpPr>
          <p:cNvPr id="3" name="Content Placeholder 2"/>
          <p:cNvSpPr>
            <a:spLocks noGrp="1"/>
          </p:cNvSpPr>
          <p:nvPr>
            <p:ph sz="half" idx="1"/>
          </p:nvPr>
        </p:nvSpPr>
        <p:spPr/>
        <p:txBody>
          <a:bodyPr/>
          <a:lstStyle/>
          <a:p>
            <a:r>
              <a:rPr lang="en-US" dirty="0"/>
              <a:t>An 18-year-old car thief is driving a stolen car when he is stopped by the police.  When the officer approaches the driver-side window, the defendant shoots him.  The defendant has a juvenile record of theft, assault, and weapons possession.</a:t>
            </a:r>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72200" y="2117317"/>
            <a:ext cx="5181600" cy="3767953"/>
          </a:xfrm>
        </p:spPr>
      </p:pic>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9</a:t>
            </a:fld>
            <a:endParaRPr lang="en-US"/>
          </a:p>
        </p:txBody>
      </p:sp>
    </p:spTree>
    <p:extLst>
      <p:ext uri="{BB962C8B-B14F-4D97-AF65-F5344CB8AC3E}">
        <p14:creationId xmlns:p14="http://schemas.microsoft.com/office/powerpoint/2010/main" val="2287346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TotalTime>
  <Words>1362</Words>
  <Application>Microsoft Office PowerPoint</Application>
  <PresentationFormat>Widescreen</PresentationFormat>
  <Paragraphs>84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POLI 203, Results from the McGautha Quiz</vt:lpstr>
      <vt:lpstr>A. Foster mother neglect</vt:lpstr>
      <vt:lpstr>B. Alcoholic armed robber</vt:lpstr>
      <vt:lpstr>C. Abused wife</vt:lpstr>
      <vt:lpstr>D. Sex offender rape in desert</vt:lpstr>
      <vt:lpstr>E. Suicide bomber accomplice</vt:lpstr>
      <vt:lpstr>F. Father killer</vt:lpstr>
      <vt:lpstr>G. Intentional killing of fetus</vt:lpstr>
      <vt:lpstr>H. Young car thief kills police officer</vt:lpstr>
      <vt:lpstr>I. Drug addict arson</vt:lpstr>
      <vt:lpstr>J. Prison race riot</vt:lpstr>
      <vt:lpstr>PowerPoint Presentation</vt:lpstr>
      <vt:lpstr>How to interpret?</vt:lpstr>
      <vt:lpstr>Two possibilities, one optimistic, one not. Here’s the optimistic side.</vt:lpstr>
      <vt:lpstr>What about the pessimistic side:</vt:lpstr>
      <vt:lpstr>No wonder that:</vt:lpstr>
    </vt:vector>
  </TitlesOfParts>
  <Company>UNC Chapel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Carolina Sentencing Guidelines</dc:title>
  <dc:creator>Baumgartner, Frank R.</dc:creator>
  <cp:lastModifiedBy>Lenovo User</cp:lastModifiedBy>
  <cp:revision>28</cp:revision>
  <dcterms:created xsi:type="dcterms:W3CDTF">2018-01-29T17:41:15Z</dcterms:created>
  <dcterms:modified xsi:type="dcterms:W3CDTF">2020-03-29T18:55:49Z</dcterms:modified>
</cp:coreProperties>
</file>