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82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283" r:id="rId11"/>
    <p:sldId id="285" r:id="rId12"/>
    <p:sldId id="258" r:id="rId13"/>
    <p:sldId id="287" r:id="rId14"/>
    <p:sldId id="263" r:id="rId15"/>
    <p:sldId id="288" r:id="rId16"/>
    <p:sldId id="289" r:id="rId17"/>
    <p:sldId id="284" r:id="rId18"/>
    <p:sldId id="261" r:id="rId19"/>
    <p:sldId id="262" r:id="rId20"/>
    <p:sldId id="264" r:id="rId21"/>
    <p:sldId id="265" r:id="rId22"/>
    <p:sldId id="266" r:id="rId23"/>
    <p:sldId id="267" r:id="rId24"/>
    <p:sldId id="270" r:id="rId25"/>
    <p:sldId id="271" r:id="rId26"/>
    <p:sldId id="272" r:id="rId27"/>
    <p:sldId id="273" r:id="rId28"/>
    <p:sldId id="274" r:id="rId29"/>
    <p:sldId id="290" r:id="rId30"/>
    <p:sldId id="275" r:id="rId31"/>
    <p:sldId id="291" r:id="rId32"/>
    <p:sldId id="292" r:id="rId33"/>
    <p:sldId id="29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22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8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6421F-7BBC-4F22-BBE3-D4F3A5D41068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0ADF6-B1C2-4809-81B8-B6471EB31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88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0ADF6-B1C2-4809-81B8-B6471EB311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01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0ADF6-B1C2-4809-81B8-B6471EB311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51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D32A-BD4E-4522-9640-C8BE2AFCB2D7}" type="datetime1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Baumgartner, POLI 203, Spring 2022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8CC8-9496-482A-B097-746D52D1E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32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9346-FD0D-41A1-83D8-40C0BD2D6FEB}" type="datetime1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Baumgartner, POLI 203, Spring 2022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8CC8-9496-482A-B097-746D52D1E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29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604D-66C6-471E-A117-EDD447501EF3}" type="datetime1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Baumgartner, POLI 203, Spring 2022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8CC8-9496-482A-B097-746D52D1E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3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2F2FD-1B88-4511-AA45-81837D04CE0A}" type="datetime1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Baumgartner, POLI 203, Spring 2022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8CC8-9496-482A-B097-746D52D1E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68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99EC-17EA-4CF1-A94C-B0350791AE97}" type="datetime1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Baumgartner, POLI 203, Spring 2022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8CC8-9496-482A-B097-746D52D1E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1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F6733-BD53-4457-B9F6-D746FE53D92B}" type="datetime1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Baumgartner, POLI 203, Spring 2022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8CC8-9496-482A-B097-746D52D1E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28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7E1AA-C356-4E43-B8CD-DA0205D123C2}" type="datetime1">
              <a:rPr lang="en-US" smtClean="0"/>
              <a:t>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Baumgartner, POLI 203, Spring 2022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8CC8-9496-482A-B097-746D52D1E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59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5850-3F57-408D-969A-5941C5701414}" type="datetime1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Baumgartner, POLI 203, Spring 2022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8CC8-9496-482A-B097-746D52D1E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68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17A8-9542-4002-93ED-EE267213AC70}" type="datetime1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Baumgartner, POLI 203, Spring 2022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8CC8-9496-482A-B097-746D52D1E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4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19D03-76BA-4E73-910F-82A981353760}" type="datetime1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Baumgartner, POLI 203, Spring 2022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8CC8-9496-482A-B097-746D52D1E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99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60119-A507-4732-9225-E1C630DF8E6D}" type="datetime1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Baumgartner, POLI 203, Spring 2022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8CC8-9496-482A-B097-746D52D1E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88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C7D83-E760-4AE5-861A-9A2B08C53D61}" type="datetime1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Baumgartner, POLI 203, Spring 2022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B8CC8-9496-482A-B097-746D52D1E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8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deathpenaltyinfo.org/views-execution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c.edu/~fbaum/articles/TheseLivesMatter-AlbanyLawReview2016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21583"/>
            <a:ext cx="10515600" cy="1964418"/>
          </a:xfrm>
        </p:spPr>
        <p:txBody>
          <a:bodyPr>
            <a:normAutofit/>
          </a:bodyPr>
          <a:lstStyle/>
          <a:p>
            <a:r>
              <a:rPr lang="en-US" dirty="0" smtClean="0"/>
              <a:t>Deadly </a:t>
            </a:r>
            <a:r>
              <a:rPr lang="en-US" dirty="0"/>
              <a:t>Justice, </a:t>
            </a:r>
            <a:r>
              <a:rPr lang="en-US" dirty="0" err="1"/>
              <a:t>Ch</a:t>
            </a:r>
            <a:r>
              <a:rPr lang="en-US" dirty="0"/>
              <a:t> </a:t>
            </a:r>
            <a:r>
              <a:rPr lang="en-US" dirty="0" smtClean="0"/>
              <a:t>3-4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635761"/>
            <a:ext cx="10515600" cy="454120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200" dirty="0"/>
              <a:t>Understanding the US Epidemic of </a:t>
            </a:r>
            <a:r>
              <a:rPr lang="en-US" sz="3200" dirty="0" smtClean="0"/>
              <a:t>Homicides</a:t>
            </a:r>
          </a:p>
          <a:p>
            <a:endParaRPr lang="en-US" sz="3200" dirty="0" smtClean="0"/>
          </a:p>
          <a:p>
            <a:r>
              <a:rPr lang="en-US" sz="3200" dirty="0" smtClean="0"/>
              <a:t>Comparing </a:t>
            </a:r>
            <a:r>
              <a:rPr lang="en-US" sz="3200" dirty="0"/>
              <a:t>Homicides with Execution </a:t>
            </a:r>
            <a:r>
              <a:rPr lang="en-US" sz="3200" dirty="0" smtClean="0"/>
              <a:t>Cases</a:t>
            </a:r>
          </a:p>
          <a:p>
            <a:endParaRPr lang="en-US" sz="3200" dirty="0" smtClean="0"/>
          </a:p>
          <a:p>
            <a:r>
              <a:rPr lang="en-US" sz="3200" dirty="0" smtClean="0"/>
              <a:t>Includes an update of the data through 2021.</a:t>
            </a:r>
            <a:endParaRPr lang="en-US" sz="3200" dirty="0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64275"/>
            <a:ext cx="1656522" cy="4572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Baumgartner, POLI 203, Spring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8CC8-9496-482A-B097-746D52D1E6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73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Deaths: 2.5million per year, homicides: 10-25k; gun-related homicides: 5-15k (CDC data)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17566"/>
            <a:ext cx="5181600" cy="3767455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17317"/>
            <a:ext cx="5181600" cy="376795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Baumgartner, POLI 203, Spring 2022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8CC8-9496-482A-B097-746D52D1E6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19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Since 1972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100,000,000 deaths</a:t>
            </a:r>
          </a:p>
          <a:p>
            <a:endParaRPr lang="en-US" dirty="0"/>
          </a:p>
          <a:p>
            <a:r>
              <a:rPr lang="en-US" dirty="0" smtClean="0"/>
              <a:t>900,000 homicides</a:t>
            </a:r>
          </a:p>
          <a:p>
            <a:endParaRPr lang="en-US" dirty="0"/>
          </a:p>
          <a:p>
            <a:r>
              <a:rPr lang="en-US" dirty="0" smtClean="0"/>
              <a:t>600,000 gun-related homicides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Baumgartner, POLI 203, Spring 2022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8CC8-9496-482A-B097-746D52D1E6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49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 rate per population compare to others. We’re so much more violent than other OECD countries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072" y="1825625"/>
            <a:ext cx="5983856" cy="43513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Baumgartner, POLI 203, Spring 2022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8CC8-9496-482A-B097-746D52D1E6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93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These differ a LOT by: place, and by demographics.</a:t>
            </a:r>
            <a:br>
              <a:rPr lang="en-US" dirty="0" smtClean="0"/>
            </a:br>
            <a:r>
              <a:rPr lang="en-US" dirty="0" smtClean="0"/>
              <a:t>Some homicide rates compared, 2019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2967447"/>
              </p:ext>
            </p:extLst>
          </p:nvPr>
        </p:nvGraphicFramePr>
        <p:xfrm>
          <a:off x="1137136" y="1690690"/>
          <a:ext cx="10216665" cy="38473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6741"/>
                <a:gridCol w="1229542"/>
                <a:gridCol w="1745705"/>
                <a:gridCol w="1745705"/>
                <a:gridCol w="2148771"/>
                <a:gridCol w="1600201"/>
              </a:tblGrid>
              <a:tr h="645975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City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Chapel Hill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Durham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 smtClean="0">
                          <a:effectLst/>
                        </a:rPr>
                        <a:t>New Orleans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 smtClean="0">
                          <a:effectLst/>
                        </a:rPr>
                        <a:t>New York City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Baltimore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169215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Population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         60,000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         263,000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         393,000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         8,623,000 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         620,000 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45975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Homicides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41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119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299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348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169215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rate per </a:t>
                      </a:r>
                      <a:r>
                        <a:rPr lang="en-US" sz="2800" u="none" strike="noStrike" dirty="0" smtClean="0">
                          <a:effectLst/>
                        </a:rPr>
                        <a:t>100k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         </a:t>
                      </a:r>
                      <a:r>
                        <a:rPr lang="en-US" sz="2800" u="none" strike="noStrike" dirty="0" smtClean="0">
                          <a:effectLst/>
                        </a:rPr>
                        <a:t>1.7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           </a:t>
                      </a:r>
                      <a:r>
                        <a:rPr lang="en-US" sz="2800" u="none" strike="noStrike" dirty="0" smtClean="0">
                          <a:effectLst/>
                        </a:rPr>
                        <a:t>16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           </a:t>
                      </a:r>
                      <a:r>
                        <a:rPr lang="en-US" sz="2800" u="none" strike="noStrike" dirty="0" smtClean="0">
                          <a:effectLst/>
                        </a:rPr>
                        <a:t>31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               </a:t>
                      </a:r>
                      <a:r>
                        <a:rPr lang="en-US" sz="2800" u="none" strike="noStrike" dirty="0" smtClean="0">
                          <a:effectLst/>
                        </a:rPr>
                        <a:t>3.5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           </a:t>
                      </a:r>
                      <a:r>
                        <a:rPr lang="en-US" sz="2800" u="none" strike="noStrike" dirty="0" smtClean="0">
                          <a:effectLst/>
                        </a:rPr>
                        <a:t>56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Baumgartner, POLI 203, Spring 2022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8CC8-9496-482A-B097-746D52D1E6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40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Table 3.2: Homicide rates per 100,000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1364776"/>
            <a:ext cx="10515600" cy="4812187"/>
          </a:xfrm>
        </p:spPr>
        <p:txBody>
          <a:bodyPr>
            <a:normAutofit/>
          </a:bodyPr>
          <a:lstStyle/>
          <a:p>
            <a:r>
              <a:rPr lang="en-US" dirty="0" smtClean="0"/>
              <a:t>US total: about 5 per 100,000.</a:t>
            </a:r>
          </a:p>
          <a:p>
            <a:r>
              <a:rPr lang="en-US" dirty="0" smtClean="0"/>
              <a:t>New Orleans: 70</a:t>
            </a:r>
          </a:p>
          <a:p>
            <a:r>
              <a:rPr lang="en-US" dirty="0" smtClean="0"/>
              <a:t>St. Louis: 48</a:t>
            </a:r>
          </a:p>
          <a:p>
            <a:r>
              <a:rPr lang="en-US" dirty="0" smtClean="0"/>
              <a:t>DC: 44</a:t>
            </a:r>
          </a:p>
          <a:p>
            <a:r>
              <a:rPr lang="en-US" dirty="0" smtClean="0"/>
              <a:t>Baltimore: 44</a:t>
            </a:r>
          </a:p>
          <a:p>
            <a:r>
              <a:rPr lang="en-US" dirty="0" smtClean="0"/>
              <a:t>Richmond: 42</a:t>
            </a:r>
          </a:p>
          <a:p>
            <a:r>
              <a:rPr lang="en-US" dirty="0" smtClean="0"/>
              <a:t>Detroit: 29</a:t>
            </a:r>
          </a:p>
          <a:p>
            <a:r>
              <a:rPr lang="en-US" dirty="0" smtClean="0"/>
              <a:t>Reference: Most violent countries in the world: Honduras (84); El Salvador (40); S. Africa (32); Colombia (32); Brazil (26).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Baumgartner, POLI 203, Spring 2022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8CC8-9496-482A-B097-746D52D1E6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46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Baumgartner, POLI 203, Spring 2022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8CC8-9496-482A-B097-746D52D1E611}" type="slidenum">
              <a:rPr lang="en-US" smtClean="0"/>
              <a:t>15</a:t>
            </a:fld>
            <a:endParaRPr lang="en-US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17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Baumgartner, POLI 203, Spring 2022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8CC8-9496-482A-B097-746D52D1E611}" type="slidenum">
              <a:rPr lang="en-US" smtClean="0"/>
              <a:t>16</a:t>
            </a:fld>
            <a:endParaRPr lang="en-US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19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Racial breakdown of who dies, and who dies by homicide (males, blacks more likely)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17317"/>
            <a:ext cx="5181600" cy="3767953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17317"/>
            <a:ext cx="5181600" cy="376795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Baumgartner, POLI 203, Spring 2022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8CC8-9496-482A-B097-746D52D1E6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36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Homicides tend to be: Male, within race, and there is a higher rate among blacks, both as offenders and as victims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Offenders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68" y="2505075"/>
            <a:ext cx="5067627" cy="368458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Victims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315" y="2505075"/>
            <a:ext cx="5066958" cy="368458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Baumgartner, POLI 203, Spring 2022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8CC8-9496-482A-B097-746D52D1E61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98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kills whom? Killers tend to be men, and they kill people of their own race, typically also men.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17425"/>
            <a:ext cx="5181600" cy="3767738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17425"/>
            <a:ext cx="5181600" cy="37677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Baumgartner, POLI 203, Spring 2022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8CC8-9496-482A-B097-746D52D1E61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71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713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do these statistics come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71332"/>
            <a:ext cx="10515600" cy="5505631"/>
          </a:xfrm>
        </p:spPr>
        <p:txBody>
          <a:bodyPr>
            <a:normAutofit/>
          </a:bodyPr>
          <a:lstStyle/>
          <a:p>
            <a:r>
              <a:rPr lang="en-US" dirty="0" smtClean="0"/>
              <a:t>Centers for Disease Control</a:t>
            </a:r>
          </a:p>
          <a:p>
            <a:pPr lvl="1"/>
            <a:r>
              <a:rPr lang="en-US" dirty="0" smtClean="0"/>
              <a:t>Whenever a person dies, a “death certificate” lists the cause of death</a:t>
            </a:r>
          </a:p>
          <a:p>
            <a:pPr lvl="1"/>
            <a:r>
              <a:rPr lang="en-US" dirty="0" smtClean="0"/>
              <a:t>Hundreds of causes of death: pneumonia, heart attack, etc. Several fall into the category of “homicide”</a:t>
            </a:r>
          </a:p>
          <a:p>
            <a:pPr lvl="1"/>
            <a:r>
              <a:rPr lang="en-US" dirty="0" smtClean="0"/>
              <a:t>These are aggregated by county and state</a:t>
            </a:r>
          </a:p>
          <a:p>
            <a:pPr lvl="1"/>
            <a:r>
              <a:rPr lang="en-US" dirty="0" smtClean="0"/>
              <a:t>After 1995, privacy controls stop distribution of county except for largest counties. </a:t>
            </a:r>
            <a:r>
              <a:rPr lang="en-US" dirty="0" err="1" smtClean="0"/>
              <a:t>Gggrrrr</a:t>
            </a:r>
            <a:r>
              <a:rPr lang="en-US" dirty="0" smtClean="0"/>
              <a:t>! Frustrating to people like me who want good stats…</a:t>
            </a:r>
          </a:p>
          <a:p>
            <a:pPr lvl="1"/>
            <a:r>
              <a:rPr lang="en-US" dirty="0" smtClean="0"/>
              <a:t>Good: Every death. Bad: no information about who killed them. Also, listed by county of residence of the person, not necessarily where they passed away.</a:t>
            </a:r>
            <a:endParaRPr lang="en-US" dirty="0"/>
          </a:p>
          <a:p>
            <a:r>
              <a:rPr lang="en-US" dirty="0" smtClean="0"/>
              <a:t>FBI</a:t>
            </a:r>
          </a:p>
          <a:p>
            <a:pPr lvl="1"/>
            <a:r>
              <a:rPr lang="en-US" dirty="0" smtClean="0"/>
              <a:t>“Supplemental Homicide Reports” – lists data on offender, victim, nature of the crime, etc. Great stuff, but often missing.</a:t>
            </a:r>
          </a:p>
          <a:p>
            <a:pPr lvl="1"/>
            <a:r>
              <a:rPr lang="en-US" dirty="0" smtClean="0"/>
              <a:t>If the crime is not solved, no data.</a:t>
            </a:r>
          </a:p>
          <a:p>
            <a:pPr lvl="1"/>
            <a:r>
              <a:rPr lang="en-US" dirty="0" smtClean="0"/>
              <a:t>If the local police department forgets to send in the form, no data.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Baumgartner, POLI 203, Spring 2022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8CC8-9496-482A-B097-746D52D1E6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90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Homicide victimization varies not just by geography, but by demographics, as well. Black male victims of homicide, by age, wow.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072" y="1825625"/>
            <a:ext cx="5983856" cy="43513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Baumgartner, POLI 203, Spring 2022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8CC8-9496-482A-B097-746D52D1E61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33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summary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Very high rates across the US.</a:t>
            </a:r>
          </a:p>
          <a:p>
            <a:r>
              <a:rPr lang="en-US" dirty="0" smtClean="0"/>
              <a:t>Dramatic increase from 1960s to 1980s, big decline since mid-1990s.</a:t>
            </a:r>
          </a:p>
          <a:p>
            <a:r>
              <a:rPr lang="en-US" dirty="0" smtClean="0"/>
              <a:t>New Orleans, some </a:t>
            </a:r>
            <a:r>
              <a:rPr lang="en-US" dirty="0"/>
              <a:t>other </a:t>
            </a:r>
            <a:r>
              <a:rPr lang="en-US" dirty="0" smtClean="0"/>
              <a:t>hot-spots, crazy rates of homicide..</a:t>
            </a:r>
          </a:p>
          <a:p>
            <a:r>
              <a:rPr lang="en-US" dirty="0" smtClean="0"/>
              <a:t>But homicide is very rarely random. Typically the people know each other, and typically they are from similar social backgrounds.</a:t>
            </a:r>
          </a:p>
          <a:p>
            <a:r>
              <a:rPr lang="en-US" dirty="0" smtClean="0"/>
              <a:t>A young man’s game. Both offenders and victims are young men.</a:t>
            </a:r>
          </a:p>
          <a:p>
            <a:r>
              <a:rPr lang="en-US" dirty="0" smtClean="0"/>
              <a:t>Generally (80-90 percent), within race. Generally male victims.</a:t>
            </a:r>
          </a:p>
          <a:p>
            <a:r>
              <a:rPr lang="en-US" dirty="0" smtClean="0"/>
              <a:t>Target homicide victim: young black men.</a:t>
            </a:r>
          </a:p>
          <a:p>
            <a:r>
              <a:rPr lang="en-US" dirty="0" smtClean="0"/>
              <a:t>(Their killers, however, are rarely targeted for capital punishment.)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Baumgartner, POLI 203, Spring 2022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8CC8-9496-482A-B097-746D52D1E61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28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4: OK, we know about homicides; which of these lead to executions?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from Chapter 3 from FBI crime reports, and a summary database linking victims and offenders. Obviously, those require the police to be involved, and the victim-offender data require the crime to be solved.</a:t>
            </a:r>
          </a:p>
          <a:p>
            <a:r>
              <a:rPr lang="en-US" dirty="0" smtClean="0"/>
              <a:t>This chapter: comprehensive database on all executions. Same as the </a:t>
            </a:r>
            <a:r>
              <a:rPr lang="en-US" dirty="0"/>
              <a:t>DPIC database.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deathpenaltyinfo.org/views-executions</a:t>
            </a:r>
            <a:r>
              <a:rPr lang="en-US" dirty="0" smtClean="0"/>
              <a:t> </a:t>
            </a:r>
          </a:p>
          <a:p>
            <a:r>
              <a:rPr lang="en-US" dirty="0" smtClean="0"/>
              <a:t>For each person executed, who was their victim? Who were they?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Baumgartner, POLI 203, Spring 2022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8CC8-9496-482A-B097-746D52D1E61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39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drawbacks / caveats / imperfections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Executions are only a small fraction of death sentences, and some states have lots of death sentences but few executions.</a:t>
            </a:r>
          </a:p>
          <a:p>
            <a:endParaRPr lang="en-US" dirty="0"/>
          </a:p>
          <a:p>
            <a:r>
              <a:rPr lang="en-US" dirty="0" smtClean="0"/>
              <a:t>Many homicides are not capital-eligible.</a:t>
            </a:r>
          </a:p>
          <a:p>
            <a:endParaRPr lang="en-US" dirty="0"/>
          </a:p>
          <a:p>
            <a:r>
              <a:rPr lang="en-US" dirty="0" smtClean="0"/>
              <a:t>But: things correlate over time (e.g., more homicides = more capital eligible homicides); other studies with more detail confirm the same patterns; this approach is completely comprehensive and intuitive: all homicides v. all executions.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Baumgartner, POLI 203, Spring 2022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8CC8-9496-482A-B097-746D52D1E61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5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OK, the simple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also this article for a breakdown state-by-state:</a:t>
            </a:r>
          </a:p>
          <a:p>
            <a:r>
              <a:rPr lang="en-US" dirty="0"/>
              <a:t>Baumgartner, Frank R., Emma Johnson, Colin Wilson, and Clarke Whitehead. 2016. These Lives Matter, Those Ones Don’t:  Comparing Execution Rates by the Race and Gender of the Victim in the US and in the Top Death Penalty States.  </a:t>
            </a:r>
            <a:r>
              <a:rPr lang="en-US" i="1" dirty="0"/>
              <a:t>Albany Law Review</a:t>
            </a:r>
            <a:r>
              <a:rPr lang="en-US" dirty="0"/>
              <a:t> 79, 3: 797–860. </a:t>
            </a:r>
            <a:r>
              <a:rPr lang="en-US" dirty="0">
                <a:hlinkClick r:id="rId2"/>
              </a:rPr>
              <a:t>http://www.unc.edu/~</a:t>
            </a:r>
            <a:r>
              <a:rPr lang="en-US" dirty="0" smtClean="0">
                <a:hlinkClick r:id="rId2"/>
              </a:rPr>
              <a:t>fbaum/articles/TheseLivesMatter-AlbanyLawReview2016.pdf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Baumgartner, POLI 203, Spring 2022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8CC8-9496-482A-B097-746D52D1E61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61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Race and Gender of the Victim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Race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02" y="2505075"/>
            <a:ext cx="5066958" cy="368458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Gender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315" y="2505075"/>
            <a:ext cx="5066958" cy="368458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Baumgartner, POLI 203, Spring 2022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8CC8-9496-482A-B097-746D52D1E61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525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Executions as percent of homicides, by race and gender of victim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072" y="1825625"/>
            <a:ext cx="5983856" cy="43513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Baumgartner, POLI 203, Spring 2022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8CC8-9496-482A-B097-746D52D1E61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453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Whites rarely executed for killing blacks… (See Table 4.3)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669844"/>
              </p:ext>
            </p:extLst>
          </p:nvPr>
        </p:nvGraphicFramePr>
        <p:xfrm>
          <a:off x="838199" y="1828798"/>
          <a:ext cx="10407555" cy="45275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6395">
                  <a:extLst>
                    <a:ext uri="{9D8B030D-6E8A-4147-A177-3AD203B41FA5}">
                      <a16:colId xmlns="" xmlns:a16="http://schemas.microsoft.com/office/drawing/2014/main" val="867171537"/>
                    </a:ext>
                  </a:extLst>
                </a:gridCol>
                <a:gridCol w="1156395">
                  <a:extLst>
                    <a:ext uri="{9D8B030D-6E8A-4147-A177-3AD203B41FA5}">
                      <a16:colId xmlns="" xmlns:a16="http://schemas.microsoft.com/office/drawing/2014/main" val="1218460716"/>
                    </a:ext>
                  </a:extLst>
                </a:gridCol>
                <a:gridCol w="1156395">
                  <a:extLst>
                    <a:ext uri="{9D8B030D-6E8A-4147-A177-3AD203B41FA5}">
                      <a16:colId xmlns="" xmlns:a16="http://schemas.microsoft.com/office/drawing/2014/main" val="3477423542"/>
                    </a:ext>
                  </a:extLst>
                </a:gridCol>
                <a:gridCol w="1156395">
                  <a:extLst>
                    <a:ext uri="{9D8B030D-6E8A-4147-A177-3AD203B41FA5}">
                      <a16:colId xmlns="" xmlns:a16="http://schemas.microsoft.com/office/drawing/2014/main" val="4039818333"/>
                    </a:ext>
                  </a:extLst>
                </a:gridCol>
                <a:gridCol w="1156395">
                  <a:extLst>
                    <a:ext uri="{9D8B030D-6E8A-4147-A177-3AD203B41FA5}">
                      <a16:colId xmlns="" xmlns:a16="http://schemas.microsoft.com/office/drawing/2014/main" val="363078728"/>
                    </a:ext>
                  </a:extLst>
                </a:gridCol>
                <a:gridCol w="1156395">
                  <a:extLst>
                    <a:ext uri="{9D8B030D-6E8A-4147-A177-3AD203B41FA5}">
                      <a16:colId xmlns="" xmlns:a16="http://schemas.microsoft.com/office/drawing/2014/main" val="2089700218"/>
                    </a:ext>
                  </a:extLst>
                </a:gridCol>
                <a:gridCol w="1156395">
                  <a:extLst>
                    <a:ext uri="{9D8B030D-6E8A-4147-A177-3AD203B41FA5}">
                      <a16:colId xmlns="" xmlns:a16="http://schemas.microsoft.com/office/drawing/2014/main" val="3271974431"/>
                    </a:ext>
                  </a:extLst>
                </a:gridCol>
                <a:gridCol w="1156395">
                  <a:extLst>
                    <a:ext uri="{9D8B030D-6E8A-4147-A177-3AD203B41FA5}">
                      <a16:colId xmlns="" xmlns:a16="http://schemas.microsoft.com/office/drawing/2014/main" val="2544746068"/>
                    </a:ext>
                  </a:extLst>
                </a:gridCol>
                <a:gridCol w="1156395">
                  <a:extLst>
                    <a:ext uri="{9D8B030D-6E8A-4147-A177-3AD203B41FA5}">
                      <a16:colId xmlns="" xmlns:a16="http://schemas.microsoft.com/office/drawing/2014/main" val="521893166"/>
                    </a:ext>
                  </a:extLst>
                </a:gridCol>
              </a:tblGrid>
              <a:tr h="34693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Offender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Victim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565078899"/>
                  </a:ext>
                </a:extLst>
              </a:tr>
              <a:tr h="627959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White Female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White Male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Black Female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Black </a:t>
                      </a:r>
                      <a:endParaRPr lang="en-US" sz="2000" u="none" strike="noStrike" dirty="0" smtClean="0">
                        <a:effectLst/>
                      </a:endParaRPr>
                    </a:p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Male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Total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White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Black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Percent White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16632708"/>
                  </a:ext>
                </a:extLst>
              </a:tr>
              <a:tr h="62795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WF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100.00 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120894589"/>
                  </a:ext>
                </a:extLst>
              </a:tr>
              <a:tr h="62795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WM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317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401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11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767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718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 97.29 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234300282"/>
                  </a:ext>
                </a:extLst>
              </a:tr>
              <a:tr h="62795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BF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25.00 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198555520"/>
                  </a:ext>
                </a:extLst>
              </a:tr>
              <a:tr h="62795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BM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121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162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rgbClr val="0070C0"/>
                          </a:solidFill>
                          <a:effectLst/>
                        </a:rPr>
                        <a:t>64</a:t>
                      </a:r>
                      <a:endParaRPr lang="en-US" sz="20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99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478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283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163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       63.45 </a:t>
                      </a:r>
                      <a:endParaRPr lang="en-US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33251264"/>
                  </a:ext>
                </a:extLst>
              </a:tr>
              <a:tr h="34693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Total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473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623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78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1,422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1096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198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      84.70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032671878"/>
                  </a:ext>
                </a:extLst>
              </a:tr>
              <a:tr h="34693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White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318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410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11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777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728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 97.33 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241067061"/>
                  </a:ext>
                </a:extLst>
              </a:tr>
              <a:tr h="34693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rgbClr val="00B0F0"/>
                          </a:solidFill>
                          <a:effectLst/>
                        </a:rPr>
                        <a:t>Black</a:t>
                      </a:r>
                      <a:endParaRPr lang="en-US" sz="2000" b="0" i="0" u="none" strike="noStrike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rgbClr val="00B0F0"/>
                          </a:solidFill>
                          <a:effectLst/>
                        </a:rPr>
                        <a:t>122</a:t>
                      </a:r>
                      <a:endParaRPr lang="en-US" sz="2000" b="0" i="0" u="none" strike="noStrike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rgbClr val="00B0F0"/>
                          </a:solidFill>
                          <a:effectLst/>
                        </a:rPr>
                        <a:t>162</a:t>
                      </a:r>
                      <a:endParaRPr lang="en-US" sz="2000" b="0" i="0" u="none" strike="noStrike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rgbClr val="00B0F0"/>
                          </a:solidFill>
                          <a:effectLst/>
                        </a:rPr>
                        <a:t>64</a:t>
                      </a:r>
                      <a:endParaRPr lang="en-US" sz="2000" b="0" i="0" u="none" strike="noStrike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rgbClr val="00B0F0"/>
                          </a:solidFill>
                          <a:effectLst/>
                        </a:rPr>
                        <a:t>102</a:t>
                      </a:r>
                      <a:endParaRPr lang="en-US" sz="2000" b="0" i="0" u="none" strike="noStrike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rgbClr val="00B0F0"/>
                          </a:solidFill>
                          <a:effectLst/>
                        </a:rPr>
                        <a:t>482</a:t>
                      </a:r>
                      <a:endParaRPr lang="en-US" sz="2000" b="0" i="0" u="none" strike="noStrike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solidFill>
                            <a:srgbClr val="00B0F0"/>
                          </a:solidFill>
                          <a:effectLst/>
                        </a:rPr>
                        <a:t>284</a:t>
                      </a:r>
                      <a:endParaRPr lang="en-US" sz="2000" b="0" i="0" u="none" strike="noStrike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166</a:t>
                      </a:r>
                      <a:endParaRPr lang="en-US" sz="2000" b="0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        63.11 </a:t>
                      </a:r>
                      <a:endParaRPr lang="en-US" sz="2000" b="0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529993391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Baumgartner, POLI 203, Spring 2022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8CC8-9496-482A-B097-746D52D1E61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047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victims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Timothy McVeigh was white, and he had black victims. But he had 163 victims, and it just so happened that some were black. It was not a racial crime; it was an attack on the federal government…</a:t>
            </a:r>
          </a:p>
          <a:p>
            <a:r>
              <a:rPr lang="en-US" dirty="0" smtClean="0"/>
              <a:t>20 whites have been executed for killing blacks… Think about that.</a:t>
            </a:r>
          </a:p>
          <a:p>
            <a:r>
              <a:rPr lang="en-US" dirty="0" smtClean="0"/>
              <a:t>Among those with just a single victim, the number is even lower. Without going into the horrific details, these tend to be crimes of explicit racial animus: KKK, Aryan Nations, things like that.</a:t>
            </a:r>
          </a:p>
          <a:p>
            <a:endParaRPr lang="en-US" dirty="0"/>
          </a:p>
          <a:p>
            <a:r>
              <a:rPr lang="en-US" dirty="0" smtClean="0"/>
              <a:t>Without explicitly claiming racial hatred (like Dylan Roof), it is almost statistically impossible for a white to be executed for killing a black…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Baumgartner, POLI 203, Spring 2022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8CC8-9496-482A-B097-746D52D1E61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368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6088"/>
          </a:xfrm>
        </p:spPr>
        <p:txBody>
          <a:bodyPr/>
          <a:lstStyle/>
          <a:p>
            <a:r>
              <a:rPr lang="en-US" dirty="0" smtClean="0"/>
              <a:t>In many states, it has never happened…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1214"/>
            <a:ext cx="10515600" cy="507574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Louisiana: 61 percent of homicide victims are black males</a:t>
            </a:r>
          </a:p>
          <a:p>
            <a:endParaRPr lang="en-US" dirty="0" smtClean="0"/>
          </a:p>
          <a:p>
            <a:r>
              <a:rPr lang="en-US" dirty="0" smtClean="0"/>
              <a:t>Execution rates per 1,000 homicides: </a:t>
            </a:r>
          </a:p>
          <a:p>
            <a:pPr lvl="1"/>
            <a:r>
              <a:rPr lang="en-US" dirty="0" smtClean="0"/>
              <a:t>Black male victim: 0.24 </a:t>
            </a:r>
          </a:p>
          <a:p>
            <a:pPr lvl="1"/>
            <a:r>
              <a:rPr lang="en-US" dirty="0" smtClean="0"/>
              <a:t>Black female victim: 2.06</a:t>
            </a:r>
          </a:p>
          <a:p>
            <a:pPr lvl="1"/>
            <a:r>
              <a:rPr lang="en-US" dirty="0" smtClean="0"/>
              <a:t>White male victim: 3.01</a:t>
            </a:r>
          </a:p>
          <a:p>
            <a:pPr lvl="1"/>
            <a:r>
              <a:rPr lang="en-US" dirty="0" smtClean="0"/>
              <a:t>White female victim: 11.52</a:t>
            </a:r>
          </a:p>
          <a:p>
            <a:pPr lvl="1"/>
            <a:endParaRPr lang="en-US" dirty="0"/>
          </a:p>
          <a:p>
            <a:r>
              <a:rPr lang="en-US" dirty="0" smtClean="0"/>
              <a:t>Last execution of a white for killing a black: … drum roll… 1752. Under French rule.</a:t>
            </a:r>
          </a:p>
          <a:p>
            <a:endParaRPr lang="en-US" dirty="0"/>
          </a:p>
          <a:p>
            <a:r>
              <a:rPr lang="en-US" sz="1900" dirty="0"/>
              <a:t>Baumgartner, Frank R., and Tim Lyman. 2015. Race-Of-Victim Discrepancies in Homicides and Executions, Louisiana 1976-2015. </a:t>
            </a:r>
            <a:r>
              <a:rPr lang="en-US" sz="1900" i="1" dirty="0"/>
              <a:t>Loyola University of New Orleans Journal of Public Interest Law </a:t>
            </a:r>
            <a:r>
              <a:rPr lang="en-US" sz="1900" dirty="0"/>
              <a:t>17: 128-44. 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Baumgartner, POLI 203, Spring 2022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8CC8-9496-482A-B097-746D52D1E61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67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21583"/>
            <a:ext cx="10515600" cy="1964418"/>
          </a:xfrm>
        </p:spPr>
        <p:txBody>
          <a:bodyPr>
            <a:normAutofit/>
          </a:bodyPr>
          <a:lstStyle/>
          <a:p>
            <a:r>
              <a:rPr lang="en-US" dirty="0" smtClean="0"/>
              <a:t>Updates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49121"/>
            <a:ext cx="10515600" cy="4327842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r>
              <a:rPr lang="en-US" sz="3200" dirty="0" smtClean="0"/>
              <a:t>FBI data now through 2019</a:t>
            </a:r>
          </a:p>
          <a:p>
            <a:r>
              <a:rPr lang="en-US" sz="3200" dirty="0" smtClean="0"/>
              <a:t>Executions data through to Dec 31, 2021</a:t>
            </a:r>
          </a:p>
          <a:p>
            <a:r>
              <a:rPr lang="en-US" sz="3200" dirty="0" smtClean="0"/>
              <a:t>Currently collecting 9,000 observations on all death sentences; this is very complete for offenders, but not victims.</a:t>
            </a:r>
            <a:endParaRPr lang="en-US" sz="3200" dirty="0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64275"/>
            <a:ext cx="1656522" cy="4572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Baumgartner, POLI 203, Spring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8CC8-9496-482A-B097-746D52D1E6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55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Female killers executed (Table 4.4)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16 females executed (the first was here in NC: Velma Barfield, aka the “black widow”). (Women: 10 percent of killers, but 1 percent of executed)</a:t>
            </a:r>
          </a:p>
          <a:p>
            <a:r>
              <a:rPr lang="en-US" dirty="0" smtClean="0"/>
              <a:t>Together, they had 21 victims</a:t>
            </a:r>
          </a:p>
          <a:p>
            <a:r>
              <a:rPr lang="en-US" dirty="0" smtClean="0"/>
              <a:t>Of these victims, only 4 were “strangers” The vast majority were:</a:t>
            </a:r>
          </a:p>
          <a:p>
            <a:pPr lvl="1"/>
            <a:r>
              <a:rPr lang="en-US" dirty="0" smtClean="0"/>
              <a:t>Husband / partner</a:t>
            </a:r>
          </a:p>
          <a:p>
            <a:pPr lvl="1"/>
            <a:r>
              <a:rPr lang="en-US" dirty="0" smtClean="0"/>
              <a:t>Child</a:t>
            </a:r>
            <a:endParaRPr lang="en-US" dirty="0"/>
          </a:p>
          <a:p>
            <a:r>
              <a:rPr lang="en-US" dirty="0" smtClean="0"/>
              <a:t>Our greatest fears, toughest sanctions:</a:t>
            </a:r>
          </a:p>
          <a:p>
            <a:pPr lvl="1"/>
            <a:r>
              <a:rPr lang="en-US" dirty="0" smtClean="0"/>
              <a:t>Man who attacks a random white female, especially if the killer is black male</a:t>
            </a:r>
          </a:p>
          <a:p>
            <a:pPr lvl="1"/>
            <a:r>
              <a:rPr lang="en-US" dirty="0" smtClean="0"/>
              <a:t>Woman who kills her husband or child</a:t>
            </a:r>
          </a:p>
          <a:p>
            <a:r>
              <a:rPr lang="en-US" dirty="0" smtClean="0"/>
              <a:t>Therefore, it’s logical to think that the opposite groups are under-valued:</a:t>
            </a:r>
          </a:p>
          <a:p>
            <a:pPr lvl="1"/>
            <a:r>
              <a:rPr lang="en-US" dirty="0" smtClean="0"/>
              <a:t>Man who kills a spouse or acquaintance</a:t>
            </a:r>
          </a:p>
          <a:p>
            <a:pPr lvl="1"/>
            <a:r>
              <a:rPr lang="en-US" dirty="0" smtClean="0"/>
              <a:t>Anyone who kills a black victim, especially if the killer is white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Baumgartner, POLI 203, Spring 2022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8CC8-9496-482A-B097-746D52D1E61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88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patterns are pretty dang clear. There is a hierarchy of which cases are likely to lead to execution: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hierarchy of </a:t>
            </a:r>
            <a:r>
              <a:rPr lang="en-US" dirty="0" smtClean="0"/>
              <a:t>victims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White female</a:t>
            </a:r>
          </a:p>
          <a:p>
            <a:r>
              <a:rPr lang="en-US" dirty="0" smtClean="0"/>
              <a:t>White male</a:t>
            </a:r>
          </a:p>
          <a:p>
            <a:r>
              <a:rPr lang="en-US" dirty="0" smtClean="0"/>
              <a:t>Black female</a:t>
            </a:r>
          </a:p>
          <a:p>
            <a:r>
              <a:rPr lang="en-US" dirty="0" smtClean="0"/>
              <a:t>Black male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The hierarchy of offenders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Black male</a:t>
            </a:r>
          </a:p>
          <a:p>
            <a:r>
              <a:rPr lang="en-US" dirty="0" smtClean="0"/>
              <a:t>White male</a:t>
            </a:r>
          </a:p>
          <a:p>
            <a:r>
              <a:rPr lang="en-US" dirty="0" smtClean="0"/>
              <a:t>Black female</a:t>
            </a:r>
          </a:p>
          <a:p>
            <a:r>
              <a:rPr lang="en-US" dirty="0" smtClean="0"/>
              <a:t>White female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Baumgartner, POLI 203, Spring 2022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8CC8-9496-482A-B097-746D52D1E61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27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4431"/>
          </a:xfrm>
        </p:spPr>
        <p:txBody>
          <a:bodyPr/>
          <a:lstStyle/>
          <a:p>
            <a:r>
              <a:rPr lang="en-US" dirty="0" smtClean="0"/>
              <a:t>Other things that increase the odds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8943"/>
            <a:ext cx="10515600" cy="48380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Crime occurs in Houston TX</a:t>
            </a:r>
          </a:p>
          <a:p>
            <a:r>
              <a:rPr lang="en-US" dirty="0" smtClean="0"/>
              <a:t>Crime occurs in another jurisdiction that is active (more on this in Chapter 6)</a:t>
            </a:r>
          </a:p>
          <a:p>
            <a:r>
              <a:rPr lang="en-US" dirty="0" smtClean="0"/>
              <a:t>Crime occurs in the 1980s</a:t>
            </a:r>
          </a:p>
          <a:p>
            <a:r>
              <a:rPr lang="en-US" dirty="0" smtClean="0"/>
              <a:t>You have a bad lawyer</a:t>
            </a:r>
          </a:p>
          <a:p>
            <a:r>
              <a:rPr lang="en-US" dirty="0" smtClean="0"/>
              <a:t>You have other vulnerabilities (e.g., mental capacity, mental illness)</a:t>
            </a:r>
          </a:p>
          <a:p>
            <a:r>
              <a:rPr lang="en-US" dirty="0" smtClean="0"/>
              <a:t>Your case generates media coverage</a:t>
            </a:r>
          </a:p>
          <a:p>
            <a:r>
              <a:rPr lang="en-US" dirty="0" smtClean="0"/>
              <a:t>You are portrayed as an animal, a savage, a “predator” (Note: OJ Simpson was never even considered, though he was black and was charged with a double-murder of whites, with a knife. But he was too well known, could not be “</a:t>
            </a:r>
            <a:r>
              <a:rPr lang="en-US" dirty="0" err="1" smtClean="0"/>
              <a:t>othered</a:t>
            </a:r>
            <a:r>
              <a:rPr lang="en-US" dirty="0" smtClean="0"/>
              <a:t>” – everyone felt they knew him…)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Baumgartner, POLI 203, Spring 2022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8CC8-9496-482A-B097-746D52D1E61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978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“Garden-variety” v. “particularly heinous” murders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Inevitably, capital punishment, if not to be the automatic punishment for homicide, requires the creation of two classes of victims, or of homicides.</a:t>
            </a:r>
          </a:p>
          <a:p>
            <a:endParaRPr lang="en-US" dirty="0"/>
          </a:p>
          <a:p>
            <a:r>
              <a:rPr lang="en-US" dirty="0" smtClean="0"/>
              <a:t>One class is “lower” – garden variety</a:t>
            </a:r>
          </a:p>
          <a:p>
            <a:r>
              <a:rPr lang="en-US" dirty="0" smtClean="0"/>
              <a:t>One class is “higher” – more serious, worthy of the greatest punishment</a:t>
            </a:r>
          </a:p>
          <a:p>
            <a:endParaRPr lang="en-US" dirty="0"/>
          </a:p>
          <a:p>
            <a:r>
              <a:rPr lang="en-US" dirty="0" smtClean="0"/>
              <a:t>Very difficult to make this distinction. Particularly given </a:t>
            </a:r>
            <a:r>
              <a:rPr lang="en-US" dirty="0" err="1" smtClean="0"/>
              <a:t>McGautha</a:t>
            </a:r>
            <a:r>
              <a:rPr lang="en-US" dirty="0" smtClean="0"/>
              <a:t>: no clear instructions!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Baumgartner, POLI 203, Spring 2022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8CC8-9496-482A-B097-746D52D1E61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06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743200" cy="6188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Comparing FBI homicides stats with execution cases. FBI data through 2019; Execs through 2021.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864140" y="39826"/>
          <a:ext cx="7489660" cy="6711494"/>
        </p:xfrm>
        <a:graphic>
          <a:graphicData uri="http://schemas.openxmlformats.org/drawingml/2006/table">
            <a:tbl>
              <a:tblPr/>
              <a:tblGrid>
                <a:gridCol w="3540085"/>
                <a:gridCol w="1074355"/>
                <a:gridCol w="1074355"/>
                <a:gridCol w="885022"/>
                <a:gridCol w="915843"/>
              </a:tblGrid>
              <a:tr h="2104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Label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FBI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FBI DS States Only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Executions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effectLst/>
                          <a:latin typeface="Calibri" panose="020F0502020204030204" pitchFamily="34" charset="0"/>
                        </a:rPr>
                        <a:t>Executions per 100 Homs, DS States</a:t>
                      </a:r>
                      <a:r>
                        <a:rPr lang="en-US" sz="1400" b="0" i="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Only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4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Total by Offenders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         829,305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         714,076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         1,538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         0.215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4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By Offender Gender --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0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68,920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59,964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   17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0.028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4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537,369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466,507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1,520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0.326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4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By Offender Race --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4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298,969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255,344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528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0.207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4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White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224,026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194,951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860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0.441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4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Total by Victims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         874,016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         752,377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         2,402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         0.319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4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By Victim Gender --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4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Male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688,369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593,198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1,227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0.207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4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Female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184,337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158,056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1,175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0.743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4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By Victim Race --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4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Black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410,171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341,945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375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0.110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4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White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337,670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294,489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1,804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0.613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4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By Victim Race and Gender --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4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Black Male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342,688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284,441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196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0.069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4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Black Female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67,417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57,449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180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0.313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4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White Male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240,480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211,358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889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0.421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4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White Female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97,111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83,070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916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1.103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4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By Offender-Victim Race Combinations --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4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Black kills Black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245,856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209,403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183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0.087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0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White kills Black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19,685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17,027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   23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0.135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4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White kills White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193,103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168,037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807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0.480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4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Black kills White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41,628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35,805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312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0.871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4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Black male kills White female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 9,684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 8,250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Calibri" panose="020F0502020204030204" pitchFamily="34" charset="0"/>
                        </a:rPr>
                        <a:t>            160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1.939 </a:t>
                      </a:r>
                    </a:p>
                  </a:txBody>
                  <a:tcPr marL="7877" marR="7877" marT="7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Baumgartner, POLI 203, Spring 2022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8CC8-9496-482A-B097-746D52D1E6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07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Homicides / Execution Comparisons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Offender Race: gets whiter…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02" y="2505075"/>
            <a:ext cx="5066958" cy="3684588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Offender Gender: gets </a:t>
            </a:r>
            <a:r>
              <a:rPr lang="en-US" dirty="0" err="1" smtClean="0"/>
              <a:t>maler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315" y="2505075"/>
            <a:ext cx="5066958" cy="368458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Baumgartner, POLI 203, Spring 2022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8CC8-9496-482A-B097-746D52D1E6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62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Homicides / Execution Comparisons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Victims get whiter…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02" y="2505075"/>
            <a:ext cx="5066958" cy="3684588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Victims get more female…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315" y="2505075"/>
            <a:ext cx="5066958" cy="368458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Baumgartner, POLI 203, Spring 2022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8CC8-9496-482A-B097-746D52D1E6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35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Black male victims severely under-represented; white female victims strongly over-represented…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072" y="1825625"/>
            <a:ext cx="5983856" cy="43513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Baumgartner, POLI 203, Spring 2022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8CC8-9496-482A-B097-746D52D1E6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05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is over-represented? B-W, W-W; Who is under-represented? W-B, and B-B. Race of victim dominates…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072" y="1825625"/>
            <a:ext cx="5983856" cy="43513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Baumgartner, POLI 203, Spring 2022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8CC8-9496-482A-B097-746D52D1E6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27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898" y="430755"/>
            <a:ext cx="3500120" cy="5527675"/>
          </a:xfrm>
        </p:spPr>
        <p:txBody>
          <a:bodyPr/>
          <a:lstStyle/>
          <a:p>
            <a:r>
              <a:rPr lang="en-US" dirty="0" smtClean="0"/>
              <a:t>A summary of the odds of execution, given demographic characteristics  of the crime.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71953"/>
            <a:ext cx="8229600" cy="598439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Baumgartner, POLI 203, Spring 2022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8CC8-9496-482A-B097-746D52D1E6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34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2091</Words>
  <Application>Microsoft Office PowerPoint</Application>
  <PresentationFormat>Widescreen</PresentationFormat>
  <Paragraphs>436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Deadly Justice, Ch 3-4 </vt:lpstr>
      <vt:lpstr>Where do these statistics come from?</vt:lpstr>
      <vt:lpstr>Updates </vt:lpstr>
      <vt:lpstr>Comparing FBI homicides stats with execution cases. FBI data through 2019; Execs through 2021.</vt:lpstr>
      <vt:lpstr>Homicides / Execution Comparisons</vt:lpstr>
      <vt:lpstr>Homicides / Execution Comparisons</vt:lpstr>
      <vt:lpstr>Black male victims severely under-represented; white female victims strongly over-represented…</vt:lpstr>
      <vt:lpstr>Who is over-represented? B-W, W-W; Who is under-represented? W-B, and B-B. Race of victim dominates…</vt:lpstr>
      <vt:lpstr>A summary of the odds of execution, given demographic characteristics  of the crime.</vt:lpstr>
      <vt:lpstr>Deaths: 2.5million per year, homicides: 10-25k; gun-related homicides: 5-15k (CDC data)</vt:lpstr>
      <vt:lpstr>Since 1972</vt:lpstr>
      <vt:lpstr>US rate per population compare to others. We’re so much more violent than other OECD countries</vt:lpstr>
      <vt:lpstr>These differ a LOT by: place, and by demographics. Some homicide rates compared, 2019</vt:lpstr>
      <vt:lpstr>From Table 3.2: Homicide rates per 100,000</vt:lpstr>
      <vt:lpstr>PowerPoint Presentation</vt:lpstr>
      <vt:lpstr>PowerPoint Presentation</vt:lpstr>
      <vt:lpstr>Racial breakdown of who dies, and who dies by homicide (males, blacks more likely)</vt:lpstr>
      <vt:lpstr>Homicides tend to be: Male, within race, and there is a higher rate among blacks, both as offenders and as victims</vt:lpstr>
      <vt:lpstr>Who kills whom? Killers tend to be men, and they kill people of their own race, typically also men.</vt:lpstr>
      <vt:lpstr>Homicide victimization varies not just by geography, but by demographics, as well. Black male victims of homicide, by age, wow.</vt:lpstr>
      <vt:lpstr>A summary</vt:lpstr>
      <vt:lpstr>Chapter 4: OK, we know about homicides; which of these lead to executions?</vt:lpstr>
      <vt:lpstr>Some drawbacks / caveats / imperfections</vt:lpstr>
      <vt:lpstr>OK, the simple statistics</vt:lpstr>
      <vt:lpstr>By Race and Gender of the Victim</vt:lpstr>
      <vt:lpstr>Executions as percent of homicides, by race and gender of victim</vt:lpstr>
      <vt:lpstr>Whites rarely executed for killing blacks… (See Table 4.3)</vt:lpstr>
      <vt:lpstr>Multiple victims</vt:lpstr>
      <vt:lpstr>In many states, it has never happened…</vt:lpstr>
      <vt:lpstr>Female killers executed (Table 4.4)</vt:lpstr>
      <vt:lpstr>The patterns are pretty dang clear. There is a hierarchy of which cases are likely to lead to execution:</vt:lpstr>
      <vt:lpstr>Other things that increase the odds</vt:lpstr>
      <vt:lpstr>“Garden-variety” v. “particularly heinous” murders</vt:lpstr>
    </vt:vector>
  </TitlesOfParts>
  <Company>Lenovo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Lenovo User</dc:creator>
  <cp:lastModifiedBy>Lenovo User</cp:lastModifiedBy>
  <cp:revision>38</cp:revision>
  <dcterms:created xsi:type="dcterms:W3CDTF">2018-01-15T16:13:46Z</dcterms:created>
  <dcterms:modified xsi:type="dcterms:W3CDTF">2022-01-25T22:08:04Z</dcterms:modified>
</cp:coreProperties>
</file>