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74" r:id="rId10"/>
    <p:sldId id="260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10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38BC1-A721-4074-A609-18BBDEEAC0A3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76F52F-E905-4992-986F-A45E8D1B231F}">
      <dgm:prSet/>
      <dgm:spPr/>
      <dgm:t>
        <a:bodyPr/>
        <a:lstStyle/>
        <a:p>
          <a:r>
            <a:rPr lang="en-US"/>
            <a:t>A key flaw noted by the Justices in </a:t>
          </a:r>
          <a:r>
            <a:rPr lang="en-US" i="1"/>
            <a:t>Furman </a:t>
          </a:r>
          <a:r>
            <a:rPr lang="en-US"/>
            <a:t>was that the death penalty was not systematically reserved for the “worst of the worst” </a:t>
          </a:r>
        </a:p>
      </dgm:t>
    </dgm:pt>
    <dgm:pt modelId="{5FC4C4E2-F40A-42A3-9870-3293E5022977}" type="parTrans" cxnId="{FA16901D-681B-4B3B-B71C-31C7EE96FD43}">
      <dgm:prSet/>
      <dgm:spPr/>
      <dgm:t>
        <a:bodyPr/>
        <a:lstStyle/>
        <a:p>
          <a:endParaRPr lang="en-US"/>
        </a:p>
      </dgm:t>
    </dgm:pt>
    <dgm:pt modelId="{3E07D1D9-73E4-465A-8343-0A4E3798BEAA}" type="sibTrans" cxnId="{FA16901D-681B-4B3B-B71C-31C7EE96FD43}">
      <dgm:prSet/>
      <dgm:spPr/>
      <dgm:t>
        <a:bodyPr/>
        <a:lstStyle/>
        <a:p>
          <a:endParaRPr lang="en-US"/>
        </a:p>
      </dgm:t>
    </dgm:pt>
    <dgm:pt modelId="{8B2DD909-79AA-4CC6-92CA-50FA06514FA4}">
      <dgm:prSet/>
      <dgm:spPr/>
      <dgm:t>
        <a:bodyPr/>
        <a:lstStyle/>
        <a:p>
          <a:r>
            <a:rPr lang="en-US" dirty="0"/>
            <a:t>There is too much caprice or arbitrariness in who is actually selected for a death sentence</a:t>
          </a:r>
        </a:p>
      </dgm:t>
    </dgm:pt>
    <dgm:pt modelId="{8CDCFA2C-C906-441E-B8B7-41BD46C0FB9A}" type="parTrans" cxnId="{CEF0D0C8-DB2F-45E9-9BF2-E17249F9E1FA}">
      <dgm:prSet/>
      <dgm:spPr/>
      <dgm:t>
        <a:bodyPr/>
        <a:lstStyle/>
        <a:p>
          <a:endParaRPr lang="en-US"/>
        </a:p>
      </dgm:t>
    </dgm:pt>
    <dgm:pt modelId="{F2AE2115-079B-4167-AF04-5911D685E7B4}" type="sibTrans" cxnId="{CEF0D0C8-DB2F-45E9-9BF2-E17249F9E1FA}">
      <dgm:prSet/>
      <dgm:spPr/>
      <dgm:t>
        <a:bodyPr/>
        <a:lstStyle/>
        <a:p>
          <a:endParaRPr lang="en-US"/>
        </a:p>
      </dgm:t>
    </dgm:pt>
    <dgm:pt modelId="{3CBE77F1-84EE-9446-9FA1-E38228267229}" type="pres">
      <dgm:prSet presAssocID="{B1138BC1-A721-4074-A609-18BBDEEAC0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1344D3-5DD3-BF4F-9AC0-74DB39E8E902}" type="pres">
      <dgm:prSet presAssocID="{8576F52F-E905-4992-986F-A45E8D1B23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EBE96-ABE6-DF42-A8AF-239AB8407B73}" type="pres">
      <dgm:prSet presAssocID="{3E07D1D9-73E4-465A-8343-0A4E3798BEAA}" presName="spacer" presStyleCnt="0"/>
      <dgm:spPr/>
    </dgm:pt>
    <dgm:pt modelId="{9F05E21C-6300-BF46-8EFB-73E98F3717E5}" type="pres">
      <dgm:prSet presAssocID="{8B2DD909-79AA-4CC6-92CA-50FA06514F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F6EF0-B34E-1A42-9696-EE40597551AA}" type="presOf" srcId="{B1138BC1-A721-4074-A609-18BBDEEAC0A3}" destId="{3CBE77F1-84EE-9446-9FA1-E38228267229}" srcOrd="0" destOrd="0" presId="urn:microsoft.com/office/officeart/2005/8/layout/vList2"/>
    <dgm:cxn modelId="{FA16901D-681B-4B3B-B71C-31C7EE96FD43}" srcId="{B1138BC1-A721-4074-A609-18BBDEEAC0A3}" destId="{8576F52F-E905-4992-986F-A45E8D1B231F}" srcOrd="0" destOrd="0" parTransId="{5FC4C4E2-F40A-42A3-9870-3293E5022977}" sibTransId="{3E07D1D9-73E4-465A-8343-0A4E3798BEAA}"/>
    <dgm:cxn modelId="{CEF0D0C8-DB2F-45E9-9BF2-E17249F9E1FA}" srcId="{B1138BC1-A721-4074-A609-18BBDEEAC0A3}" destId="{8B2DD909-79AA-4CC6-92CA-50FA06514FA4}" srcOrd="1" destOrd="0" parTransId="{8CDCFA2C-C906-441E-B8B7-41BD46C0FB9A}" sibTransId="{F2AE2115-079B-4167-AF04-5911D685E7B4}"/>
    <dgm:cxn modelId="{7DAD857F-82AB-3341-BD42-D493C135D031}" type="presOf" srcId="{8576F52F-E905-4992-986F-A45E8D1B231F}" destId="{691344D3-5DD3-BF4F-9AC0-74DB39E8E902}" srcOrd="0" destOrd="0" presId="urn:microsoft.com/office/officeart/2005/8/layout/vList2"/>
    <dgm:cxn modelId="{1C3055FF-DF73-2543-B568-9C364A07F33A}" type="presOf" srcId="{8B2DD909-79AA-4CC6-92CA-50FA06514FA4}" destId="{9F05E21C-6300-BF46-8EFB-73E98F3717E5}" srcOrd="0" destOrd="0" presId="urn:microsoft.com/office/officeart/2005/8/layout/vList2"/>
    <dgm:cxn modelId="{D9BA8A84-946D-6F4C-8652-F8C472A02D49}" type="presParOf" srcId="{3CBE77F1-84EE-9446-9FA1-E38228267229}" destId="{691344D3-5DD3-BF4F-9AC0-74DB39E8E902}" srcOrd="0" destOrd="0" presId="urn:microsoft.com/office/officeart/2005/8/layout/vList2"/>
    <dgm:cxn modelId="{63DBBFD9-28E2-D04C-9B83-8FA272A2E21A}" type="presParOf" srcId="{3CBE77F1-84EE-9446-9FA1-E38228267229}" destId="{128EBE96-ABE6-DF42-A8AF-239AB8407B73}" srcOrd="1" destOrd="0" presId="urn:microsoft.com/office/officeart/2005/8/layout/vList2"/>
    <dgm:cxn modelId="{E9C19E5D-4E82-344D-8A29-EE04F20BFC8D}" type="presParOf" srcId="{3CBE77F1-84EE-9446-9FA1-E38228267229}" destId="{9F05E21C-6300-BF46-8EFB-73E98F3717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FC2C3-E16E-4B24-8891-417680D042A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793E2F-84CF-4D71-BB68-2FF909219B9B}">
      <dgm:prSet/>
      <dgm:spPr/>
      <dgm:t>
        <a:bodyPr/>
        <a:lstStyle/>
        <a:p>
          <a:r>
            <a:rPr lang="en-US"/>
            <a:t>The Court suggested a plan of “Guided Discretion” following Furman/Gregg. </a:t>
          </a:r>
        </a:p>
      </dgm:t>
    </dgm:pt>
    <dgm:pt modelId="{7D4BCB15-0943-44F6-905C-8598C992A4E7}" type="parTrans" cxnId="{5BC6C935-ECBE-430B-9757-A1FAA4447331}">
      <dgm:prSet/>
      <dgm:spPr/>
      <dgm:t>
        <a:bodyPr/>
        <a:lstStyle/>
        <a:p>
          <a:endParaRPr lang="en-US"/>
        </a:p>
      </dgm:t>
    </dgm:pt>
    <dgm:pt modelId="{D1F93450-5A97-4CD2-AD90-13F420AEF349}" type="sibTrans" cxnId="{5BC6C935-ECBE-430B-9757-A1FAA4447331}">
      <dgm:prSet/>
      <dgm:spPr/>
      <dgm:t>
        <a:bodyPr/>
        <a:lstStyle/>
        <a:p>
          <a:endParaRPr lang="en-US"/>
        </a:p>
      </dgm:t>
    </dgm:pt>
    <dgm:pt modelId="{C289303D-B370-48E4-9CA6-E5E6610E6A32}">
      <dgm:prSet/>
      <dgm:spPr/>
      <dgm:t>
        <a:bodyPr/>
        <a:lstStyle/>
        <a:p>
          <a:endParaRPr lang="en-US" dirty="0"/>
        </a:p>
      </dgm:t>
    </dgm:pt>
    <dgm:pt modelId="{33424F25-49D6-45D4-9A6A-4BE63B05548B}" type="parTrans" cxnId="{920112FB-05A0-4417-BEEE-4455B501B015}">
      <dgm:prSet/>
      <dgm:spPr/>
      <dgm:t>
        <a:bodyPr/>
        <a:lstStyle/>
        <a:p>
          <a:endParaRPr lang="en-US"/>
        </a:p>
      </dgm:t>
    </dgm:pt>
    <dgm:pt modelId="{778AF7EE-6728-40A0-A201-1A5C416E9202}" type="sibTrans" cxnId="{920112FB-05A0-4417-BEEE-4455B501B015}">
      <dgm:prSet/>
      <dgm:spPr/>
      <dgm:t>
        <a:bodyPr/>
        <a:lstStyle/>
        <a:p>
          <a:endParaRPr lang="en-US"/>
        </a:p>
      </dgm:t>
    </dgm:pt>
    <dgm:pt modelId="{14392B68-5ECA-468F-B536-8844A2B3CBAF}">
      <dgm:prSet/>
      <dgm:spPr/>
      <dgm:t>
        <a:bodyPr/>
        <a:lstStyle/>
        <a:p>
          <a:r>
            <a:rPr lang="en-US" dirty="0"/>
            <a:t>Specifically, the Court wanted a quantitative narrowing of cases, so only a few cases qualified as death eligible, and a qualitative difference between those capital sentence crimes and those that are not capital sentence. </a:t>
          </a:r>
        </a:p>
      </dgm:t>
    </dgm:pt>
    <dgm:pt modelId="{D93DEFCD-C0D0-4F4F-BCAA-456D4694BA52}" type="parTrans" cxnId="{FF20A398-5605-41FE-82B8-538D670D762D}">
      <dgm:prSet/>
      <dgm:spPr/>
      <dgm:t>
        <a:bodyPr/>
        <a:lstStyle/>
        <a:p>
          <a:endParaRPr lang="en-US"/>
        </a:p>
      </dgm:t>
    </dgm:pt>
    <dgm:pt modelId="{4028261C-8A3C-487F-8DF0-2244FEFE0B43}" type="sibTrans" cxnId="{FF20A398-5605-41FE-82B8-538D670D762D}">
      <dgm:prSet/>
      <dgm:spPr/>
      <dgm:t>
        <a:bodyPr/>
        <a:lstStyle/>
        <a:p>
          <a:endParaRPr lang="en-US"/>
        </a:p>
      </dgm:t>
    </dgm:pt>
    <dgm:pt modelId="{CD0F5B21-6EE8-4B23-AF10-089C43D25E2C}">
      <dgm:prSet/>
      <dgm:spPr/>
      <dgm:t>
        <a:bodyPr/>
        <a:lstStyle/>
        <a:p>
          <a:r>
            <a:rPr lang="en-US" dirty="0"/>
            <a:t>This led to aggravating factors that made a homicide or crime death eligible. </a:t>
          </a:r>
        </a:p>
      </dgm:t>
    </dgm:pt>
    <dgm:pt modelId="{3E9D4A1A-AAA3-4D96-A2E0-F8A6ABED03F8}" type="parTrans" cxnId="{D34C6067-5AE1-40C4-896C-82E8AACFBBEB}">
      <dgm:prSet/>
      <dgm:spPr/>
      <dgm:t>
        <a:bodyPr/>
        <a:lstStyle/>
        <a:p>
          <a:endParaRPr lang="en-US"/>
        </a:p>
      </dgm:t>
    </dgm:pt>
    <dgm:pt modelId="{6D5C4B5F-0C2F-47B3-A5C6-8AB48321143A}" type="sibTrans" cxnId="{D34C6067-5AE1-40C4-896C-82E8AACFBBEB}">
      <dgm:prSet/>
      <dgm:spPr/>
      <dgm:t>
        <a:bodyPr/>
        <a:lstStyle/>
        <a:p>
          <a:endParaRPr lang="en-US"/>
        </a:p>
      </dgm:t>
    </dgm:pt>
    <dgm:pt modelId="{CB3FCF60-F107-B248-8E8B-51EE15EE2467}" type="pres">
      <dgm:prSet presAssocID="{BA2FC2C3-E16E-4B24-8891-417680D04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93EEB6-9492-534F-95C1-4C30AFB83B6B}" type="pres">
      <dgm:prSet presAssocID="{C3793E2F-84CF-4D71-BB68-2FF909219B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A6C19-19B9-C94C-AF97-F1E1C575EDC8}" type="pres">
      <dgm:prSet presAssocID="{C3793E2F-84CF-4D71-BB68-2FF909219B9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25D00-3D30-4D42-8EC0-A195653EFA44}" type="pres">
      <dgm:prSet presAssocID="{14392B68-5ECA-468F-B536-8844A2B3CB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AC60B-B839-FF49-BD38-2F7DECB82AA5}" type="pres">
      <dgm:prSet presAssocID="{4028261C-8A3C-487F-8DF0-2244FEFE0B43}" presName="spacer" presStyleCnt="0"/>
      <dgm:spPr/>
    </dgm:pt>
    <dgm:pt modelId="{7776F5EE-D483-8341-9F05-E8B2E92195ED}" type="pres">
      <dgm:prSet presAssocID="{CD0F5B21-6EE8-4B23-AF10-089C43D25E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C6067-5AE1-40C4-896C-82E8AACFBBEB}" srcId="{BA2FC2C3-E16E-4B24-8891-417680D042AA}" destId="{CD0F5B21-6EE8-4B23-AF10-089C43D25E2C}" srcOrd="2" destOrd="0" parTransId="{3E9D4A1A-AAA3-4D96-A2E0-F8A6ABED03F8}" sibTransId="{6D5C4B5F-0C2F-47B3-A5C6-8AB48321143A}"/>
    <dgm:cxn modelId="{920112FB-05A0-4417-BEEE-4455B501B015}" srcId="{C3793E2F-84CF-4D71-BB68-2FF909219B9B}" destId="{C289303D-B370-48E4-9CA6-E5E6610E6A32}" srcOrd="0" destOrd="0" parTransId="{33424F25-49D6-45D4-9A6A-4BE63B05548B}" sibTransId="{778AF7EE-6728-40A0-A201-1A5C416E9202}"/>
    <dgm:cxn modelId="{4160CFB6-E3BC-6745-855D-72780AC43355}" type="presOf" srcId="{14392B68-5ECA-468F-B536-8844A2B3CBAF}" destId="{51B25D00-3D30-4D42-8EC0-A195653EFA44}" srcOrd="0" destOrd="0" presId="urn:microsoft.com/office/officeart/2005/8/layout/vList2"/>
    <dgm:cxn modelId="{4EF33A3B-ECF6-4F47-8162-2354F58C63D7}" type="presOf" srcId="{BA2FC2C3-E16E-4B24-8891-417680D042AA}" destId="{CB3FCF60-F107-B248-8E8B-51EE15EE2467}" srcOrd="0" destOrd="0" presId="urn:microsoft.com/office/officeart/2005/8/layout/vList2"/>
    <dgm:cxn modelId="{66D16FB0-6BBE-9447-AFBD-4FED9258D652}" type="presOf" srcId="{C3793E2F-84CF-4D71-BB68-2FF909219B9B}" destId="{9C93EEB6-9492-534F-95C1-4C30AFB83B6B}" srcOrd="0" destOrd="0" presId="urn:microsoft.com/office/officeart/2005/8/layout/vList2"/>
    <dgm:cxn modelId="{FF20A398-5605-41FE-82B8-538D670D762D}" srcId="{BA2FC2C3-E16E-4B24-8891-417680D042AA}" destId="{14392B68-5ECA-468F-B536-8844A2B3CBAF}" srcOrd="1" destOrd="0" parTransId="{D93DEFCD-C0D0-4F4F-BCAA-456D4694BA52}" sibTransId="{4028261C-8A3C-487F-8DF0-2244FEFE0B43}"/>
    <dgm:cxn modelId="{5BC6C935-ECBE-430B-9757-A1FAA4447331}" srcId="{BA2FC2C3-E16E-4B24-8891-417680D042AA}" destId="{C3793E2F-84CF-4D71-BB68-2FF909219B9B}" srcOrd="0" destOrd="0" parTransId="{7D4BCB15-0943-44F6-905C-8598C992A4E7}" sibTransId="{D1F93450-5A97-4CD2-AD90-13F420AEF349}"/>
    <dgm:cxn modelId="{D31CC1B6-9B3F-A740-88E2-74F1111AE0AE}" type="presOf" srcId="{C289303D-B370-48E4-9CA6-E5E6610E6A32}" destId="{1F9A6C19-19B9-C94C-AF97-F1E1C575EDC8}" srcOrd="0" destOrd="0" presId="urn:microsoft.com/office/officeart/2005/8/layout/vList2"/>
    <dgm:cxn modelId="{3D9BA465-1AF0-C54F-B607-2475D2024369}" type="presOf" srcId="{CD0F5B21-6EE8-4B23-AF10-089C43D25E2C}" destId="{7776F5EE-D483-8341-9F05-E8B2E92195ED}" srcOrd="0" destOrd="0" presId="urn:microsoft.com/office/officeart/2005/8/layout/vList2"/>
    <dgm:cxn modelId="{A4BE507C-D28F-D548-8CE5-6E0233C4B13A}" type="presParOf" srcId="{CB3FCF60-F107-B248-8E8B-51EE15EE2467}" destId="{9C93EEB6-9492-534F-95C1-4C30AFB83B6B}" srcOrd="0" destOrd="0" presId="urn:microsoft.com/office/officeart/2005/8/layout/vList2"/>
    <dgm:cxn modelId="{7FBE267D-27D2-394D-BCB4-08F9D73D25C3}" type="presParOf" srcId="{CB3FCF60-F107-B248-8E8B-51EE15EE2467}" destId="{1F9A6C19-19B9-C94C-AF97-F1E1C575EDC8}" srcOrd="1" destOrd="0" presId="urn:microsoft.com/office/officeart/2005/8/layout/vList2"/>
    <dgm:cxn modelId="{AFD20706-70B3-F046-92E1-9D4DDD7685B1}" type="presParOf" srcId="{CB3FCF60-F107-B248-8E8B-51EE15EE2467}" destId="{51B25D00-3D30-4D42-8EC0-A195653EFA44}" srcOrd="2" destOrd="0" presId="urn:microsoft.com/office/officeart/2005/8/layout/vList2"/>
    <dgm:cxn modelId="{95911667-4BBF-9A4E-BDFB-2AABD8DFC5D9}" type="presParOf" srcId="{CB3FCF60-F107-B248-8E8B-51EE15EE2467}" destId="{D90AC60B-B839-FF49-BD38-2F7DECB82AA5}" srcOrd="3" destOrd="0" presId="urn:microsoft.com/office/officeart/2005/8/layout/vList2"/>
    <dgm:cxn modelId="{6FD8641B-7D29-9247-90C2-278C5783922F}" type="presParOf" srcId="{CB3FCF60-F107-B248-8E8B-51EE15EE2467}" destId="{7776F5EE-D483-8341-9F05-E8B2E92195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5EED0-D4A0-4DD5-A011-333A9117A6A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21D9C-1177-4C50-BE40-40DB9669B326}">
      <dgm:prSet/>
      <dgm:spPr/>
      <dgm:t>
        <a:bodyPr/>
        <a:lstStyle/>
        <a:p>
          <a:r>
            <a:rPr lang="en-US"/>
            <a:t>These are additional factors that make some homicide eligible for a death sentence. </a:t>
          </a:r>
        </a:p>
      </dgm:t>
    </dgm:pt>
    <dgm:pt modelId="{E8B754A8-FBFF-435C-86F5-DEC09D2172A5}" type="parTrans" cxnId="{CF2348B4-46A3-46D0-A101-3B7E951342E0}">
      <dgm:prSet/>
      <dgm:spPr/>
      <dgm:t>
        <a:bodyPr/>
        <a:lstStyle/>
        <a:p>
          <a:endParaRPr lang="en-US"/>
        </a:p>
      </dgm:t>
    </dgm:pt>
    <dgm:pt modelId="{84B0D936-052A-4CB2-8F0B-389698428198}" type="sibTrans" cxnId="{CF2348B4-46A3-46D0-A101-3B7E951342E0}">
      <dgm:prSet/>
      <dgm:spPr/>
      <dgm:t>
        <a:bodyPr/>
        <a:lstStyle/>
        <a:p>
          <a:endParaRPr lang="en-US"/>
        </a:p>
      </dgm:t>
    </dgm:pt>
    <dgm:pt modelId="{965000FE-DE1D-452E-8A3E-E47D46D8F028}">
      <dgm:prSet/>
      <dgm:spPr/>
      <dgm:t>
        <a:bodyPr/>
        <a:lstStyle/>
        <a:p>
          <a:r>
            <a:rPr lang="en-US"/>
            <a:t>Specifically, the state needs to prove that these factors are present in the given crime, and often do so using witnesses or specific testimony. </a:t>
          </a:r>
        </a:p>
      </dgm:t>
    </dgm:pt>
    <dgm:pt modelId="{8770F2B5-14D3-4BE7-AA79-3CE03CF018CE}" type="parTrans" cxnId="{44356B40-5192-4FD3-A896-DD4C93E9A6A7}">
      <dgm:prSet/>
      <dgm:spPr/>
      <dgm:t>
        <a:bodyPr/>
        <a:lstStyle/>
        <a:p>
          <a:endParaRPr lang="en-US"/>
        </a:p>
      </dgm:t>
    </dgm:pt>
    <dgm:pt modelId="{1EEECD3A-AAED-4653-B388-2AE72AFDBF13}" type="sibTrans" cxnId="{44356B40-5192-4FD3-A896-DD4C93E9A6A7}">
      <dgm:prSet/>
      <dgm:spPr/>
      <dgm:t>
        <a:bodyPr/>
        <a:lstStyle/>
        <a:p>
          <a:endParaRPr lang="en-US"/>
        </a:p>
      </dgm:t>
    </dgm:pt>
    <dgm:pt modelId="{DC9238EE-C397-446C-8651-52CC9DA4CD64}">
      <dgm:prSet/>
      <dgm:spPr/>
      <dgm:t>
        <a:bodyPr/>
        <a:lstStyle/>
        <a:p>
          <a:r>
            <a:rPr lang="en-US" dirty="0"/>
            <a:t>They are meant to meet those quantitative narrowing and qualitative differentiating the court laid out </a:t>
          </a:r>
        </a:p>
      </dgm:t>
    </dgm:pt>
    <dgm:pt modelId="{679CB681-9587-460C-8ED0-F27E44BC4605}" type="parTrans" cxnId="{336FD332-7582-4E35-93F4-4A55E669F413}">
      <dgm:prSet/>
      <dgm:spPr/>
      <dgm:t>
        <a:bodyPr/>
        <a:lstStyle/>
        <a:p>
          <a:endParaRPr lang="en-US"/>
        </a:p>
      </dgm:t>
    </dgm:pt>
    <dgm:pt modelId="{B278755D-F6B8-4E90-9CC6-B4013C588417}" type="sibTrans" cxnId="{336FD332-7582-4E35-93F4-4A55E669F413}">
      <dgm:prSet/>
      <dgm:spPr/>
      <dgm:t>
        <a:bodyPr/>
        <a:lstStyle/>
        <a:p>
          <a:endParaRPr lang="en-US"/>
        </a:p>
      </dgm:t>
    </dgm:pt>
    <dgm:pt modelId="{63B373F3-3C31-C04E-A3B9-9E4D59F11926}" type="pres">
      <dgm:prSet presAssocID="{3A15EED0-D4A0-4DD5-A011-333A9117A6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CBC7C-FEB3-7648-9A8F-6F58D6B71A18}" type="pres">
      <dgm:prSet presAssocID="{D9521D9C-1177-4C50-BE40-40DB9669B3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31A13-5B95-C84C-9A6C-712CF538A375}" type="pres">
      <dgm:prSet presAssocID="{84B0D936-052A-4CB2-8F0B-389698428198}" presName="spacer" presStyleCnt="0"/>
      <dgm:spPr/>
    </dgm:pt>
    <dgm:pt modelId="{AF8EA1A9-96A4-CB41-A793-127951036330}" type="pres">
      <dgm:prSet presAssocID="{965000FE-DE1D-452E-8A3E-E47D46D8F0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BD32B-61F4-4241-8052-51F86C7BE824}" type="pres">
      <dgm:prSet presAssocID="{1EEECD3A-AAED-4653-B388-2AE72AFDBF13}" presName="spacer" presStyleCnt="0"/>
      <dgm:spPr/>
    </dgm:pt>
    <dgm:pt modelId="{C57F1912-EC17-604C-BE12-2702C287E23E}" type="pres">
      <dgm:prSet presAssocID="{DC9238EE-C397-446C-8651-52CC9DA4CD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C8F77-4ED6-C94C-B172-CD3D9889325A}" type="presOf" srcId="{3A15EED0-D4A0-4DD5-A011-333A9117A6AE}" destId="{63B373F3-3C31-C04E-A3B9-9E4D59F11926}" srcOrd="0" destOrd="0" presId="urn:microsoft.com/office/officeart/2005/8/layout/vList2"/>
    <dgm:cxn modelId="{336FD332-7582-4E35-93F4-4A55E669F413}" srcId="{3A15EED0-D4A0-4DD5-A011-333A9117A6AE}" destId="{DC9238EE-C397-446C-8651-52CC9DA4CD64}" srcOrd="2" destOrd="0" parTransId="{679CB681-9587-460C-8ED0-F27E44BC4605}" sibTransId="{B278755D-F6B8-4E90-9CC6-B4013C588417}"/>
    <dgm:cxn modelId="{31661491-8FE6-E346-9DBF-B3ECE35DDDE6}" type="presOf" srcId="{DC9238EE-C397-446C-8651-52CC9DA4CD64}" destId="{C57F1912-EC17-604C-BE12-2702C287E23E}" srcOrd="0" destOrd="0" presId="urn:microsoft.com/office/officeart/2005/8/layout/vList2"/>
    <dgm:cxn modelId="{44356B40-5192-4FD3-A896-DD4C93E9A6A7}" srcId="{3A15EED0-D4A0-4DD5-A011-333A9117A6AE}" destId="{965000FE-DE1D-452E-8A3E-E47D46D8F028}" srcOrd="1" destOrd="0" parTransId="{8770F2B5-14D3-4BE7-AA79-3CE03CF018CE}" sibTransId="{1EEECD3A-AAED-4653-B388-2AE72AFDBF13}"/>
    <dgm:cxn modelId="{1EF5FC76-58D9-084F-A00C-D799C574D8DE}" type="presOf" srcId="{965000FE-DE1D-452E-8A3E-E47D46D8F028}" destId="{AF8EA1A9-96A4-CB41-A793-127951036330}" srcOrd="0" destOrd="0" presId="urn:microsoft.com/office/officeart/2005/8/layout/vList2"/>
    <dgm:cxn modelId="{2E1D15F4-2134-FD4D-9AD9-D1C176073D50}" type="presOf" srcId="{D9521D9C-1177-4C50-BE40-40DB9669B326}" destId="{DE5CBC7C-FEB3-7648-9A8F-6F58D6B71A18}" srcOrd="0" destOrd="0" presId="urn:microsoft.com/office/officeart/2005/8/layout/vList2"/>
    <dgm:cxn modelId="{CF2348B4-46A3-46D0-A101-3B7E951342E0}" srcId="{3A15EED0-D4A0-4DD5-A011-333A9117A6AE}" destId="{D9521D9C-1177-4C50-BE40-40DB9669B326}" srcOrd="0" destOrd="0" parTransId="{E8B754A8-FBFF-435C-86F5-DEC09D2172A5}" sibTransId="{84B0D936-052A-4CB2-8F0B-389698428198}"/>
    <dgm:cxn modelId="{495BE22C-8D0E-844D-AD43-400E814B1221}" type="presParOf" srcId="{63B373F3-3C31-C04E-A3B9-9E4D59F11926}" destId="{DE5CBC7C-FEB3-7648-9A8F-6F58D6B71A18}" srcOrd="0" destOrd="0" presId="urn:microsoft.com/office/officeart/2005/8/layout/vList2"/>
    <dgm:cxn modelId="{C7E5D0DA-BA65-FD49-8833-FAEA69185597}" type="presParOf" srcId="{63B373F3-3C31-C04E-A3B9-9E4D59F11926}" destId="{35531A13-5B95-C84C-9A6C-712CF538A375}" srcOrd="1" destOrd="0" presId="urn:microsoft.com/office/officeart/2005/8/layout/vList2"/>
    <dgm:cxn modelId="{16B88C44-CFAF-AF48-8946-872952EA57B9}" type="presParOf" srcId="{63B373F3-3C31-C04E-A3B9-9E4D59F11926}" destId="{AF8EA1A9-96A4-CB41-A793-127951036330}" srcOrd="2" destOrd="0" presId="urn:microsoft.com/office/officeart/2005/8/layout/vList2"/>
    <dgm:cxn modelId="{28B16BC3-8FC5-DA41-B83B-82FF171C760C}" type="presParOf" srcId="{63B373F3-3C31-C04E-A3B9-9E4D59F11926}" destId="{46BBD32B-61F4-4241-8052-51F86C7BE824}" srcOrd="3" destOrd="0" presId="urn:microsoft.com/office/officeart/2005/8/layout/vList2"/>
    <dgm:cxn modelId="{3CCD2DEF-FF72-1E4B-8C67-605EB47460F2}" type="presParOf" srcId="{63B373F3-3C31-C04E-A3B9-9E4D59F11926}" destId="{C57F1912-EC17-604C-BE12-2702C287E2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D9D1B4-5ACC-4689-BD95-6FAF2BF8769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EBC991-2632-4629-9F07-D2D10BA5AD4C}">
      <dgm:prSet/>
      <dgm:spPr/>
      <dgm:t>
        <a:bodyPr/>
        <a:lstStyle/>
        <a:p>
          <a:r>
            <a:rPr lang="en-US" dirty="0"/>
            <a:t>1) Because aggravating factors are overly broad, vague and ambiguous</a:t>
          </a:r>
        </a:p>
      </dgm:t>
    </dgm:pt>
    <dgm:pt modelId="{BCF13E67-0318-4A66-A72C-D991086C7181}" type="parTrans" cxnId="{F35F3197-D823-48B3-8190-7CC443B8211D}">
      <dgm:prSet/>
      <dgm:spPr/>
      <dgm:t>
        <a:bodyPr/>
        <a:lstStyle/>
        <a:p>
          <a:endParaRPr lang="en-US"/>
        </a:p>
      </dgm:t>
    </dgm:pt>
    <dgm:pt modelId="{56655E10-C28E-4D80-BADC-0F11C2F8630C}" type="sibTrans" cxnId="{F35F3197-D823-48B3-8190-7CC443B8211D}">
      <dgm:prSet/>
      <dgm:spPr/>
      <dgm:t>
        <a:bodyPr/>
        <a:lstStyle/>
        <a:p>
          <a:endParaRPr lang="en-US"/>
        </a:p>
      </dgm:t>
    </dgm:pt>
    <dgm:pt modelId="{F24893EC-325B-4CD5-996B-FCB249C02962}">
      <dgm:prSet/>
      <dgm:spPr/>
      <dgm:t>
        <a:bodyPr/>
        <a:lstStyle/>
        <a:p>
          <a:r>
            <a:rPr lang="en-US" dirty="0"/>
            <a:t>2) There are a large number of aggravating factors within each state </a:t>
          </a:r>
        </a:p>
      </dgm:t>
    </dgm:pt>
    <dgm:pt modelId="{6DCEEA41-2E4C-4260-AC9E-3AE063BA8335}" type="parTrans" cxnId="{195825A4-A973-4146-992A-4CAE0C1D35D6}">
      <dgm:prSet/>
      <dgm:spPr/>
      <dgm:t>
        <a:bodyPr/>
        <a:lstStyle/>
        <a:p>
          <a:endParaRPr lang="en-US"/>
        </a:p>
      </dgm:t>
    </dgm:pt>
    <dgm:pt modelId="{5CD1E6ED-1E80-49EF-971C-7F56027E469E}" type="sibTrans" cxnId="{195825A4-A973-4146-992A-4CAE0C1D35D6}">
      <dgm:prSet/>
      <dgm:spPr/>
      <dgm:t>
        <a:bodyPr/>
        <a:lstStyle/>
        <a:p>
          <a:endParaRPr lang="en-US"/>
        </a:p>
      </dgm:t>
    </dgm:pt>
    <dgm:pt modelId="{BABAD9E5-27E8-074D-ADBD-ED776569632E}" type="pres">
      <dgm:prSet presAssocID="{0FD9D1B4-5ACC-4689-BD95-6FAF2BF876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84ED3-DFAC-9643-A72A-5EF7A2BF610F}" type="pres">
      <dgm:prSet presAssocID="{44EBC991-2632-4629-9F07-D2D10BA5AD4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03654-37CF-FD44-A24A-C606670E151B}" type="pres">
      <dgm:prSet presAssocID="{56655E10-C28E-4D80-BADC-0F11C2F8630C}" presName="spacer" presStyleCnt="0"/>
      <dgm:spPr/>
    </dgm:pt>
    <dgm:pt modelId="{F64E05F6-AA3A-B54F-B1E4-00912EF47D1A}" type="pres">
      <dgm:prSet presAssocID="{F24893EC-325B-4CD5-996B-FCB249C029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52C0E-D186-AF49-BBFD-AD108DE548D3}" type="presOf" srcId="{F24893EC-325B-4CD5-996B-FCB249C02962}" destId="{F64E05F6-AA3A-B54F-B1E4-00912EF47D1A}" srcOrd="0" destOrd="0" presId="urn:microsoft.com/office/officeart/2005/8/layout/vList2"/>
    <dgm:cxn modelId="{195825A4-A973-4146-992A-4CAE0C1D35D6}" srcId="{0FD9D1B4-5ACC-4689-BD95-6FAF2BF8769A}" destId="{F24893EC-325B-4CD5-996B-FCB249C02962}" srcOrd="1" destOrd="0" parTransId="{6DCEEA41-2E4C-4260-AC9E-3AE063BA8335}" sibTransId="{5CD1E6ED-1E80-49EF-971C-7F56027E469E}"/>
    <dgm:cxn modelId="{F35F3197-D823-48B3-8190-7CC443B8211D}" srcId="{0FD9D1B4-5ACC-4689-BD95-6FAF2BF8769A}" destId="{44EBC991-2632-4629-9F07-D2D10BA5AD4C}" srcOrd="0" destOrd="0" parTransId="{BCF13E67-0318-4A66-A72C-D991086C7181}" sibTransId="{56655E10-C28E-4D80-BADC-0F11C2F8630C}"/>
    <dgm:cxn modelId="{EB154B57-40D3-3847-825F-5A024CA399D7}" type="presOf" srcId="{0FD9D1B4-5ACC-4689-BD95-6FAF2BF8769A}" destId="{BABAD9E5-27E8-074D-ADBD-ED776569632E}" srcOrd="0" destOrd="0" presId="urn:microsoft.com/office/officeart/2005/8/layout/vList2"/>
    <dgm:cxn modelId="{605A7F61-E94E-3D43-A065-26FC6657433F}" type="presOf" srcId="{44EBC991-2632-4629-9F07-D2D10BA5AD4C}" destId="{71D84ED3-DFAC-9643-A72A-5EF7A2BF610F}" srcOrd="0" destOrd="0" presId="urn:microsoft.com/office/officeart/2005/8/layout/vList2"/>
    <dgm:cxn modelId="{2CB8AD7C-042B-1E43-8DD3-DD947D59A121}" type="presParOf" srcId="{BABAD9E5-27E8-074D-ADBD-ED776569632E}" destId="{71D84ED3-DFAC-9643-A72A-5EF7A2BF610F}" srcOrd="0" destOrd="0" presId="urn:microsoft.com/office/officeart/2005/8/layout/vList2"/>
    <dgm:cxn modelId="{533D5B4E-C07C-5A4B-92D7-FBFEFA28E0EE}" type="presParOf" srcId="{BABAD9E5-27E8-074D-ADBD-ED776569632E}" destId="{D2F03654-37CF-FD44-A24A-C606670E151B}" srcOrd="1" destOrd="0" presId="urn:microsoft.com/office/officeart/2005/8/layout/vList2"/>
    <dgm:cxn modelId="{FBD1873A-4C40-9E4E-B8D5-24AA0C670820}" type="presParOf" srcId="{BABAD9E5-27E8-074D-ADBD-ED776569632E}" destId="{F64E05F6-AA3A-B54F-B1E4-00912EF47D1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28207D-8265-4131-8EA4-23F0E898FDF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A8FA80-F18E-4212-9154-A48D85BF6BB1}">
      <dgm:prSet/>
      <dgm:spPr/>
      <dgm:t>
        <a:bodyPr/>
        <a:lstStyle/>
        <a:p>
          <a:r>
            <a:rPr lang="en-US"/>
            <a:t>The court in </a:t>
          </a:r>
          <a:r>
            <a:rPr lang="en-US" i="1"/>
            <a:t>Gregg </a:t>
          </a:r>
          <a:r>
            <a:rPr lang="en-US"/>
            <a:t>said that the death penalty needed to be narrowly targeted</a:t>
          </a:r>
        </a:p>
      </dgm:t>
    </dgm:pt>
    <dgm:pt modelId="{E69849A5-CF07-4F91-8944-6D883F464D80}" type="parTrans" cxnId="{DBC898A8-DC1C-4DB4-83D9-ECF6C26105D3}">
      <dgm:prSet/>
      <dgm:spPr/>
      <dgm:t>
        <a:bodyPr/>
        <a:lstStyle/>
        <a:p>
          <a:endParaRPr lang="en-US"/>
        </a:p>
      </dgm:t>
    </dgm:pt>
    <dgm:pt modelId="{1CF7846D-A86F-4B6A-9406-9EFAF0FB2B69}" type="sibTrans" cxnId="{DBC898A8-DC1C-4DB4-83D9-ECF6C26105D3}">
      <dgm:prSet/>
      <dgm:spPr/>
      <dgm:t>
        <a:bodyPr/>
        <a:lstStyle/>
        <a:p>
          <a:endParaRPr lang="en-US"/>
        </a:p>
      </dgm:t>
    </dgm:pt>
    <dgm:pt modelId="{63E0C33B-A8C3-4C53-B1BC-B86D40C333D1}">
      <dgm:prSet/>
      <dgm:spPr/>
      <dgm:t>
        <a:bodyPr/>
        <a:lstStyle/>
        <a:p>
          <a:r>
            <a:rPr lang="en-US"/>
            <a:t>But instead, the ambiguity present allows prosecutors substantial discretion…</a:t>
          </a:r>
        </a:p>
      </dgm:t>
    </dgm:pt>
    <dgm:pt modelId="{40775A3C-4DE9-41D5-BD61-DC4B13CD48A6}" type="parTrans" cxnId="{7A0E9DF3-1948-41C5-824C-79537F31F2C2}">
      <dgm:prSet/>
      <dgm:spPr/>
      <dgm:t>
        <a:bodyPr/>
        <a:lstStyle/>
        <a:p>
          <a:endParaRPr lang="en-US"/>
        </a:p>
      </dgm:t>
    </dgm:pt>
    <dgm:pt modelId="{1B811DAE-7EF0-46B0-AC05-9D0E4F0DD363}" type="sibTrans" cxnId="{7A0E9DF3-1948-41C5-824C-79537F31F2C2}">
      <dgm:prSet/>
      <dgm:spPr/>
      <dgm:t>
        <a:bodyPr/>
        <a:lstStyle/>
        <a:p>
          <a:endParaRPr lang="en-US"/>
        </a:p>
      </dgm:t>
    </dgm:pt>
    <dgm:pt modelId="{C68F9CCB-207D-45CE-9371-2AE366394C31}">
      <dgm:prSet/>
      <dgm:spPr/>
      <dgm:t>
        <a:bodyPr/>
        <a:lstStyle/>
        <a:p>
          <a:r>
            <a:rPr lang="en-US" dirty="0"/>
            <a:t>But the aggravators are particularly vague and subjective</a:t>
          </a:r>
        </a:p>
        <a:p>
          <a:r>
            <a:rPr lang="en-US" dirty="0"/>
            <a:t>“Risk to many?” </a:t>
          </a:r>
        </a:p>
        <a:p>
          <a:r>
            <a:rPr lang="en-US" dirty="0"/>
            <a:t>“Heinousness” </a:t>
          </a:r>
        </a:p>
        <a:p>
          <a:r>
            <a:rPr lang="en-US" dirty="0"/>
            <a:t>“For personal or pecuniary gain” </a:t>
          </a:r>
        </a:p>
      </dgm:t>
    </dgm:pt>
    <dgm:pt modelId="{F29E8251-2898-4AD6-A998-A6CAC7743C56}" type="parTrans" cxnId="{F2AD5411-F2A2-4717-994F-2C1D18341F21}">
      <dgm:prSet/>
      <dgm:spPr/>
      <dgm:t>
        <a:bodyPr/>
        <a:lstStyle/>
        <a:p>
          <a:endParaRPr lang="en-US"/>
        </a:p>
      </dgm:t>
    </dgm:pt>
    <dgm:pt modelId="{49A7742D-3F51-411A-B037-537D2558C729}" type="sibTrans" cxnId="{F2AD5411-F2A2-4717-994F-2C1D18341F21}">
      <dgm:prSet/>
      <dgm:spPr/>
      <dgm:t>
        <a:bodyPr/>
        <a:lstStyle/>
        <a:p>
          <a:endParaRPr lang="en-US"/>
        </a:p>
      </dgm:t>
    </dgm:pt>
    <dgm:pt modelId="{31FB0F6F-4453-4533-96B5-EBC95246B1B9}">
      <dgm:prSet/>
      <dgm:spPr/>
      <dgm:t>
        <a:bodyPr/>
        <a:lstStyle/>
        <a:p>
          <a:endParaRPr lang="en-US" dirty="0"/>
        </a:p>
      </dgm:t>
    </dgm:pt>
    <dgm:pt modelId="{C70097EE-B2F8-4FCD-BDC2-8B9ECD8960CD}" type="parTrans" cxnId="{0ECB9104-C4A9-4347-BA6C-527B739B5B52}">
      <dgm:prSet/>
      <dgm:spPr/>
      <dgm:t>
        <a:bodyPr/>
        <a:lstStyle/>
        <a:p>
          <a:endParaRPr lang="en-US"/>
        </a:p>
      </dgm:t>
    </dgm:pt>
    <dgm:pt modelId="{64398DCD-860A-4F21-B2C3-18A2AD7B4BE9}" type="sibTrans" cxnId="{0ECB9104-C4A9-4347-BA6C-527B739B5B52}">
      <dgm:prSet/>
      <dgm:spPr/>
      <dgm:t>
        <a:bodyPr/>
        <a:lstStyle/>
        <a:p>
          <a:endParaRPr lang="en-US"/>
        </a:p>
      </dgm:t>
    </dgm:pt>
    <dgm:pt modelId="{479A7518-0F00-FE46-8AE4-BE6D0BC710C7}" type="pres">
      <dgm:prSet presAssocID="{DC28207D-8265-4131-8EA4-23F0E898FD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4BA63D-EF51-E942-8C37-0DE0E16FB385}" type="pres">
      <dgm:prSet presAssocID="{84A8FA80-F18E-4212-9154-A48D85BF6B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6510A-F52F-2F4E-B71D-EBD9DD939A6F}" type="pres">
      <dgm:prSet presAssocID="{1CF7846D-A86F-4B6A-9406-9EFAF0FB2B69}" presName="spacer" presStyleCnt="0"/>
      <dgm:spPr/>
    </dgm:pt>
    <dgm:pt modelId="{8593DD98-5A7D-5341-AD5B-B8EF429B15E3}" type="pres">
      <dgm:prSet presAssocID="{63E0C33B-A8C3-4C53-B1BC-B86D40C333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DA065-BC85-0241-9289-A46EFD39EA04}" type="pres">
      <dgm:prSet presAssocID="{1B811DAE-7EF0-46B0-AC05-9D0E4F0DD363}" presName="spacer" presStyleCnt="0"/>
      <dgm:spPr/>
    </dgm:pt>
    <dgm:pt modelId="{BD2D4898-D446-3E4E-BF98-714CD5FFF40E}" type="pres">
      <dgm:prSet presAssocID="{C68F9CCB-207D-45CE-9371-2AE366394C3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9869C-E3C7-9245-9BB3-B045EE8FB7D2}" type="pres">
      <dgm:prSet presAssocID="{C68F9CCB-207D-45CE-9371-2AE366394C3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898A8-DC1C-4DB4-83D9-ECF6C26105D3}" srcId="{DC28207D-8265-4131-8EA4-23F0E898FDF3}" destId="{84A8FA80-F18E-4212-9154-A48D85BF6BB1}" srcOrd="0" destOrd="0" parTransId="{E69849A5-CF07-4F91-8944-6D883F464D80}" sibTransId="{1CF7846D-A86F-4B6A-9406-9EFAF0FB2B69}"/>
    <dgm:cxn modelId="{59694FA8-6FD9-AB44-901D-F8AA0D213E92}" type="presOf" srcId="{31FB0F6F-4453-4533-96B5-EBC95246B1B9}" destId="{8049869C-E3C7-9245-9BB3-B045EE8FB7D2}" srcOrd="0" destOrd="0" presId="urn:microsoft.com/office/officeart/2005/8/layout/vList2"/>
    <dgm:cxn modelId="{F2AD5411-F2A2-4717-994F-2C1D18341F21}" srcId="{DC28207D-8265-4131-8EA4-23F0E898FDF3}" destId="{C68F9CCB-207D-45CE-9371-2AE366394C31}" srcOrd="2" destOrd="0" parTransId="{F29E8251-2898-4AD6-A998-A6CAC7743C56}" sibTransId="{49A7742D-3F51-411A-B037-537D2558C729}"/>
    <dgm:cxn modelId="{7C022AB6-AF26-774D-A19E-BF471BDE4163}" type="presOf" srcId="{DC28207D-8265-4131-8EA4-23F0E898FDF3}" destId="{479A7518-0F00-FE46-8AE4-BE6D0BC710C7}" srcOrd="0" destOrd="0" presId="urn:microsoft.com/office/officeart/2005/8/layout/vList2"/>
    <dgm:cxn modelId="{02E43C51-0F0B-A64B-9E91-1FF8A0654486}" type="presOf" srcId="{63E0C33B-A8C3-4C53-B1BC-B86D40C333D1}" destId="{8593DD98-5A7D-5341-AD5B-B8EF429B15E3}" srcOrd="0" destOrd="0" presId="urn:microsoft.com/office/officeart/2005/8/layout/vList2"/>
    <dgm:cxn modelId="{79188F56-BA15-4C41-B676-83E8E19F3098}" type="presOf" srcId="{84A8FA80-F18E-4212-9154-A48D85BF6BB1}" destId="{9D4BA63D-EF51-E942-8C37-0DE0E16FB385}" srcOrd="0" destOrd="0" presId="urn:microsoft.com/office/officeart/2005/8/layout/vList2"/>
    <dgm:cxn modelId="{7A0E9DF3-1948-41C5-824C-79537F31F2C2}" srcId="{DC28207D-8265-4131-8EA4-23F0E898FDF3}" destId="{63E0C33B-A8C3-4C53-B1BC-B86D40C333D1}" srcOrd="1" destOrd="0" parTransId="{40775A3C-4DE9-41D5-BD61-DC4B13CD48A6}" sibTransId="{1B811DAE-7EF0-46B0-AC05-9D0E4F0DD363}"/>
    <dgm:cxn modelId="{C697B505-DD83-E148-9A04-0F5DD146A2E1}" type="presOf" srcId="{C68F9CCB-207D-45CE-9371-2AE366394C31}" destId="{BD2D4898-D446-3E4E-BF98-714CD5FFF40E}" srcOrd="0" destOrd="0" presId="urn:microsoft.com/office/officeart/2005/8/layout/vList2"/>
    <dgm:cxn modelId="{0ECB9104-C4A9-4347-BA6C-527B739B5B52}" srcId="{C68F9CCB-207D-45CE-9371-2AE366394C31}" destId="{31FB0F6F-4453-4533-96B5-EBC95246B1B9}" srcOrd="0" destOrd="0" parTransId="{C70097EE-B2F8-4FCD-BDC2-8B9ECD8960CD}" sibTransId="{64398DCD-860A-4F21-B2C3-18A2AD7B4BE9}"/>
    <dgm:cxn modelId="{62B9F0DA-B088-B240-A4AA-2B54C932D871}" type="presParOf" srcId="{479A7518-0F00-FE46-8AE4-BE6D0BC710C7}" destId="{9D4BA63D-EF51-E942-8C37-0DE0E16FB385}" srcOrd="0" destOrd="0" presId="urn:microsoft.com/office/officeart/2005/8/layout/vList2"/>
    <dgm:cxn modelId="{37453C3C-806D-5B4A-8171-3CCD7FAE39B1}" type="presParOf" srcId="{479A7518-0F00-FE46-8AE4-BE6D0BC710C7}" destId="{B186510A-F52F-2F4E-B71D-EBD9DD939A6F}" srcOrd="1" destOrd="0" presId="urn:microsoft.com/office/officeart/2005/8/layout/vList2"/>
    <dgm:cxn modelId="{CFAC626E-9B3E-E846-8268-EF4985248BCF}" type="presParOf" srcId="{479A7518-0F00-FE46-8AE4-BE6D0BC710C7}" destId="{8593DD98-5A7D-5341-AD5B-B8EF429B15E3}" srcOrd="2" destOrd="0" presId="urn:microsoft.com/office/officeart/2005/8/layout/vList2"/>
    <dgm:cxn modelId="{B692D33C-0645-794A-BC03-1C7BCCFCB900}" type="presParOf" srcId="{479A7518-0F00-FE46-8AE4-BE6D0BC710C7}" destId="{749DA065-BC85-0241-9289-A46EFD39EA04}" srcOrd="3" destOrd="0" presId="urn:microsoft.com/office/officeart/2005/8/layout/vList2"/>
    <dgm:cxn modelId="{2A1B4ACC-DCA2-B945-A6C8-747596C8D3CC}" type="presParOf" srcId="{479A7518-0F00-FE46-8AE4-BE6D0BC710C7}" destId="{BD2D4898-D446-3E4E-BF98-714CD5FFF40E}" srcOrd="4" destOrd="0" presId="urn:microsoft.com/office/officeart/2005/8/layout/vList2"/>
    <dgm:cxn modelId="{2CE990F6-2B29-0649-9DF8-8C574F254563}" type="presParOf" srcId="{479A7518-0F00-FE46-8AE4-BE6D0BC710C7}" destId="{8049869C-E3C7-9245-9BB3-B045EE8FB7D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A0D48C-26F5-4AA7-8630-B494147A68F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58CB36-08EA-4EA0-A28C-471229E13DC9}">
      <dgm:prSet/>
      <dgm:spPr/>
      <dgm:t>
        <a:bodyPr/>
        <a:lstStyle/>
        <a:p>
          <a:r>
            <a:rPr lang="en-US"/>
            <a:t>They are also idiosyncratic</a:t>
          </a:r>
        </a:p>
      </dgm:t>
    </dgm:pt>
    <dgm:pt modelId="{E6A72BA7-311E-492E-91D5-8C0B62F3F69A}" type="parTrans" cxnId="{87289608-C6A6-436D-8D87-70F12DED5FE2}">
      <dgm:prSet/>
      <dgm:spPr/>
      <dgm:t>
        <a:bodyPr/>
        <a:lstStyle/>
        <a:p>
          <a:endParaRPr lang="en-US"/>
        </a:p>
      </dgm:t>
    </dgm:pt>
    <dgm:pt modelId="{DD0306B0-45EB-4ED6-A0FC-1F0599918B10}" type="sibTrans" cxnId="{87289608-C6A6-436D-8D87-70F12DED5FE2}">
      <dgm:prSet/>
      <dgm:spPr/>
      <dgm:t>
        <a:bodyPr/>
        <a:lstStyle/>
        <a:p>
          <a:endParaRPr lang="en-US"/>
        </a:p>
      </dgm:t>
    </dgm:pt>
    <dgm:pt modelId="{44B8386A-788D-442C-8075-BD8EE8043404}">
      <dgm:prSet/>
      <dgm:spPr/>
      <dgm:t>
        <a:bodyPr/>
        <a:lstStyle/>
        <a:p>
          <a:r>
            <a:rPr lang="en-US"/>
            <a:t>Sometimes remnants of historical circumstances </a:t>
          </a:r>
        </a:p>
      </dgm:t>
    </dgm:pt>
    <dgm:pt modelId="{F8C51BD0-DA5A-45F3-9670-7733B1353E7A}" type="parTrans" cxnId="{33BB9A18-92D4-4B4D-B195-EBCF1582F2EC}">
      <dgm:prSet/>
      <dgm:spPr/>
      <dgm:t>
        <a:bodyPr/>
        <a:lstStyle/>
        <a:p>
          <a:endParaRPr lang="en-US"/>
        </a:p>
      </dgm:t>
    </dgm:pt>
    <dgm:pt modelId="{C5F9D1CA-7186-4671-8D7C-5F1D22834430}" type="sibTrans" cxnId="{33BB9A18-92D4-4B4D-B195-EBCF1582F2EC}">
      <dgm:prSet/>
      <dgm:spPr/>
      <dgm:t>
        <a:bodyPr/>
        <a:lstStyle/>
        <a:p>
          <a:endParaRPr lang="en-US"/>
        </a:p>
      </dgm:t>
    </dgm:pt>
    <dgm:pt modelId="{87FD0B3E-D234-4C93-A9B9-2B614FFDF6C9}">
      <dgm:prSet/>
      <dgm:spPr/>
      <dgm:t>
        <a:bodyPr/>
        <a:lstStyle/>
        <a:p>
          <a:r>
            <a:rPr lang="en-US" dirty="0"/>
            <a:t>And do not target “worst of worst” crimes </a:t>
          </a:r>
        </a:p>
      </dgm:t>
    </dgm:pt>
    <dgm:pt modelId="{87A44242-5969-42D1-B780-BE53D7258ADA}" type="parTrans" cxnId="{DC404640-885F-48CD-9EBE-1E7E15E8363D}">
      <dgm:prSet/>
      <dgm:spPr/>
      <dgm:t>
        <a:bodyPr/>
        <a:lstStyle/>
        <a:p>
          <a:endParaRPr lang="en-US"/>
        </a:p>
      </dgm:t>
    </dgm:pt>
    <dgm:pt modelId="{2F7C0900-4E46-4732-A04E-568499C3BFA4}" type="sibTrans" cxnId="{DC404640-885F-48CD-9EBE-1E7E15E8363D}">
      <dgm:prSet/>
      <dgm:spPr/>
      <dgm:t>
        <a:bodyPr/>
        <a:lstStyle/>
        <a:p>
          <a:endParaRPr lang="en-US"/>
        </a:p>
      </dgm:t>
    </dgm:pt>
    <dgm:pt modelId="{90350C5A-DC47-3B48-8F61-F4FBCBCB4BCC}" type="pres">
      <dgm:prSet presAssocID="{16A0D48C-26F5-4AA7-8630-B494147A68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890FE1-6E63-C94D-8FC0-05ECFFA88518}" type="pres">
      <dgm:prSet presAssocID="{0358CB36-08EA-4EA0-A28C-471229E13DC9}" presName="thickLine" presStyleLbl="alignNode1" presStyleIdx="0" presStyleCnt="3"/>
      <dgm:spPr/>
    </dgm:pt>
    <dgm:pt modelId="{5640DA8F-BC95-5D47-9B65-B792EDB78F90}" type="pres">
      <dgm:prSet presAssocID="{0358CB36-08EA-4EA0-A28C-471229E13DC9}" presName="horz1" presStyleCnt="0"/>
      <dgm:spPr/>
    </dgm:pt>
    <dgm:pt modelId="{DBEA8C60-BE80-4646-8EA0-86B43404A4AF}" type="pres">
      <dgm:prSet presAssocID="{0358CB36-08EA-4EA0-A28C-471229E13DC9}" presName="tx1" presStyleLbl="revTx" presStyleIdx="0" presStyleCnt="3"/>
      <dgm:spPr/>
      <dgm:t>
        <a:bodyPr/>
        <a:lstStyle/>
        <a:p>
          <a:endParaRPr lang="en-US"/>
        </a:p>
      </dgm:t>
    </dgm:pt>
    <dgm:pt modelId="{063D0D73-D9D2-B448-BEED-E7B77AB3A6D4}" type="pres">
      <dgm:prSet presAssocID="{0358CB36-08EA-4EA0-A28C-471229E13DC9}" presName="vert1" presStyleCnt="0"/>
      <dgm:spPr/>
    </dgm:pt>
    <dgm:pt modelId="{9F58C1E3-08AE-EF42-9CA6-5D75CDDA6AE1}" type="pres">
      <dgm:prSet presAssocID="{44B8386A-788D-442C-8075-BD8EE8043404}" presName="thickLine" presStyleLbl="alignNode1" presStyleIdx="1" presStyleCnt="3"/>
      <dgm:spPr/>
    </dgm:pt>
    <dgm:pt modelId="{780119A7-6DB1-314A-A96B-C997C6D78CE0}" type="pres">
      <dgm:prSet presAssocID="{44B8386A-788D-442C-8075-BD8EE8043404}" presName="horz1" presStyleCnt="0"/>
      <dgm:spPr/>
    </dgm:pt>
    <dgm:pt modelId="{9534C68E-1D47-2A41-A1F6-8D387493499D}" type="pres">
      <dgm:prSet presAssocID="{44B8386A-788D-442C-8075-BD8EE8043404}" presName="tx1" presStyleLbl="revTx" presStyleIdx="1" presStyleCnt="3"/>
      <dgm:spPr/>
      <dgm:t>
        <a:bodyPr/>
        <a:lstStyle/>
        <a:p>
          <a:endParaRPr lang="en-US"/>
        </a:p>
      </dgm:t>
    </dgm:pt>
    <dgm:pt modelId="{DE19DE2B-0EC6-B048-94B7-4212C6B29E48}" type="pres">
      <dgm:prSet presAssocID="{44B8386A-788D-442C-8075-BD8EE8043404}" presName="vert1" presStyleCnt="0"/>
      <dgm:spPr/>
    </dgm:pt>
    <dgm:pt modelId="{03614BC0-C5C0-A54A-915F-27CBC9B94366}" type="pres">
      <dgm:prSet presAssocID="{87FD0B3E-D234-4C93-A9B9-2B614FFDF6C9}" presName="thickLine" presStyleLbl="alignNode1" presStyleIdx="2" presStyleCnt="3"/>
      <dgm:spPr/>
    </dgm:pt>
    <dgm:pt modelId="{30AC9228-2A50-ED48-8159-39C618A224F3}" type="pres">
      <dgm:prSet presAssocID="{87FD0B3E-D234-4C93-A9B9-2B614FFDF6C9}" presName="horz1" presStyleCnt="0"/>
      <dgm:spPr/>
    </dgm:pt>
    <dgm:pt modelId="{34E3F85D-D407-D14B-A36F-EAF8AD2041D0}" type="pres">
      <dgm:prSet presAssocID="{87FD0B3E-D234-4C93-A9B9-2B614FFDF6C9}" presName="tx1" presStyleLbl="revTx" presStyleIdx="2" presStyleCnt="3"/>
      <dgm:spPr/>
      <dgm:t>
        <a:bodyPr/>
        <a:lstStyle/>
        <a:p>
          <a:endParaRPr lang="en-US"/>
        </a:p>
      </dgm:t>
    </dgm:pt>
    <dgm:pt modelId="{8E43DA78-42B9-C943-8D23-DC10FDE26D21}" type="pres">
      <dgm:prSet presAssocID="{87FD0B3E-D234-4C93-A9B9-2B614FFDF6C9}" presName="vert1" presStyleCnt="0"/>
      <dgm:spPr/>
    </dgm:pt>
  </dgm:ptLst>
  <dgm:cxnLst>
    <dgm:cxn modelId="{87289608-C6A6-436D-8D87-70F12DED5FE2}" srcId="{16A0D48C-26F5-4AA7-8630-B494147A68F5}" destId="{0358CB36-08EA-4EA0-A28C-471229E13DC9}" srcOrd="0" destOrd="0" parTransId="{E6A72BA7-311E-492E-91D5-8C0B62F3F69A}" sibTransId="{DD0306B0-45EB-4ED6-A0FC-1F0599918B10}"/>
    <dgm:cxn modelId="{DC404640-885F-48CD-9EBE-1E7E15E8363D}" srcId="{16A0D48C-26F5-4AA7-8630-B494147A68F5}" destId="{87FD0B3E-D234-4C93-A9B9-2B614FFDF6C9}" srcOrd="2" destOrd="0" parTransId="{87A44242-5969-42D1-B780-BE53D7258ADA}" sibTransId="{2F7C0900-4E46-4732-A04E-568499C3BFA4}"/>
    <dgm:cxn modelId="{976CA50B-DAD9-7449-A141-1383E00D4ED5}" type="presOf" srcId="{87FD0B3E-D234-4C93-A9B9-2B614FFDF6C9}" destId="{34E3F85D-D407-D14B-A36F-EAF8AD2041D0}" srcOrd="0" destOrd="0" presId="urn:microsoft.com/office/officeart/2008/layout/LinedList"/>
    <dgm:cxn modelId="{F455B197-A1E8-9140-B21D-C81084D161B9}" type="presOf" srcId="{0358CB36-08EA-4EA0-A28C-471229E13DC9}" destId="{DBEA8C60-BE80-4646-8EA0-86B43404A4AF}" srcOrd="0" destOrd="0" presId="urn:microsoft.com/office/officeart/2008/layout/LinedList"/>
    <dgm:cxn modelId="{6F3F1048-7393-AF4A-84E4-DB73E397AC90}" type="presOf" srcId="{44B8386A-788D-442C-8075-BD8EE8043404}" destId="{9534C68E-1D47-2A41-A1F6-8D387493499D}" srcOrd="0" destOrd="0" presId="urn:microsoft.com/office/officeart/2008/layout/LinedList"/>
    <dgm:cxn modelId="{33BB9A18-92D4-4B4D-B195-EBCF1582F2EC}" srcId="{16A0D48C-26F5-4AA7-8630-B494147A68F5}" destId="{44B8386A-788D-442C-8075-BD8EE8043404}" srcOrd="1" destOrd="0" parTransId="{F8C51BD0-DA5A-45F3-9670-7733B1353E7A}" sibTransId="{C5F9D1CA-7186-4671-8D7C-5F1D22834430}"/>
    <dgm:cxn modelId="{D09920E4-2106-764E-A677-342B0E4AD599}" type="presOf" srcId="{16A0D48C-26F5-4AA7-8630-B494147A68F5}" destId="{90350C5A-DC47-3B48-8F61-F4FBCBCB4BCC}" srcOrd="0" destOrd="0" presId="urn:microsoft.com/office/officeart/2008/layout/LinedList"/>
    <dgm:cxn modelId="{BC04B590-3862-D348-8F58-5BF89C517178}" type="presParOf" srcId="{90350C5A-DC47-3B48-8F61-F4FBCBCB4BCC}" destId="{AF890FE1-6E63-C94D-8FC0-05ECFFA88518}" srcOrd="0" destOrd="0" presId="urn:microsoft.com/office/officeart/2008/layout/LinedList"/>
    <dgm:cxn modelId="{B9CEA634-3596-F944-8D79-AAE3A5DABEBF}" type="presParOf" srcId="{90350C5A-DC47-3B48-8F61-F4FBCBCB4BCC}" destId="{5640DA8F-BC95-5D47-9B65-B792EDB78F90}" srcOrd="1" destOrd="0" presId="urn:microsoft.com/office/officeart/2008/layout/LinedList"/>
    <dgm:cxn modelId="{D6FE097D-7861-3C42-95C8-D4827A79D375}" type="presParOf" srcId="{5640DA8F-BC95-5D47-9B65-B792EDB78F90}" destId="{DBEA8C60-BE80-4646-8EA0-86B43404A4AF}" srcOrd="0" destOrd="0" presId="urn:microsoft.com/office/officeart/2008/layout/LinedList"/>
    <dgm:cxn modelId="{DE8B7A4D-8C54-B84E-9E9C-F593414A6637}" type="presParOf" srcId="{5640DA8F-BC95-5D47-9B65-B792EDB78F90}" destId="{063D0D73-D9D2-B448-BEED-E7B77AB3A6D4}" srcOrd="1" destOrd="0" presId="urn:microsoft.com/office/officeart/2008/layout/LinedList"/>
    <dgm:cxn modelId="{21F0F82C-CCF1-ED4E-A337-5C0A6CDDB540}" type="presParOf" srcId="{90350C5A-DC47-3B48-8F61-F4FBCBCB4BCC}" destId="{9F58C1E3-08AE-EF42-9CA6-5D75CDDA6AE1}" srcOrd="2" destOrd="0" presId="urn:microsoft.com/office/officeart/2008/layout/LinedList"/>
    <dgm:cxn modelId="{6B1B5956-6BC6-5B48-A645-4A4A85491EC6}" type="presParOf" srcId="{90350C5A-DC47-3B48-8F61-F4FBCBCB4BCC}" destId="{780119A7-6DB1-314A-A96B-C997C6D78CE0}" srcOrd="3" destOrd="0" presId="urn:microsoft.com/office/officeart/2008/layout/LinedList"/>
    <dgm:cxn modelId="{E16F77D3-3B79-C745-9335-509FBEE252C9}" type="presParOf" srcId="{780119A7-6DB1-314A-A96B-C997C6D78CE0}" destId="{9534C68E-1D47-2A41-A1F6-8D387493499D}" srcOrd="0" destOrd="0" presId="urn:microsoft.com/office/officeart/2008/layout/LinedList"/>
    <dgm:cxn modelId="{9B8F94FD-19DF-4F4C-9DFE-BD3FB4F44EA4}" type="presParOf" srcId="{780119A7-6DB1-314A-A96B-C997C6D78CE0}" destId="{DE19DE2B-0EC6-B048-94B7-4212C6B29E48}" srcOrd="1" destOrd="0" presId="urn:microsoft.com/office/officeart/2008/layout/LinedList"/>
    <dgm:cxn modelId="{F4550C81-EBA8-764D-A1C6-163220F1C219}" type="presParOf" srcId="{90350C5A-DC47-3B48-8F61-F4FBCBCB4BCC}" destId="{03614BC0-C5C0-A54A-915F-27CBC9B94366}" srcOrd="4" destOrd="0" presId="urn:microsoft.com/office/officeart/2008/layout/LinedList"/>
    <dgm:cxn modelId="{F13FABBF-2018-A149-82C4-544983CDF494}" type="presParOf" srcId="{90350C5A-DC47-3B48-8F61-F4FBCBCB4BCC}" destId="{30AC9228-2A50-ED48-8159-39C618A224F3}" srcOrd="5" destOrd="0" presId="urn:microsoft.com/office/officeart/2008/layout/LinedList"/>
    <dgm:cxn modelId="{5C41DBFB-E5F4-2A44-A48C-70E928825F90}" type="presParOf" srcId="{30AC9228-2A50-ED48-8159-39C618A224F3}" destId="{34E3F85D-D407-D14B-A36F-EAF8AD2041D0}" srcOrd="0" destOrd="0" presId="urn:microsoft.com/office/officeart/2008/layout/LinedList"/>
    <dgm:cxn modelId="{B7F6FFE1-4197-B945-B97B-05D5AFA70F60}" type="presParOf" srcId="{30AC9228-2A50-ED48-8159-39C618A224F3}" destId="{8E43DA78-42B9-C943-8D23-DC10FDE26D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EA5745-10DF-472C-8B02-C2142F6A35BA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CD5EBD-EB78-4524-8BA9-DDFDFA517F61}">
      <dgm:prSet/>
      <dgm:spPr/>
      <dgm:t>
        <a:bodyPr/>
        <a:lstStyle/>
        <a:p>
          <a:r>
            <a:rPr lang="en-US"/>
            <a:t>1) In </a:t>
          </a:r>
          <a:r>
            <a:rPr lang="en-US" i="1"/>
            <a:t>Furman </a:t>
          </a:r>
          <a:r>
            <a:rPr lang="en-US"/>
            <a:t>the Court said that 20% of death eligible cases receiving the death penalty allowed for too much caprice. </a:t>
          </a:r>
        </a:p>
      </dgm:t>
    </dgm:pt>
    <dgm:pt modelId="{424F3E03-CF90-4E17-BD6C-73FC6BCC714A}" type="parTrans" cxnId="{02207D43-705E-4526-ABAA-8E5D988F634F}">
      <dgm:prSet/>
      <dgm:spPr/>
      <dgm:t>
        <a:bodyPr/>
        <a:lstStyle/>
        <a:p>
          <a:endParaRPr lang="en-US"/>
        </a:p>
      </dgm:t>
    </dgm:pt>
    <dgm:pt modelId="{54EDE844-A6DC-4E34-B3DC-FDFE80C6CFCB}" type="sibTrans" cxnId="{02207D43-705E-4526-ABAA-8E5D988F634F}">
      <dgm:prSet/>
      <dgm:spPr/>
      <dgm:t>
        <a:bodyPr/>
        <a:lstStyle/>
        <a:p>
          <a:endParaRPr lang="en-US"/>
        </a:p>
      </dgm:t>
    </dgm:pt>
    <dgm:pt modelId="{7183A6A5-AB08-4B55-AEAA-4A8C7BCACF5C}">
      <dgm:prSet/>
      <dgm:spPr/>
      <dgm:t>
        <a:bodyPr/>
        <a:lstStyle/>
        <a:p>
          <a:r>
            <a:rPr lang="en-US"/>
            <a:t>2) But overly vague, broad and idiosyncratic aggravating factors determine death-eligibility, meaning the pool of cases is not meaningfully narrowed. </a:t>
          </a:r>
        </a:p>
      </dgm:t>
    </dgm:pt>
    <dgm:pt modelId="{95C1DD3D-5001-4E08-803A-551A4967217C}" type="parTrans" cxnId="{802A76E5-8D00-4D91-85FE-76E3A3AE7919}">
      <dgm:prSet/>
      <dgm:spPr/>
      <dgm:t>
        <a:bodyPr/>
        <a:lstStyle/>
        <a:p>
          <a:endParaRPr lang="en-US"/>
        </a:p>
      </dgm:t>
    </dgm:pt>
    <dgm:pt modelId="{220B8DBE-0A6B-4EFA-B238-469F4EFF2D00}" type="sibTrans" cxnId="{802A76E5-8D00-4D91-85FE-76E3A3AE7919}">
      <dgm:prSet/>
      <dgm:spPr/>
      <dgm:t>
        <a:bodyPr/>
        <a:lstStyle/>
        <a:p>
          <a:endParaRPr lang="en-US"/>
        </a:p>
      </dgm:t>
    </dgm:pt>
    <dgm:pt modelId="{44EAD86A-87B6-49DC-8409-FAF43028865A}">
      <dgm:prSet/>
      <dgm:spPr/>
      <dgm:t>
        <a:bodyPr/>
        <a:lstStyle/>
        <a:p>
          <a:r>
            <a:rPr lang="en-US" dirty="0"/>
            <a:t>3) Instead substantial prosecutorial and judicial discretion is introduced into the criminal legal system through these aggravators</a:t>
          </a:r>
        </a:p>
      </dgm:t>
    </dgm:pt>
    <dgm:pt modelId="{D23BBFC4-0FA0-4E60-AF35-0157AA386306}" type="parTrans" cxnId="{20383671-A512-43AD-B8EB-C5FFA49F6FB4}">
      <dgm:prSet/>
      <dgm:spPr/>
      <dgm:t>
        <a:bodyPr/>
        <a:lstStyle/>
        <a:p>
          <a:endParaRPr lang="en-US"/>
        </a:p>
      </dgm:t>
    </dgm:pt>
    <dgm:pt modelId="{B829D8BA-74CE-467A-A42F-EB5DDFE13D77}" type="sibTrans" cxnId="{20383671-A512-43AD-B8EB-C5FFA49F6FB4}">
      <dgm:prSet/>
      <dgm:spPr/>
      <dgm:t>
        <a:bodyPr/>
        <a:lstStyle/>
        <a:p>
          <a:endParaRPr lang="en-US"/>
        </a:p>
      </dgm:t>
    </dgm:pt>
    <dgm:pt modelId="{D8970367-CF95-4B05-B81F-BCF9E048C4F6}">
      <dgm:prSet/>
      <dgm:spPr/>
      <dgm:t>
        <a:bodyPr/>
        <a:lstStyle/>
        <a:p>
          <a:r>
            <a:rPr lang="en-US" dirty="0"/>
            <a:t>4) This lays the framework for a decision making process where social, racial, economic and gender biases are likely to occur</a:t>
          </a:r>
        </a:p>
      </dgm:t>
    </dgm:pt>
    <dgm:pt modelId="{6DE88DE2-4F74-4995-BD77-991803BE3530}" type="parTrans" cxnId="{88056E5C-1B76-43E0-905D-EABAF9066F4A}">
      <dgm:prSet/>
      <dgm:spPr/>
      <dgm:t>
        <a:bodyPr/>
        <a:lstStyle/>
        <a:p>
          <a:endParaRPr lang="en-US"/>
        </a:p>
      </dgm:t>
    </dgm:pt>
    <dgm:pt modelId="{EDEFDEA4-1D14-46AB-BE22-AA940A1E3E54}" type="sibTrans" cxnId="{88056E5C-1B76-43E0-905D-EABAF9066F4A}">
      <dgm:prSet/>
      <dgm:spPr/>
      <dgm:t>
        <a:bodyPr/>
        <a:lstStyle/>
        <a:p>
          <a:endParaRPr lang="en-US"/>
        </a:p>
      </dgm:t>
    </dgm:pt>
    <dgm:pt modelId="{93995C37-5664-434E-959A-35AE3EB50888}" type="pres">
      <dgm:prSet presAssocID="{E8EA5745-10DF-472C-8B02-C2142F6A35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AF768B-3863-2A43-9AF6-1D71EF9AC74E}" type="pres">
      <dgm:prSet presAssocID="{57CD5EBD-EB78-4524-8BA9-DDFDFA517F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B4C2D-7F67-DA48-B34D-0C9D8E22B42D}" type="pres">
      <dgm:prSet presAssocID="{54EDE844-A6DC-4E34-B3DC-FDFE80C6CFCB}" presName="spacer" presStyleCnt="0"/>
      <dgm:spPr/>
    </dgm:pt>
    <dgm:pt modelId="{D478168B-834B-164A-815B-E7F515C15580}" type="pres">
      <dgm:prSet presAssocID="{7183A6A5-AB08-4B55-AEAA-4A8C7BCACF5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0331D-7CA6-0D44-B114-73158F5C00F5}" type="pres">
      <dgm:prSet presAssocID="{220B8DBE-0A6B-4EFA-B238-469F4EFF2D00}" presName="spacer" presStyleCnt="0"/>
      <dgm:spPr/>
    </dgm:pt>
    <dgm:pt modelId="{E741DE6E-1F87-5F45-9278-DB3B0ED843F0}" type="pres">
      <dgm:prSet presAssocID="{44EAD86A-87B6-49DC-8409-FAF4302886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81DE6-3053-4245-876D-CDA35C68B4C9}" type="pres">
      <dgm:prSet presAssocID="{B829D8BA-74CE-467A-A42F-EB5DDFE13D77}" presName="spacer" presStyleCnt="0"/>
      <dgm:spPr/>
    </dgm:pt>
    <dgm:pt modelId="{7385362F-FE3E-8A4E-996A-069B52CDE2AF}" type="pres">
      <dgm:prSet presAssocID="{D8970367-CF95-4B05-B81F-BCF9E048C4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A76E5-8D00-4D91-85FE-76E3A3AE7919}" srcId="{E8EA5745-10DF-472C-8B02-C2142F6A35BA}" destId="{7183A6A5-AB08-4B55-AEAA-4A8C7BCACF5C}" srcOrd="1" destOrd="0" parTransId="{95C1DD3D-5001-4E08-803A-551A4967217C}" sibTransId="{220B8DBE-0A6B-4EFA-B238-469F4EFF2D00}"/>
    <dgm:cxn modelId="{9CBF5927-F015-7B4A-8EA1-8A320D8167F2}" type="presOf" srcId="{E8EA5745-10DF-472C-8B02-C2142F6A35BA}" destId="{93995C37-5664-434E-959A-35AE3EB50888}" srcOrd="0" destOrd="0" presId="urn:microsoft.com/office/officeart/2005/8/layout/vList2"/>
    <dgm:cxn modelId="{88056E5C-1B76-43E0-905D-EABAF9066F4A}" srcId="{E8EA5745-10DF-472C-8B02-C2142F6A35BA}" destId="{D8970367-CF95-4B05-B81F-BCF9E048C4F6}" srcOrd="3" destOrd="0" parTransId="{6DE88DE2-4F74-4995-BD77-991803BE3530}" sibTransId="{EDEFDEA4-1D14-46AB-BE22-AA940A1E3E54}"/>
    <dgm:cxn modelId="{84709CA8-19AC-AE4B-B85D-AD857C3968ED}" type="presOf" srcId="{7183A6A5-AB08-4B55-AEAA-4A8C7BCACF5C}" destId="{D478168B-834B-164A-815B-E7F515C15580}" srcOrd="0" destOrd="0" presId="urn:microsoft.com/office/officeart/2005/8/layout/vList2"/>
    <dgm:cxn modelId="{69EA9353-AF3E-4E43-BEB5-0A14DEC87776}" type="presOf" srcId="{57CD5EBD-EB78-4524-8BA9-DDFDFA517F61}" destId="{D7AF768B-3863-2A43-9AF6-1D71EF9AC74E}" srcOrd="0" destOrd="0" presId="urn:microsoft.com/office/officeart/2005/8/layout/vList2"/>
    <dgm:cxn modelId="{1F6FB32B-F030-5F4F-9E9D-2369B76DC99D}" type="presOf" srcId="{44EAD86A-87B6-49DC-8409-FAF43028865A}" destId="{E741DE6E-1F87-5F45-9278-DB3B0ED843F0}" srcOrd="0" destOrd="0" presId="urn:microsoft.com/office/officeart/2005/8/layout/vList2"/>
    <dgm:cxn modelId="{02207D43-705E-4526-ABAA-8E5D988F634F}" srcId="{E8EA5745-10DF-472C-8B02-C2142F6A35BA}" destId="{57CD5EBD-EB78-4524-8BA9-DDFDFA517F61}" srcOrd="0" destOrd="0" parTransId="{424F3E03-CF90-4E17-BD6C-73FC6BCC714A}" sibTransId="{54EDE844-A6DC-4E34-B3DC-FDFE80C6CFCB}"/>
    <dgm:cxn modelId="{20383671-A512-43AD-B8EB-C5FFA49F6FB4}" srcId="{E8EA5745-10DF-472C-8B02-C2142F6A35BA}" destId="{44EAD86A-87B6-49DC-8409-FAF43028865A}" srcOrd="2" destOrd="0" parTransId="{D23BBFC4-0FA0-4E60-AF35-0157AA386306}" sibTransId="{B829D8BA-74CE-467A-A42F-EB5DDFE13D77}"/>
    <dgm:cxn modelId="{E5C9C2D0-EFE6-0642-9DF6-8D844ACEA694}" type="presOf" srcId="{D8970367-CF95-4B05-B81F-BCF9E048C4F6}" destId="{7385362F-FE3E-8A4E-996A-069B52CDE2AF}" srcOrd="0" destOrd="0" presId="urn:microsoft.com/office/officeart/2005/8/layout/vList2"/>
    <dgm:cxn modelId="{0C56FBB7-1D35-4D4F-8318-5381CEFCE6AF}" type="presParOf" srcId="{93995C37-5664-434E-959A-35AE3EB50888}" destId="{D7AF768B-3863-2A43-9AF6-1D71EF9AC74E}" srcOrd="0" destOrd="0" presId="urn:microsoft.com/office/officeart/2005/8/layout/vList2"/>
    <dgm:cxn modelId="{07D1DFB3-4C4E-F947-8851-1AE57B25BDC3}" type="presParOf" srcId="{93995C37-5664-434E-959A-35AE3EB50888}" destId="{CF2B4C2D-7F67-DA48-B34D-0C9D8E22B42D}" srcOrd="1" destOrd="0" presId="urn:microsoft.com/office/officeart/2005/8/layout/vList2"/>
    <dgm:cxn modelId="{81C9D730-1EFD-E34B-91E2-020836292B85}" type="presParOf" srcId="{93995C37-5664-434E-959A-35AE3EB50888}" destId="{D478168B-834B-164A-815B-E7F515C15580}" srcOrd="2" destOrd="0" presId="urn:microsoft.com/office/officeart/2005/8/layout/vList2"/>
    <dgm:cxn modelId="{AF86A3AD-152B-284A-8045-8462210E7A91}" type="presParOf" srcId="{93995C37-5664-434E-959A-35AE3EB50888}" destId="{E5A0331D-7CA6-0D44-B114-73158F5C00F5}" srcOrd="3" destOrd="0" presId="urn:microsoft.com/office/officeart/2005/8/layout/vList2"/>
    <dgm:cxn modelId="{596135C1-9E51-C34C-A17A-1B6E2324DBAB}" type="presParOf" srcId="{93995C37-5664-434E-959A-35AE3EB50888}" destId="{E741DE6E-1F87-5F45-9278-DB3B0ED843F0}" srcOrd="4" destOrd="0" presId="urn:microsoft.com/office/officeart/2005/8/layout/vList2"/>
    <dgm:cxn modelId="{F33DC1E4-6646-6844-98C8-C6C5024890F4}" type="presParOf" srcId="{93995C37-5664-434E-959A-35AE3EB50888}" destId="{47A81DE6-3053-4245-876D-CDA35C68B4C9}" srcOrd="5" destOrd="0" presId="urn:microsoft.com/office/officeart/2005/8/layout/vList2"/>
    <dgm:cxn modelId="{8B67FF8B-9F25-2F4D-9696-89ACF72656CB}" type="presParOf" srcId="{93995C37-5664-434E-959A-35AE3EB50888}" destId="{7385362F-FE3E-8A4E-996A-069B52CDE2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344D3-5DD3-BF4F-9AC0-74DB39E8E902}">
      <dsp:nvSpPr>
        <dsp:cNvPr id="0" name=""/>
        <dsp:cNvSpPr/>
      </dsp:nvSpPr>
      <dsp:spPr>
        <a:xfrm>
          <a:off x="0" y="10606"/>
          <a:ext cx="10058399" cy="1801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A key flaw noted by the Justices in </a:t>
          </a:r>
          <a:r>
            <a:rPr lang="en-US" sz="3500" i="1" kern="1200"/>
            <a:t>Furman </a:t>
          </a:r>
          <a:r>
            <a:rPr lang="en-US" sz="3500" kern="1200"/>
            <a:t>was that the death penalty was not systematically reserved for the “worst of the worst” </a:t>
          </a:r>
        </a:p>
      </dsp:txBody>
      <dsp:txXfrm>
        <a:off x="87957" y="98563"/>
        <a:ext cx="9882485" cy="1625885"/>
      </dsp:txXfrm>
    </dsp:sp>
    <dsp:sp modelId="{9F05E21C-6300-BF46-8EFB-73E98F3717E5}">
      <dsp:nvSpPr>
        <dsp:cNvPr id="0" name=""/>
        <dsp:cNvSpPr/>
      </dsp:nvSpPr>
      <dsp:spPr>
        <a:xfrm>
          <a:off x="0" y="1913206"/>
          <a:ext cx="10058399" cy="1801799"/>
        </a:xfrm>
        <a:prstGeom prst="roundRect">
          <a:avLst/>
        </a:prstGeom>
        <a:solidFill>
          <a:schemeClr val="accent5">
            <a:hueOff val="1488776"/>
            <a:satOff val="4881"/>
            <a:lumOff val="-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There is too much caprice or arbitrariness in who is actually selected for a death sentence</a:t>
          </a:r>
        </a:p>
      </dsp:txBody>
      <dsp:txXfrm>
        <a:off x="87957" y="2001163"/>
        <a:ext cx="9882485" cy="1625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3EEB6-9492-534F-95C1-4C30AFB83B6B}">
      <dsp:nvSpPr>
        <dsp:cNvPr id="0" name=""/>
        <dsp:cNvSpPr/>
      </dsp:nvSpPr>
      <dsp:spPr>
        <a:xfrm>
          <a:off x="0" y="455358"/>
          <a:ext cx="5906181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The Court suggested a plan of “Guided Discretion” following Furman/Gregg. </a:t>
          </a:r>
        </a:p>
      </dsp:txBody>
      <dsp:txXfrm>
        <a:off x="63968" y="519326"/>
        <a:ext cx="5778245" cy="1182464"/>
      </dsp:txXfrm>
    </dsp:sp>
    <dsp:sp modelId="{1F9A6C19-19B9-C94C-AF97-F1E1C575EDC8}">
      <dsp:nvSpPr>
        <dsp:cNvPr id="0" name=""/>
        <dsp:cNvSpPr/>
      </dsp:nvSpPr>
      <dsp:spPr>
        <a:xfrm>
          <a:off x="0" y="1765759"/>
          <a:ext cx="590618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</dsp:txBody>
      <dsp:txXfrm>
        <a:off x="0" y="1765759"/>
        <a:ext cx="5906181" cy="331200"/>
      </dsp:txXfrm>
    </dsp:sp>
    <dsp:sp modelId="{51B25D00-3D30-4D42-8EC0-A195653EFA44}">
      <dsp:nvSpPr>
        <dsp:cNvPr id="0" name=""/>
        <dsp:cNvSpPr/>
      </dsp:nvSpPr>
      <dsp:spPr>
        <a:xfrm>
          <a:off x="0" y="2096959"/>
          <a:ext cx="5906181" cy="131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Specifically, the Court wanted a quantitative narrowing of cases, so only a few cases qualified as death eligible, and a qualitative difference between those capital sentence crimes and those that are not capital sentence. </a:t>
          </a:r>
        </a:p>
      </dsp:txBody>
      <dsp:txXfrm>
        <a:off x="63968" y="2160927"/>
        <a:ext cx="5778245" cy="1182464"/>
      </dsp:txXfrm>
    </dsp:sp>
    <dsp:sp modelId="{7776F5EE-D483-8341-9F05-E8B2E92195ED}">
      <dsp:nvSpPr>
        <dsp:cNvPr id="0" name=""/>
        <dsp:cNvSpPr/>
      </dsp:nvSpPr>
      <dsp:spPr>
        <a:xfrm>
          <a:off x="0" y="3464959"/>
          <a:ext cx="5906181" cy="131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This led to aggravating factors that made a homicide or crime death eligible. </a:t>
          </a:r>
        </a:p>
      </dsp:txBody>
      <dsp:txXfrm>
        <a:off x="63968" y="3528927"/>
        <a:ext cx="5778245" cy="1182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CBC7C-FEB3-7648-9A8F-6F58D6B71A18}">
      <dsp:nvSpPr>
        <dsp:cNvPr id="0" name=""/>
        <dsp:cNvSpPr/>
      </dsp:nvSpPr>
      <dsp:spPr>
        <a:xfrm>
          <a:off x="0" y="209685"/>
          <a:ext cx="10058399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These are additional factors that make some homicide eligible for a death sentence. </a:t>
          </a:r>
        </a:p>
      </dsp:txBody>
      <dsp:txXfrm>
        <a:off x="51175" y="260860"/>
        <a:ext cx="9956049" cy="945970"/>
      </dsp:txXfrm>
    </dsp:sp>
    <dsp:sp modelId="{AF8EA1A9-96A4-CB41-A793-127951036330}">
      <dsp:nvSpPr>
        <dsp:cNvPr id="0" name=""/>
        <dsp:cNvSpPr/>
      </dsp:nvSpPr>
      <dsp:spPr>
        <a:xfrm>
          <a:off x="0" y="1338646"/>
          <a:ext cx="10058399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Specifically, the state needs to prove that these factors are present in the given crime, and often do so using witnesses or specific testimony. </a:t>
          </a:r>
        </a:p>
      </dsp:txBody>
      <dsp:txXfrm>
        <a:off x="51175" y="1389821"/>
        <a:ext cx="9956049" cy="945970"/>
      </dsp:txXfrm>
    </dsp:sp>
    <dsp:sp modelId="{C57F1912-EC17-604C-BE12-2702C287E23E}">
      <dsp:nvSpPr>
        <dsp:cNvPr id="0" name=""/>
        <dsp:cNvSpPr/>
      </dsp:nvSpPr>
      <dsp:spPr>
        <a:xfrm>
          <a:off x="0" y="2467606"/>
          <a:ext cx="10058399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They are meant to meet those quantitative narrowing and qualitative differentiating the court laid out </a:t>
          </a:r>
        </a:p>
      </dsp:txBody>
      <dsp:txXfrm>
        <a:off x="51175" y="2518781"/>
        <a:ext cx="9956049" cy="945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84ED3-DFAC-9643-A72A-5EF7A2BF610F}">
      <dsp:nvSpPr>
        <dsp:cNvPr id="0" name=""/>
        <dsp:cNvSpPr/>
      </dsp:nvSpPr>
      <dsp:spPr>
        <a:xfrm>
          <a:off x="0" y="286878"/>
          <a:ext cx="5906181" cy="226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1) Because aggravating factors are overly broad, vague and ambiguous</a:t>
          </a:r>
        </a:p>
      </dsp:txBody>
      <dsp:txXfrm>
        <a:off x="110574" y="397452"/>
        <a:ext cx="5685033" cy="2043972"/>
      </dsp:txXfrm>
    </dsp:sp>
    <dsp:sp modelId="{F64E05F6-AA3A-B54F-B1E4-00912EF47D1A}">
      <dsp:nvSpPr>
        <dsp:cNvPr id="0" name=""/>
        <dsp:cNvSpPr/>
      </dsp:nvSpPr>
      <dsp:spPr>
        <a:xfrm>
          <a:off x="0" y="2678719"/>
          <a:ext cx="5906181" cy="2265120"/>
        </a:xfrm>
        <a:prstGeom prst="roundRect">
          <a:avLst/>
        </a:prstGeom>
        <a:solidFill>
          <a:schemeClr val="accent5">
            <a:hueOff val="1488776"/>
            <a:satOff val="4881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2) There are a large number of aggravating factors within each state </a:t>
          </a:r>
        </a:p>
      </dsp:txBody>
      <dsp:txXfrm>
        <a:off x="110574" y="2789293"/>
        <a:ext cx="5685033" cy="2043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BA63D-EF51-E942-8C37-0DE0E16FB385}">
      <dsp:nvSpPr>
        <dsp:cNvPr id="0" name=""/>
        <dsp:cNvSpPr/>
      </dsp:nvSpPr>
      <dsp:spPr>
        <a:xfrm>
          <a:off x="0" y="2479"/>
          <a:ext cx="5906181" cy="1600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The court in </a:t>
          </a:r>
          <a:r>
            <a:rPr lang="en-US" sz="1900" i="1" kern="1200"/>
            <a:t>Gregg </a:t>
          </a:r>
          <a:r>
            <a:rPr lang="en-US" sz="1900" kern="1200"/>
            <a:t>said that the death penalty needed to be narrowly targeted</a:t>
          </a:r>
        </a:p>
      </dsp:txBody>
      <dsp:txXfrm>
        <a:off x="78133" y="80612"/>
        <a:ext cx="5749915" cy="1444294"/>
      </dsp:txXfrm>
    </dsp:sp>
    <dsp:sp modelId="{8593DD98-5A7D-5341-AD5B-B8EF429B15E3}">
      <dsp:nvSpPr>
        <dsp:cNvPr id="0" name=""/>
        <dsp:cNvSpPr/>
      </dsp:nvSpPr>
      <dsp:spPr>
        <a:xfrm>
          <a:off x="0" y="1657759"/>
          <a:ext cx="5906181" cy="1600560"/>
        </a:xfrm>
        <a:prstGeom prst="roundRect">
          <a:avLst/>
        </a:prstGeom>
        <a:solidFill>
          <a:schemeClr val="accent2">
            <a:hueOff val="759907"/>
            <a:satOff val="-18612"/>
            <a:lumOff val="-3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But instead, the ambiguity present allows prosecutors substantial discretion…</a:t>
          </a:r>
        </a:p>
      </dsp:txBody>
      <dsp:txXfrm>
        <a:off x="78133" y="1735892"/>
        <a:ext cx="5749915" cy="1444294"/>
      </dsp:txXfrm>
    </dsp:sp>
    <dsp:sp modelId="{BD2D4898-D446-3E4E-BF98-714CD5FFF40E}">
      <dsp:nvSpPr>
        <dsp:cNvPr id="0" name=""/>
        <dsp:cNvSpPr/>
      </dsp:nvSpPr>
      <dsp:spPr>
        <a:xfrm>
          <a:off x="0" y="3313039"/>
          <a:ext cx="5906181" cy="1600560"/>
        </a:xfrm>
        <a:prstGeom prst="roundRect">
          <a:avLst/>
        </a:prstGeom>
        <a:solidFill>
          <a:schemeClr val="accent2">
            <a:hueOff val="1519813"/>
            <a:satOff val="-37223"/>
            <a:lumOff val="-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But the aggravators are particularly vague and subjective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“Risk to many?”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“Heinousness”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“For personal or pecuniary gain” </a:t>
          </a:r>
        </a:p>
      </dsp:txBody>
      <dsp:txXfrm>
        <a:off x="78133" y="3391172"/>
        <a:ext cx="5749915" cy="1444294"/>
      </dsp:txXfrm>
    </dsp:sp>
    <dsp:sp modelId="{8049869C-E3C7-9245-9BB3-B045EE8FB7D2}">
      <dsp:nvSpPr>
        <dsp:cNvPr id="0" name=""/>
        <dsp:cNvSpPr/>
      </dsp:nvSpPr>
      <dsp:spPr>
        <a:xfrm>
          <a:off x="0" y="4913599"/>
          <a:ext cx="5906181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/>
        </a:p>
      </dsp:txBody>
      <dsp:txXfrm>
        <a:off x="0" y="4913599"/>
        <a:ext cx="5906181" cy="314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90FE1-6E63-C94D-8FC0-05ECFFA88518}">
      <dsp:nvSpPr>
        <dsp:cNvPr id="0" name=""/>
        <dsp:cNvSpPr/>
      </dsp:nvSpPr>
      <dsp:spPr>
        <a:xfrm>
          <a:off x="0" y="2554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A8C60-BE80-4646-8EA0-86B43404A4AF}">
      <dsp:nvSpPr>
        <dsp:cNvPr id="0" name=""/>
        <dsp:cNvSpPr/>
      </dsp:nvSpPr>
      <dsp:spPr>
        <a:xfrm>
          <a:off x="0" y="255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/>
            <a:t>They are also idiosyncratic</a:t>
          </a:r>
        </a:p>
      </dsp:txBody>
      <dsp:txXfrm>
        <a:off x="0" y="2554"/>
        <a:ext cx="5906181" cy="1741869"/>
      </dsp:txXfrm>
    </dsp:sp>
    <dsp:sp modelId="{9F58C1E3-08AE-EF42-9CA6-5D75CDDA6AE1}">
      <dsp:nvSpPr>
        <dsp:cNvPr id="0" name=""/>
        <dsp:cNvSpPr/>
      </dsp:nvSpPr>
      <dsp:spPr>
        <a:xfrm>
          <a:off x="0" y="1744424"/>
          <a:ext cx="5906181" cy="0"/>
        </a:xfrm>
        <a:prstGeom prst="line">
          <a:avLst/>
        </a:prstGeom>
        <a:solidFill>
          <a:schemeClr val="accent2">
            <a:hueOff val="759907"/>
            <a:satOff val="-18612"/>
            <a:lumOff val="-3040"/>
            <a:alphaOff val="0"/>
          </a:schemeClr>
        </a:solidFill>
        <a:ln w="12700" cap="flat" cmpd="sng" algn="ctr">
          <a:solidFill>
            <a:schemeClr val="accent2">
              <a:hueOff val="759907"/>
              <a:satOff val="-18612"/>
              <a:lumOff val="-3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4C68E-1D47-2A41-A1F6-8D387493499D}">
      <dsp:nvSpPr>
        <dsp:cNvPr id="0" name=""/>
        <dsp:cNvSpPr/>
      </dsp:nvSpPr>
      <dsp:spPr>
        <a:xfrm>
          <a:off x="0" y="174442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/>
            <a:t>Sometimes remnants of historical circumstances </a:t>
          </a:r>
        </a:p>
      </dsp:txBody>
      <dsp:txXfrm>
        <a:off x="0" y="1744424"/>
        <a:ext cx="5906181" cy="1741869"/>
      </dsp:txXfrm>
    </dsp:sp>
    <dsp:sp modelId="{03614BC0-C5C0-A54A-915F-27CBC9B94366}">
      <dsp:nvSpPr>
        <dsp:cNvPr id="0" name=""/>
        <dsp:cNvSpPr/>
      </dsp:nvSpPr>
      <dsp:spPr>
        <a:xfrm>
          <a:off x="0" y="3486293"/>
          <a:ext cx="5906181" cy="0"/>
        </a:xfrm>
        <a:prstGeom prst="line">
          <a:avLst/>
        </a:prstGeom>
        <a:solidFill>
          <a:schemeClr val="accent2">
            <a:hueOff val="1519813"/>
            <a:satOff val="-37223"/>
            <a:lumOff val="-6079"/>
            <a:alphaOff val="0"/>
          </a:schemeClr>
        </a:solidFill>
        <a:ln w="12700" cap="flat" cmpd="sng" algn="ctr">
          <a:solidFill>
            <a:schemeClr val="accent2">
              <a:hueOff val="1519813"/>
              <a:satOff val="-37223"/>
              <a:lumOff val="-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3F85D-D407-D14B-A36F-EAF8AD2041D0}">
      <dsp:nvSpPr>
        <dsp:cNvPr id="0" name=""/>
        <dsp:cNvSpPr/>
      </dsp:nvSpPr>
      <dsp:spPr>
        <a:xfrm>
          <a:off x="0" y="3486293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And do not target “worst of worst” crimes </a:t>
          </a:r>
        </a:p>
      </dsp:txBody>
      <dsp:txXfrm>
        <a:off x="0" y="3486293"/>
        <a:ext cx="5906181" cy="17418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768B-3863-2A43-9AF6-1D71EF9AC74E}">
      <dsp:nvSpPr>
        <dsp:cNvPr id="0" name=""/>
        <dsp:cNvSpPr/>
      </dsp:nvSpPr>
      <dsp:spPr>
        <a:xfrm>
          <a:off x="0" y="41205"/>
          <a:ext cx="10058399" cy="861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1) In </a:t>
          </a:r>
          <a:r>
            <a:rPr lang="en-US" sz="2300" i="1" kern="1200"/>
            <a:t>Furman </a:t>
          </a:r>
          <a:r>
            <a:rPr lang="en-US" sz="2300" kern="1200"/>
            <a:t>the Court said that 20% of death eligible cases receiving the death penalty allowed for too much caprice. </a:t>
          </a:r>
        </a:p>
      </dsp:txBody>
      <dsp:txXfrm>
        <a:off x="42036" y="83241"/>
        <a:ext cx="9974327" cy="777048"/>
      </dsp:txXfrm>
    </dsp:sp>
    <dsp:sp modelId="{D478168B-834B-164A-815B-E7F515C15580}">
      <dsp:nvSpPr>
        <dsp:cNvPr id="0" name=""/>
        <dsp:cNvSpPr/>
      </dsp:nvSpPr>
      <dsp:spPr>
        <a:xfrm>
          <a:off x="0" y="968565"/>
          <a:ext cx="10058399" cy="861120"/>
        </a:xfrm>
        <a:prstGeom prst="roundRect">
          <a:avLst/>
        </a:prstGeom>
        <a:solidFill>
          <a:schemeClr val="accent5">
            <a:hueOff val="496259"/>
            <a:satOff val="1627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2) But overly vague, broad and idiosyncratic aggravating factors determine death-eligibility, meaning the pool of cases is not meaningfully narrowed. </a:t>
          </a:r>
        </a:p>
      </dsp:txBody>
      <dsp:txXfrm>
        <a:off x="42036" y="1010601"/>
        <a:ext cx="9974327" cy="777048"/>
      </dsp:txXfrm>
    </dsp:sp>
    <dsp:sp modelId="{E741DE6E-1F87-5F45-9278-DB3B0ED843F0}">
      <dsp:nvSpPr>
        <dsp:cNvPr id="0" name=""/>
        <dsp:cNvSpPr/>
      </dsp:nvSpPr>
      <dsp:spPr>
        <a:xfrm>
          <a:off x="0" y="1895926"/>
          <a:ext cx="10058399" cy="861120"/>
        </a:xfrm>
        <a:prstGeom prst="roundRect">
          <a:avLst/>
        </a:prstGeom>
        <a:solidFill>
          <a:schemeClr val="accent5">
            <a:hueOff val="992517"/>
            <a:satOff val="3254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3) Instead substantial prosecutorial and judicial discretion is introduced into the criminal legal system through these aggravators</a:t>
          </a:r>
        </a:p>
      </dsp:txBody>
      <dsp:txXfrm>
        <a:off x="42036" y="1937962"/>
        <a:ext cx="9974327" cy="777048"/>
      </dsp:txXfrm>
    </dsp:sp>
    <dsp:sp modelId="{7385362F-FE3E-8A4E-996A-069B52CDE2AF}">
      <dsp:nvSpPr>
        <dsp:cNvPr id="0" name=""/>
        <dsp:cNvSpPr/>
      </dsp:nvSpPr>
      <dsp:spPr>
        <a:xfrm>
          <a:off x="0" y="2823286"/>
          <a:ext cx="10058399" cy="861120"/>
        </a:xfrm>
        <a:prstGeom prst="roundRect">
          <a:avLst/>
        </a:prstGeom>
        <a:solidFill>
          <a:schemeClr val="accent5">
            <a:hueOff val="1488776"/>
            <a:satOff val="4881"/>
            <a:lumOff val="-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4) This lays the framework for a decision making process where social, racial, economic and gender biases are likely to occur</a:t>
          </a:r>
        </a:p>
      </dsp:txBody>
      <dsp:txXfrm>
        <a:off x="42036" y="2865322"/>
        <a:ext cx="9974327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7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3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1/31/2022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48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2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72F95F4-0E09-4540-BBFC-C4470C2181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262CA33-19AF-4656-BA08-6B38D15E4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xmlns="" id="{B2D0B24D-581F-4EE0-BBE1-460AB70DCB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4498C-AB1E-C74D-BB3D-90F48C78C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1813456"/>
          </a:xfrm>
        </p:spPr>
        <p:txBody>
          <a:bodyPr>
            <a:normAutofit/>
          </a:bodyPr>
          <a:lstStyle/>
          <a:p>
            <a:r>
              <a:rPr lang="en-US" sz="6000" dirty="0"/>
              <a:t>Deadly Justice </a:t>
            </a:r>
            <a:r>
              <a:rPr lang="en-US" sz="6000" dirty="0" err="1"/>
              <a:t>Ch</a:t>
            </a:r>
            <a:r>
              <a:rPr lang="en-US" sz="6000" dirty="0"/>
              <a:t>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516E8C-297D-AC46-99EE-8DE1A6A7A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326893"/>
            <a:ext cx="5355264" cy="23061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dirty="0"/>
              <a:t>Is The Death Penalty Reserved for the Worst of the Worst</a:t>
            </a:r>
            <a:r>
              <a:rPr lang="en-US" i="1" dirty="0" smtClean="0"/>
              <a:t>?</a:t>
            </a:r>
          </a:p>
          <a:p>
            <a:pPr>
              <a:spcAft>
                <a:spcPts val="600"/>
              </a:spcAft>
            </a:pPr>
            <a:endParaRPr lang="en-US" i="1" dirty="0"/>
          </a:p>
          <a:p>
            <a:pPr>
              <a:spcAft>
                <a:spcPts val="600"/>
              </a:spcAft>
            </a:pPr>
            <a:r>
              <a:rPr lang="en-US" i="1" dirty="0" smtClean="0"/>
              <a:t>POLI 203, January 31, 2022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Guest lecturer: Arvind Krishnamurthy</a:t>
            </a:r>
          </a:p>
          <a:p>
            <a:pPr>
              <a:spcAft>
                <a:spcPts val="600"/>
              </a:spcAft>
            </a:pPr>
            <a:endParaRPr lang="en-US" i="1" dirty="0"/>
          </a:p>
          <a:p>
            <a:pPr>
              <a:spcAft>
                <a:spcPts val="600"/>
              </a:spcAft>
            </a:pPr>
            <a:r>
              <a:rPr lang="en-US" i="1" dirty="0" smtClean="0"/>
              <a:t>PhD candidate at Duke, and co-author of Deadly Justice</a:t>
            </a:r>
            <a:endParaRPr lang="en-US" i="1" dirty="0"/>
          </a:p>
        </p:txBody>
      </p:sp>
      <p:pic>
        <p:nvPicPr>
          <p:cNvPr id="33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06077A7C-3E1D-4E8B-86AD-D6D7E323E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4" r="11024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9322DED-8AE2-416D-9BD2-7AF32DB361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D1F027EB-1048-4CEB-9D81-42265BE1C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910BB016-5CC1-4883-AB85-D75A23EA9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33712053-7418-413E-8B47-34AAF2808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74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CC69E1E-4F29-DD4C-A32B-CA4411E3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Why Didn’t The Aggravators Narrow Eligible Offenses?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7" name="TextBox 6">
            <a:extLst>
              <a:ext uri="{FF2B5EF4-FFF2-40B4-BE49-F238E27FC236}">
                <a16:creationId xmlns:a16="http://schemas.microsoft.com/office/drawing/2014/main" xmlns="" id="{1D752D5B-41D9-4177-BF94-BB366B507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79424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97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9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Rectangle 51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3" name="Rectangle 53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4" name="Rectangle 55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5" name="Group 57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62">
            <a:extLst>
              <a:ext uri="{FF2B5EF4-FFF2-40B4-BE49-F238E27FC236}">
                <a16:creationId xmlns:a16="http://schemas.microsoft.com/office/drawing/2014/main" xmlns="" id="{1C3E817E-E139-426E-89E5-9DD346EC75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64">
            <a:extLst>
              <a:ext uri="{FF2B5EF4-FFF2-40B4-BE49-F238E27FC236}">
                <a16:creationId xmlns:a16="http://schemas.microsoft.com/office/drawing/2014/main" xmlns="" id="{E2ADD2F6-F7FC-464F-8F18-5BDBD27A7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6">
            <a:extLst>
              <a:ext uri="{FF2B5EF4-FFF2-40B4-BE49-F238E27FC236}">
                <a16:creationId xmlns:a16="http://schemas.microsoft.com/office/drawing/2014/main" xmlns="" id="{5A3A31F1-FA83-497F-98FF-9A5621DC5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xmlns="" id="{6B5F613F-7AFA-BE45-97AB-156EBA1E6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38" y="1559768"/>
            <a:ext cx="7977689" cy="4307949"/>
          </a:xfrm>
          <a:prstGeom prst="rect">
            <a:avLst/>
          </a:prstGeom>
        </p:spPr>
      </p:pic>
      <p:sp>
        <p:nvSpPr>
          <p:cNvPr id="89" name="Rectangle 68">
            <a:extLst>
              <a:ext uri="{FF2B5EF4-FFF2-40B4-BE49-F238E27FC236}">
                <a16:creationId xmlns:a16="http://schemas.microsoft.com/office/drawing/2014/main" xmlns="" id="{343FF9E2-8F7E-4BCC-9A50-C41AD8A56D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E0D6A-392D-5B4A-B130-8BD249B8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/>
              <a:t>Common Aggravators</a:t>
            </a:r>
          </a:p>
        </p:txBody>
      </p:sp>
      <p:sp>
        <p:nvSpPr>
          <p:cNvPr id="90" name="Rectangle 70">
            <a:extLst>
              <a:ext uri="{FF2B5EF4-FFF2-40B4-BE49-F238E27FC236}">
                <a16:creationId xmlns:a16="http://schemas.microsoft.com/office/drawing/2014/main" xmlns="" id="{47751BC8-250F-493B-BDF9-D45BA5991D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1" name="Straight Connector 72">
            <a:extLst>
              <a:ext uri="{FF2B5EF4-FFF2-40B4-BE49-F238E27FC236}">
                <a16:creationId xmlns:a16="http://schemas.microsoft.com/office/drawing/2014/main" xmlns="" id="{BF0F044C-8394-47CB-8E3D-FA56B0693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74">
            <a:extLst>
              <a:ext uri="{FF2B5EF4-FFF2-40B4-BE49-F238E27FC236}">
                <a16:creationId xmlns:a16="http://schemas.microsoft.com/office/drawing/2014/main" xmlns="" id="{6B2DCD75-B707-4C51-8ADC-813834C09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76">
            <a:extLst>
              <a:ext uri="{FF2B5EF4-FFF2-40B4-BE49-F238E27FC236}">
                <a16:creationId xmlns:a16="http://schemas.microsoft.com/office/drawing/2014/main" xmlns="" id="{F4851414-8BB1-42EF-912B-608FCE07B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2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A4E4267-CAF0-4C38-8DC6-CD3B1A9F0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EE3ACC5-126D-4BA4-8B45-7F0B5B839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B2868F7-FE10-4289-A5BD-90763C7A2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xmlns="" id="{7BF0AD9A-BA0C-9D4D-BD02-A1BFA9338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7686" y="645106"/>
            <a:ext cx="7423620" cy="32292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94142C-10EE-487C-A327-404FDF358F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F7FAC2D-7A74-4939-A917-A1A5AF935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F5DCF-AA93-A84A-8842-4FE22A6B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Compare that to common mitigators…</a:t>
            </a:r>
          </a:p>
        </p:txBody>
      </p:sp>
    </p:spTree>
    <p:extLst>
      <p:ext uri="{BB962C8B-B14F-4D97-AF65-F5344CB8AC3E}">
        <p14:creationId xmlns:p14="http://schemas.microsoft.com/office/powerpoint/2010/main" val="272792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E46BD-55D6-AB46-9773-2AC1319C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Vague / Broad  Aggravators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xmlns="" id="{7D9DC126-F309-4CD3-9B5A-2699523A6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08304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17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A069235B-22DB-4231-8291-D64DA2CDE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xmlns="" id="{214F6767-65B3-904F-84E8-2283FE1B5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557" y="426267"/>
            <a:ext cx="7086095" cy="60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xmlns="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56B35-5AF7-C246-8DD8-A4927761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But Capital Eligibility Criteria Are Not Just Vague…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xmlns="" id="{836B83AE-14CC-43AF-9CB5-D2C98D11E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4053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57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A069235B-22DB-4231-8291-D64DA2CDE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xmlns="" id="{9534E66F-230F-AF41-B514-573AFF274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128" y="1353119"/>
            <a:ext cx="10577744" cy="41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xmlns="" id="{A069235B-22DB-4231-8291-D64DA2CDE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able&#10;&#10;Description automatically generated with medium confidence">
            <a:extLst>
              <a:ext uri="{FF2B5EF4-FFF2-40B4-BE49-F238E27FC236}">
                <a16:creationId xmlns:a16="http://schemas.microsoft.com/office/drawing/2014/main" xmlns="" id="{CE29078F-D1FD-9141-9A71-6D0F4FC47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" y="1948115"/>
            <a:ext cx="10577744" cy="29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0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11" name="Content Placeholder 10" descr="Table&#10;&#10;Description automatically generated">
            <a:extLst>
              <a:ext uri="{FF2B5EF4-FFF2-40B4-BE49-F238E27FC236}">
                <a16:creationId xmlns:a16="http://schemas.microsoft.com/office/drawing/2014/main" xmlns="" id="{F8439F7F-D312-CB44-9493-797D0C484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61" y="960120"/>
            <a:ext cx="11176677" cy="47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54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B72A9B-FD82-4F09-BF1E-D39311D3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39B371-6E4E-4070-AB4E-4D788405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937DAED-8BFE-4563-BB45-B5E554D70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14F4B-9319-2F4E-83E5-0E044A33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Takeaways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F8C18B4-CE8F-44D3-A76D-F0E31786D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19640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73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EB72A9B-FD82-4F09-BF1E-D39311D3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D39B371-6E4E-4070-AB4E-4D788405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937DAED-8BFE-4563-BB45-B5E554D70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0E0B9-032A-2946-B23D-7FE776A1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Are Those Who Are Executed Systematically Worse Than Those Who Are Not? 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xmlns="" id="{31E69895-4818-4E11-BE68-4ED5B37D4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40526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80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00003596-8F90-DB49-BC33-AF6D0CE1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 What Changed?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xmlns="" id="{A7F57DB7-2907-4233-90D1-EAE7ACAA8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12298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29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B72A9B-FD82-4F09-BF1E-D39311D3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39B371-6E4E-4070-AB4E-4D788405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937DAED-8BFE-4563-BB45-B5E554D70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9C6CA-0FE9-D54F-843C-96AEDCF8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Aggravating Factors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925846C-3781-44FC-8708-4C4C4F42F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26984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84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EA4E4267-CAF0-4C38-8DC6-CD3B1A9F0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0EE3ACC5-126D-4BA4-8B45-7F0B5B839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AB2868F7-FE10-4289-A5BD-90763C7A2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D94142C-10EE-487C-A327-404FDF358F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F7FAC2D-7A74-4939-A917-A1A5AF935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3E77CEC-6DEB-2A44-8180-61E54438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Did The Aggravators Actually Narrow Things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A53A868-C420-4BAE-9244-EC162AF05C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C2686EF3-81CC-419F-96C3-002A75880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F8D93CCA-A85E-4529-A6F0-8BB54D27B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1ECFA516-C18C-41AE-AFF2-A0D0A59C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xmlns="" id="{FDC65F33-7FAE-CB4B-BDC1-68E51AA0B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9868" y="645106"/>
            <a:ext cx="5935642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4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8C4998-259E-754A-A160-3DD116D0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sz="4100"/>
              <a:t>For an example, look at Baldus’s Study of (GA)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xmlns="" id="{96CB311E-D429-9F48-AEC9-36021E676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374333"/>
            <a:ext cx="4414438" cy="41274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0540A-FC3F-DD4E-872E-D539F8C9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/>
              <a:t>Baldus, David C., Charles Pulaski, and George Woodworth. "Comparative review of death sentences: An empirical study of the Georgia experience." </a:t>
            </a:r>
            <a:r>
              <a:rPr lang="en-US" i="1" dirty="0"/>
              <a:t>The Journal of Criminal Law and Criminology (1973-)</a:t>
            </a:r>
            <a:r>
              <a:rPr lang="en-US" dirty="0"/>
              <a:t> 74, no. 3 (1983): 661-753.</a:t>
            </a:r>
          </a:p>
          <a:p>
            <a:r>
              <a:rPr lang="en-US" dirty="0"/>
              <a:t>Approach: Baldus takes 594 sentencing decisions in post Furman Georgia. </a:t>
            </a:r>
          </a:p>
          <a:p>
            <a:pPr lvl="1"/>
            <a:r>
              <a:rPr lang="en-US" dirty="0"/>
              <a:t>463 /594 were death eligible (79%) </a:t>
            </a:r>
          </a:p>
          <a:p>
            <a:pPr lvl="1"/>
            <a:r>
              <a:rPr lang="en-US" dirty="0"/>
              <a:t>Of those 463, 100 (22%) actually received a death sentence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5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6A413F7-FFE1-42E7-8C6C-E9CCC477F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CE0B0FD-3413-40CC-A7D8-6A5058608D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C4C044-5B1C-40C8-8C7B-AA5E6D879D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0163F5F-1439-4827-8F7A-B08BDDEFB9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A677414-C3D2-4430-876D-9092D633F5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9181D20-1D81-447D-9854-10DDB10D54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6020133-135E-4D08-9F4A-D76B87578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creenshot, receipt&#10;&#10;Description automatically generated">
            <a:extLst>
              <a:ext uri="{FF2B5EF4-FFF2-40B4-BE49-F238E27FC236}">
                <a16:creationId xmlns:a16="http://schemas.microsoft.com/office/drawing/2014/main" xmlns="" id="{D487C3D2-1FFD-DD48-B9F3-44EC45CC3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8" y="680362"/>
            <a:ext cx="5130796" cy="337349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xmlns="" id="{6DDB351D-BE18-CA45-9495-A9E97750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776564"/>
            <a:ext cx="5130799" cy="318109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E7CA313-2F4B-4574-8399-12EF6A1BF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97470-AD5A-A147-9D21-14260F49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Is it Juries or Prosecutors?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5EECEE2-745A-4C3E-9A46-1B2ACCDC0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93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xmlns="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 descr="Who Ends Up on Death Row - NYTimes.com">
            <a:extLst>
              <a:ext uri="{FF2B5EF4-FFF2-40B4-BE49-F238E27FC236}">
                <a16:creationId xmlns:a16="http://schemas.microsoft.com/office/drawing/2014/main" xmlns="" id="{A3045870-FD45-C94F-8A41-565C90E7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792" y="882398"/>
            <a:ext cx="5419695" cy="51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74">
            <a:extLst>
              <a:ext uri="{FF2B5EF4-FFF2-40B4-BE49-F238E27FC236}">
                <a16:creationId xmlns:a16="http://schemas.microsoft.com/office/drawing/2014/main" xmlns="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xmlns="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059A6-6E32-AC43-9BAF-0011B6E1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Similar Story in Connecticut..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B2F11-9A42-CE4C-992F-7FEB74D3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Donohue III, John J. "An Empirical Evaluation of the C onnecticut Death Penalty System Since 1973: Are There Unlawful Racial, Gender, and Geographic Disparities?." </a:t>
            </a:r>
            <a:r>
              <a:rPr lang="en-US" sz="1400" i="1">
                <a:solidFill>
                  <a:schemeClr val="tx1">
                    <a:lumMod val="85000"/>
                    <a:lumOff val="15000"/>
                  </a:schemeClr>
                </a:solidFill>
              </a:rPr>
              <a:t>Journal of Empirical Legal Studies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 11, no. 4 (2014): 637-696.</a:t>
            </a:r>
          </a:p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7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03729A-66E4-4139-B3DB-CECEF6DA52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8B0185-BF60-40FC-A3B6-BF883AD4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FF99E5-A26E-4AC8-AA09-A9F829E3A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BD743-68BE-F344-9FD0-ED35FA74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19" y="891241"/>
            <a:ext cx="3939084" cy="5075519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Responses to Baldus..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A5AEE14-4971-4A17-9134-2678A90F2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907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5BCB84-F40E-7942-830C-01E27DFDA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2" y="891241"/>
            <a:ext cx="5978834" cy="5075519"/>
          </a:xfrm>
        </p:spPr>
        <p:txBody>
          <a:bodyPr anchor="ctr">
            <a:normAutofit/>
          </a:bodyPr>
          <a:lstStyle/>
          <a:p>
            <a:r>
              <a:rPr lang="en-US" dirty="0"/>
              <a:t>These studies have consistently found that legally relevant factors matter….but so do legally IRRELEVANT factors like the race of the offender and victim. </a:t>
            </a:r>
          </a:p>
          <a:p>
            <a:r>
              <a:rPr lang="en-US" dirty="0"/>
              <a:t>But courts have a very specific approach to defining what constitutes evidence of say, discrimination </a:t>
            </a:r>
          </a:p>
          <a:p>
            <a:pPr lvl="1"/>
            <a:r>
              <a:rPr lang="en-US" i="1" dirty="0"/>
              <a:t>McCleskey v Kemp </a:t>
            </a:r>
            <a:endParaRPr lang="en-US" dirty="0"/>
          </a:p>
          <a:p>
            <a:pPr lvl="1"/>
            <a:r>
              <a:rPr lang="en-US" dirty="0"/>
              <a:t>You must prove specific intent to discriminate against a given defendant, rather than prove patterns of discrimination or inequality in application. </a:t>
            </a:r>
          </a:p>
        </p:txBody>
      </p:sp>
    </p:spTree>
    <p:extLst>
      <p:ext uri="{BB962C8B-B14F-4D97-AF65-F5344CB8AC3E}">
        <p14:creationId xmlns:p14="http://schemas.microsoft.com/office/powerpoint/2010/main" val="510171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E68376"/>
      </a:accent1>
      <a:accent2>
        <a:srgbClr val="DD9442"/>
      </a:accent2>
      <a:accent3>
        <a:srgbClr val="A9A557"/>
      </a:accent3>
      <a:accent4>
        <a:srgbClr val="89B045"/>
      </a:accent4>
      <a:accent5>
        <a:srgbClr val="61B44A"/>
      </a:accent5>
      <a:accent6>
        <a:srgbClr val="43B85A"/>
      </a:accent6>
      <a:hlink>
        <a:srgbClr val="598C92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592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Garamond</vt:lpstr>
      <vt:lpstr>SavonVTI</vt:lpstr>
      <vt:lpstr>Deadly Justice Ch 5:</vt:lpstr>
      <vt:lpstr>Are Those Who Are Executed Systematically Worse Than Those Who Are Not? </vt:lpstr>
      <vt:lpstr>So What Changed?</vt:lpstr>
      <vt:lpstr>Aggravating Factors</vt:lpstr>
      <vt:lpstr>Did The Aggravators Actually Narrow Things</vt:lpstr>
      <vt:lpstr>For an example, look at Baldus’s Study of (GA)</vt:lpstr>
      <vt:lpstr>Is it Juries or Prosecutors?</vt:lpstr>
      <vt:lpstr>Similar Story in Connecticut..</vt:lpstr>
      <vt:lpstr>Responses to Baldus..</vt:lpstr>
      <vt:lpstr>Why Didn’t The Aggravators Narrow Eligible Offenses?</vt:lpstr>
      <vt:lpstr>Common Aggravators</vt:lpstr>
      <vt:lpstr>Compare that to common mitigators…</vt:lpstr>
      <vt:lpstr>Vague / Broad  Aggravators</vt:lpstr>
      <vt:lpstr>PowerPoint Presentation</vt:lpstr>
      <vt:lpstr>But Capital Eligibility Criteria Are Not Just Vague…</vt:lpstr>
      <vt:lpstr>PowerPoint Presentation</vt:lpstr>
      <vt:lpstr>PowerPoint Presentation</vt:lpstr>
      <vt:lpstr>PowerPoint Presentation</vt:lpstr>
      <vt:lpstr>Takeaways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Deadly Justice Ch 5:</dc:title>
  <dc:creator>Arvind Krishnamurthy</dc:creator>
  <cp:lastModifiedBy>Lenovo User</cp:lastModifiedBy>
  <cp:revision>10</cp:revision>
  <dcterms:created xsi:type="dcterms:W3CDTF">2022-01-30T19:36:17Z</dcterms:created>
  <dcterms:modified xsi:type="dcterms:W3CDTF">2022-01-31T14:14:51Z</dcterms:modified>
</cp:coreProperties>
</file>