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61" r:id="rId4"/>
    <p:sldId id="259"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22" autoAdjust="0"/>
    <p:restoredTop sz="94660"/>
  </p:normalViewPr>
  <p:slideViewPr>
    <p:cSldViewPr snapToGrid="0">
      <p:cViewPr varScale="1">
        <p:scale>
          <a:sx n="94" d="100"/>
          <a:sy n="94" d="100"/>
        </p:scale>
        <p:origin x="108" y="7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6421F-7BBC-4F22-BBE3-D4F3A5D41068}" type="datetimeFigureOut">
              <a:rPr lang="en-US" smtClean="0"/>
              <a:t>2/18/2022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0ADF6-B1C2-4809-81B8-B6471EB311A5}" type="slidenum">
              <a:rPr lang="en-US" smtClean="0"/>
              <a:t>‹#›</a:t>
            </a:fld>
            <a:endParaRPr lang="en-US"/>
          </a:p>
        </p:txBody>
      </p:sp>
    </p:spTree>
    <p:extLst>
      <p:ext uri="{BB962C8B-B14F-4D97-AF65-F5344CB8AC3E}">
        <p14:creationId xmlns:p14="http://schemas.microsoft.com/office/powerpoint/2010/main" val="4079588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30ADF6-B1C2-4809-81B8-B6471EB311A5}" type="slidenum">
              <a:rPr lang="en-US" smtClean="0"/>
              <a:t>1</a:t>
            </a:fld>
            <a:endParaRPr lang="en-US"/>
          </a:p>
        </p:txBody>
      </p:sp>
    </p:spTree>
    <p:extLst>
      <p:ext uri="{BB962C8B-B14F-4D97-AF65-F5344CB8AC3E}">
        <p14:creationId xmlns:p14="http://schemas.microsoft.com/office/powerpoint/2010/main" val="3110801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30ADF6-B1C2-4809-81B8-B6471EB311A5}" type="slidenum">
              <a:rPr lang="en-US" smtClean="0"/>
              <a:t>5</a:t>
            </a:fld>
            <a:endParaRPr lang="en-US"/>
          </a:p>
        </p:txBody>
      </p:sp>
    </p:spTree>
    <p:extLst>
      <p:ext uri="{BB962C8B-B14F-4D97-AF65-F5344CB8AC3E}">
        <p14:creationId xmlns:p14="http://schemas.microsoft.com/office/powerpoint/2010/main" val="2104669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44912-4BD3-44B7-92F9-3A70A5F3B3C6}" type="datetime1">
              <a:rPr lang="en-US" smtClean="0"/>
              <a:t>2/18/2022</a:t>
            </a:fld>
            <a:endParaRPr lang="en-US"/>
          </a:p>
        </p:txBody>
      </p:sp>
      <p:sp>
        <p:nvSpPr>
          <p:cNvPr id="5" name="Footer Placeholder 4"/>
          <p:cNvSpPr>
            <a:spLocks noGrp="1"/>
          </p:cNvSpPr>
          <p:nvPr>
            <p:ph type="ftr" sz="quarter" idx="11"/>
          </p:nvPr>
        </p:nvSpPr>
        <p:spPr/>
        <p:txBody>
          <a:bodyPr/>
          <a:lstStyle/>
          <a:p>
            <a:r>
              <a:rPr lang="en-US" smtClean="0"/>
              <a:t>Baumgartner, POLI 203, Spring 2022</a:t>
            </a:r>
            <a:endParaRPr lang="en-US"/>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357443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55EF1-567A-477E-98D9-89FAD602A2C0}" type="datetime1">
              <a:rPr lang="en-US" smtClean="0"/>
              <a:t>2/18/2022</a:t>
            </a:fld>
            <a:endParaRPr lang="en-US"/>
          </a:p>
        </p:txBody>
      </p:sp>
      <p:sp>
        <p:nvSpPr>
          <p:cNvPr id="5" name="Footer Placeholder 4"/>
          <p:cNvSpPr>
            <a:spLocks noGrp="1"/>
          </p:cNvSpPr>
          <p:nvPr>
            <p:ph type="ftr" sz="quarter" idx="11"/>
          </p:nvPr>
        </p:nvSpPr>
        <p:spPr/>
        <p:txBody>
          <a:bodyPr/>
          <a:lstStyle/>
          <a:p>
            <a:r>
              <a:rPr lang="en-US" smtClean="0"/>
              <a:t>Baumgartner, POLI 203, Spring 2022</a:t>
            </a:r>
            <a:endParaRPr lang="en-US"/>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4273329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6932C-1C52-4D8C-B9BD-85057274FEE2}" type="datetime1">
              <a:rPr lang="en-US" smtClean="0"/>
              <a:t>2/18/2022</a:t>
            </a:fld>
            <a:endParaRPr lang="en-US"/>
          </a:p>
        </p:txBody>
      </p:sp>
      <p:sp>
        <p:nvSpPr>
          <p:cNvPr id="5" name="Footer Placeholder 4"/>
          <p:cNvSpPr>
            <a:spLocks noGrp="1"/>
          </p:cNvSpPr>
          <p:nvPr>
            <p:ph type="ftr" sz="quarter" idx="11"/>
          </p:nvPr>
        </p:nvSpPr>
        <p:spPr/>
        <p:txBody>
          <a:bodyPr/>
          <a:lstStyle/>
          <a:p>
            <a:r>
              <a:rPr lang="en-US" smtClean="0"/>
              <a:t>Baumgartner, POLI 203, Spring 2022</a:t>
            </a:r>
            <a:endParaRPr lang="en-US"/>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300383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757A4C-2E73-456A-8A20-18E823E7F370}" type="datetime1">
              <a:rPr lang="en-US" smtClean="0"/>
              <a:t>2/18/2022</a:t>
            </a:fld>
            <a:endParaRPr lang="en-US"/>
          </a:p>
        </p:txBody>
      </p:sp>
      <p:sp>
        <p:nvSpPr>
          <p:cNvPr id="5" name="Footer Placeholder 4"/>
          <p:cNvSpPr>
            <a:spLocks noGrp="1"/>
          </p:cNvSpPr>
          <p:nvPr>
            <p:ph type="ftr" sz="quarter" idx="11"/>
          </p:nvPr>
        </p:nvSpPr>
        <p:spPr/>
        <p:txBody>
          <a:bodyPr/>
          <a:lstStyle/>
          <a:p>
            <a:r>
              <a:rPr lang="en-US" smtClean="0"/>
              <a:t>Baumgartner, POLI 203, Spring 2022</a:t>
            </a:r>
            <a:endParaRPr lang="en-US"/>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162616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6BA4DB-8CAE-4CF2-98BA-5B23D2E8C865}" type="datetime1">
              <a:rPr lang="en-US" smtClean="0"/>
              <a:t>2/18/2022</a:t>
            </a:fld>
            <a:endParaRPr lang="en-US"/>
          </a:p>
        </p:txBody>
      </p:sp>
      <p:sp>
        <p:nvSpPr>
          <p:cNvPr id="5" name="Footer Placeholder 4"/>
          <p:cNvSpPr>
            <a:spLocks noGrp="1"/>
          </p:cNvSpPr>
          <p:nvPr>
            <p:ph type="ftr" sz="quarter" idx="11"/>
          </p:nvPr>
        </p:nvSpPr>
        <p:spPr/>
        <p:txBody>
          <a:bodyPr/>
          <a:lstStyle/>
          <a:p>
            <a:r>
              <a:rPr lang="en-US" smtClean="0"/>
              <a:t>Baumgartner, POLI 203, Spring 2022</a:t>
            </a:r>
            <a:endParaRPr lang="en-US"/>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101781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246C2B-B9D3-4AEB-8AFF-D5EA650ACE71}" type="datetime1">
              <a:rPr lang="en-US" smtClean="0"/>
              <a:t>2/18/2022</a:t>
            </a:fld>
            <a:endParaRPr lang="en-US"/>
          </a:p>
        </p:txBody>
      </p:sp>
      <p:sp>
        <p:nvSpPr>
          <p:cNvPr id="6" name="Footer Placeholder 5"/>
          <p:cNvSpPr>
            <a:spLocks noGrp="1"/>
          </p:cNvSpPr>
          <p:nvPr>
            <p:ph type="ftr" sz="quarter" idx="11"/>
          </p:nvPr>
        </p:nvSpPr>
        <p:spPr/>
        <p:txBody>
          <a:bodyPr/>
          <a:lstStyle/>
          <a:p>
            <a:r>
              <a:rPr lang="en-US" smtClean="0"/>
              <a:t>Baumgartner, POLI 203, Spring 2022</a:t>
            </a:r>
            <a:endParaRPr lang="en-US"/>
          </a:p>
        </p:txBody>
      </p:sp>
      <p:sp>
        <p:nvSpPr>
          <p:cNvPr id="7" name="Slide Number Placeholder 6"/>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2959328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52A39E-2226-4E80-A792-84223F3CC513}" type="datetime1">
              <a:rPr lang="en-US" smtClean="0"/>
              <a:t>2/18/2022</a:t>
            </a:fld>
            <a:endParaRPr lang="en-US"/>
          </a:p>
        </p:txBody>
      </p:sp>
      <p:sp>
        <p:nvSpPr>
          <p:cNvPr id="8" name="Footer Placeholder 7"/>
          <p:cNvSpPr>
            <a:spLocks noGrp="1"/>
          </p:cNvSpPr>
          <p:nvPr>
            <p:ph type="ftr" sz="quarter" idx="11"/>
          </p:nvPr>
        </p:nvSpPr>
        <p:spPr/>
        <p:txBody>
          <a:bodyPr/>
          <a:lstStyle/>
          <a:p>
            <a:r>
              <a:rPr lang="en-US" smtClean="0"/>
              <a:t>Baumgartner, POLI 203, Spring 2022</a:t>
            </a:r>
            <a:endParaRPr lang="en-US"/>
          </a:p>
        </p:txBody>
      </p:sp>
      <p:sp>
        <p:nvSpPr>
          <p:cNvPr id="9" name="Slide Number Placeholder 8"/>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68795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F6D202-774C-4CA5-ADF2-45EFB113EFAE}" type="datetime1">
              <a:rPr lang="en-US" smtClean="0"/>
              <a:t>2/18/2022</a:t>
            </a:fld>
            <a:endParaRPr lang="en-US"/>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122506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1A147-03C5-4C80-A221-717FE547468A}" type="datetime1">
              <a:rPr lang="en-US" smtClean="0"/>
              <a:t>2/18/2022</a:t>
            </a:fld>
            <a:endParaRPr lang="en-US"/>
          </a:p>
        </p:txBody>
      </p:sp>
      <p:sp>
        <p:nvSpPr>
          <p:cNvPr id="3" name="Footer Placeholder 2"/>
          <p:cNvSpPr>
            <a:spLocks noGrp="1"/>
          </p:cNvSpPr>
          <p:nvPr>
            <p:ph type="ftr" sz="quarter" idx="11"/>
          </p:nvPr>
        </p:nvSpPr>
        <p:spPr/>
        <p:txBody>
          <a:bodyPr/>
          <a:lstStyle/>
          <a:p>
            <a:r>
              <a:rPr lang="en-US" smtClean="0"/>
              <a:t>Baumgartner, POLI 203, Spring 2022</a:t>
            </a:r>
            <a:endParaRPr lang="en-US"/>
          </a:p>
        </p:txBody>
      </p:sp>
      <p:sp>
        <p:nvSpPr>
          <p:cNvPr id="4" name="Slide Number Placeholder 3"/>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383944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2CCCE4-A5D3-4CAE-9B8D-AF40B2096AE2}" type="datetime1">
              <a:rPr lang="en-US" smtClean="0"/>
              <a:t>2/18/2022</a:t>
            </a:fld>
            <a:endParaRPr lang="en-US"/>
          </a:p>
        </p:txBody>
      </p:sp>
      <p:sp>
        <p:nvSpPr>
          <p:cNvPr id="6" name="Footer Placeholder 5"/>
          <p:cNvSpPr>
            <a:spLocks noGrp="1"/>
          </p:cNvSpPr>
          <p:nvPr>
            <p:ph type="ftr" sz="quarter" idx="11"/>
          </p:nvPr>
        </p:nvSpPr>
        <p:spPr/>
        <p:txBody>
          <a:bodyPr/>
          <a:lstStyle/>
          <a:p>
            <a:r>
              <a:rPr lang="en-US" smtClean="0"/>
              <a:t>Baumgartner, POLI 203, Spring 2022</a:t>
            </a:r>
            <a:endParaRPr lang="en-US"/>
          </a:p>
        </p:txBody>
      </p:sp>
      <p:sp>
        <p:nvSpPr>
          <p:cNvPr id="7" name="Slide Number Placeholder 6"/>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226329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75EC1-379F-4C35-BE69-DDB5547BE6C0}" type="datetime1">
              <a:rPr lang="en-US" smtClean="0"/>
              <a:t>2/18/2022</a:t>
            </a:fld>
            <a:endParaRPr lang="en-US"/>
          </a:p>
        </p:txBody>
      </p:sp>
      <p:sp>
        <p:nvSpPr>
          <p:cNvPr id="6" name="Footer Placeholder 5"/>
          <p:cNvSpPr>
            <a:spLocks noGrp="1"/>
          </p:cNvSpPr>
          <p:nvPr>
            <p:ph type="ftr" sz="quarter" idx="11"/>
          </p:nvPr>
        </p:nvSpPr>
        <p:spPr/>
        <p:txBody>
          <a:bodyPr/>
          <a:lstStyle/>
          <a:p>
            <a:r>
              <a:rPr lang="en-US" smtClean="0"/>
              <a:t>Baumgartner, POLI 203, Spring 2022</a:t>
            </a:r>
            <a:endParaRPr lang="en-US"/>
          </a:p>
        </p:txBody>
      </p:sp>
      <p:sp>
        <p:nvSpPr>
          <p:cNvPr id="7" name="Slide Number Placeholder 6"/>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4153588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44EE89-4748-4332-BF34-B2876D923636}" type="datetime1">
              <a:rPr lang="en-US" smtClean="0"/>
              <a:t>2/18/2022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Baumgartner, POLI 203, Spring 2022</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B8CC8-9496-482A-B097-746D52D1E611}" type="slidenum">
              <a:rPr lang="en-US" smtClean="0"/>
              <a:t>‹#›</a:t>
            </a:fld>
            <a:endParaRPr lang="en-US"/>
          </a:p>
        </p:txBody>
      </p:sp>
    </p:spTree>
    <p:extLst>
      <p:ext uri="{BB962C8B-B14F-4D97-AF65-F5344CB8AC3E}">
        <p14:creationId xmlns:p14="http://schemas.microsoft.com/office/powerpoint/2010/main" val="91958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baum.unc.edu/books/DeadlyJustice/data.html" TargetMode="External"/><Relationship Id="rId2" Type="http://schemas.openxmlformats.org/officeDocument/2006/relationships/hyperlink" Target="http://www.dc.state.fl.us/ci/execlist.html"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deathpenaltyinfo.org/executions/upcoming-execution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27759" y="321583"/>
            <a:ext cx="10970455" cy="1964418"/>
          </a:xfrm>
        </p:spPr>
        <p:txBody>
          <a:bodyPr>
            <a:normAutofit/>
          </a:bodyPr>
          <a:lstStyle/>
          <a:p>
            <a:r>
              <a:rPr lang="en-US" dirty="0" smtClean="0"/>
              <a:t>Deadly </a:t>
            </a:r>
            <a:r>
              <a:rPr lang="en-US" dirty="0"/>
              <a:t>Justice, </a:t>
            </a:r>
            <a:r>
              <a:rPr lang="en-US" dirty="0" err="1"/>
              <a:t>Ch</a:t>
            </a:r>
            <a:r>
              <a:rPr lang="en-US" dirty="0"/>
              <a:t> </a:t>
            </a:r>
            <a:r>
              <a:rPr lang="en-US" dirty="0" smtClean="0"/>
              <a:t>11</a:t>
            </a:r>
            <a:r>
              <a:rPr lang="en-US" dirty="0"/>
              <a:t/>
            </a:r>
            <a:br>
              <a:rPr lang="en-US" dirty="0"/>
            </a:br>
            <a:r>
              <a:rPr lang="en-US" dirty="0" smtClean="0"/>
              <a:t>Cancelled death dates</a:t>
            </a:r>
            <a:endParaRPr lang="en-US" dirty="0"/>
          </a:p>
        </p:txBody>
      </p:sp>
      <p:sp>
        <p:nvSpPr>
          <p:cNvPr id="2" name="Content Placeholder 1"/>
          <p:cNvSpPr>
            <a:spLocks noGrp="1"/>
          </p:cNvSpPr>
          <p:nvPr>
            <p:ph idx="1"/>
          </p:nvPr>
        </p:nvSpPr>
        <p:spPr>
          <a:xfrm>
            <a:off x="838200" y="2004647"/>
            <a:ext cx="10515600" cy="4172316"/>
          </a:xfrm>
        </p:spPr>
        <p:txBody>
          <a:bodyPr>
            <a:normAutofit/>
          </a:bodyPr>
          <a:lstStyle/>
          <a:p>
            <a:endParaRPr lang="en-US" dirty="0" smtClean="0"/>
          </a:p>
          <a:p>
            <a:endParaRPr lang="en-US" dirty="0"/>
          </a:p>
          <a:p>
            <a:r>
              <a:rPr lang="en-US" dirty="0" smtClean="0"/>
              <a:t>Feb 21, 2022</a:t>
            </a:r>
          </a:p>
        </p:txBody>
      </p:sp>
      <p:pic>
        <p:nvPicPr>
          <p:cNvPr id="8"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3" name="Footer Placeholder 2"/>
          <p:cNvSpPr>
            <a:spLocks noGrp="1"/>
          </p:cNvSpPr>
          <p:nvPr>
            <p:ph type="ftr" sz="quarter" idx="11"/>
          </p:nvPr>
        </p:nvSpPr>
        <p:spPr/>
        <p:txBody>
          <a:bodyPr/>
          <a:lstStyle/>
          <a:p>
            <a:r>
              <a:rPr lang="en-US" smtClean="0"/>
              <a:t>Baumgartner, POLI 203, Spring 2022</a:t>
            </a:r>
            <a:endParaRPr lang="en-US" dirty="0"/>
          </a:p>
        </p:txBody>
      </p:sp>
      <p:sp>
        <p:nvSpPr>
          <p:cNvPr id="5" name="Slide Number Placeholder 4"/>
          <p:cNvSpPr>
            <a:spLocks noGrp="1"/>
          </p:cNvSpPr>
          <p:nvPr>
            <p:ph type="sldNum" sz="quarter" idx="12"/>
          </p:nvPr>
        </p:nvSpPr>
        <p:spPr/>
        <p:txBody>
          <a:bodyPr/>
          <a:lstStyle/>
          <a:p>
            <a:fld id="{8D4B8CC8-9496-482A-B097-746D52D1E611}" type="slidenum">
              <a:rPr lang="en-US" smtClean="0"/>
              <a:t>1</a:t>
            </a:fld>
            <a:endParaRPr lang="en-US"/>
          </a:p>
        </p:txBody>
      </p:sp>
    </p:spTree>
    <p:extLst>
      <p:ext uri="{BB962C8B-B14F-4D97-AF65-F5344CB8AC3E}">
        <p14:creationId xmlns:p14="http://schemas.microsoft.com/office/powerpoint/2010/main" val="868473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Pennsylvania Situation…</a:t>
            </a:r>
            <a:endParaRPr lang="en-US" dirty="0"/>
          </a:p>
        </p:txBody>
      </p:sp>
      <p:sp>
        <p:nvSpPr>
          <p:cNvPr id="3" name="Content Placeholder 2"/>
          <p:cNvSpPr>
            <a:spLocks noGrp="1"/>
          </p:cNvSpPr>
          <p:nvPr>
            <p:ph idx="1"/>
          </p:nvPr>
        </p:nvSpPr>
        <p:spPr/>
        <p:txBody>
          <a:bodyPr/>
          <a:lstStyle/>
          <a:p>
            <a:r>
              <a:rPr lang="en-US" dirty="0" smtClean="0"/>
              <a:t>See your book, pp. 227 ff.</a:t>
            </a:r>
          </a:p>
          <a:p>
            <a:r>
              <a:rPr lang="en-US" dirty="0" smtClean="0"/>
              <a:t>1995 special session of the PA legislature, after the election of Tom Ridge as Governor.</a:t>
            </a:r>
          </a:p>
          <a:p>
            <a:pPr lvl="1"/>
            <a:r>
              <a:rPr lang="en-US" dirty="0" smtClean="0"/>
              <a:t>Note: 1995 was the peak of the “tough on crime” period in the US, with “super-predator” rhetoric strong and Pres. Clinton enacting very harsh punishments, with bi-partisan support.</a:t>
            </a:r>
          </a:p>
          <a:p>
            <a:r>
              <a:rPr lang="en-US" dirty="0" smtClean="0"/>
              <a:t>New law mandated that the Governor of PA “shall” issue a death warrant, a pardon, or a commutation for any inmate after 90 days following the state Supreme Court approval of the death sentence. If not, the Director of the Dept. of Corrections shall issue a warrant.</a:t>
            </a:r>
            <a:endParaRPr lang="en-US" dirty="0"/>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2</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137440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7165"/>
          </a:xfrm>
        </p:spPr>
        <p:txBody>
          <a:bodyPr/>
          <a:lstStyle/>
          <a:p>
            <a:r>
              <a:rPr lang="en-US" dirty="0" smtClean="0"/>
              <a:t>Pennsylvania (cont.)</a:t>
            </a:r>
            <a:endParaRPr lang="en-US" dirty="0"/>
          </a:p>
        </p:txBody>
      </p:sp>
      <p:sp>
        <p:nvSpPr>
          <p:cNvPr id="3" name="Content Placeholder 2"/>
          <p:cNvSpPr>
            <a:spLocks noGrp="1"/>
          </p:cNvSpPr>
          <p:nvPr>
            <p:ph idx="1"/>
          </p:nvPr>
        </p:nvSpPr>
        <p:spPr>
          <a:xfrm>
            <a:off x="838200" y="1402915"/>
            <a:ext cx="10515600" cy="4774048"/>
          </a:xfrm>
        </p:spPr>
        <p:txBody>
          <a:bodyPr>
            <a:normAutofit lnSpcReduction="10000"/>
          </a:bodyPr>
          <a:lstStyle/>
          <a:p>
            <a:r>
              <a:rPr lang="en-US" dirty="0" smtClean="0"/>
              <a:t>But, inmates have the constitutional right to direct appeal to the Supreme Court after any state pronounces in favor of their execution. No state may carry out an execution without federal review.</a:t>
            </a:r>
          </a:p>
          <a:p>
            <a:r>
              <a:rPr lang="en-US" dirty="0"/>
              <a:t>That is, by law, PA issues a warrant for people who have not completed their constitutionally guaranteed direct appeals…</a:t>
            </a:r>
          </a:p>
          <a:p>
            <a:r>
              <a:rPr lang="en-US" dirty="0" smtClean="0"/>
              <a:t>Also, beyond these direct appeals, inmates may have habeas appeals (that is, non-guaranteed ones, but still they can appeal for cause).</a:t>
            </a:r>
          </a:p>
          <a:p>
            <a:r>
              <a:rPr lang="en-US" dirty="0" smtClean="0"/>
              <a:t>Since 1972, PA has NEVER carried out even a single execution on an inmate who did not volunteer: 3 executions, 425 individuals sentenced…</a:t>
            </a:r>
          </a:p>
          <a:p>
            <a:r>
              <a:rPr lang="en-US" dirty="0" smtClean="0"/>
              <a:t>Let me show you some correspondence from the PA DOC to a few inmates and lawyers concerning plans to kill.</a:t>
            </a:r>
            <a:endParaRPr lang="en-US" dirty="0"/>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3</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616751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Cancelled death warrants</a:t>
            </a:r>
            <a:endParaRPr lang="en-US" dirty="0"/>
          </a:p>
        </p:txBody>
      </p:sp>
      <p:sp>
        <p:nvSpPr>
          <p:cNvPr id="3" name="Content Placeholder 2"/>
          <p:cNvSpPr>
            <a:spLocks noGrp="1"/>
          </p:cNvSpPr>
          <p:nvPr>
            <p:ph idx="1"/>
          </p:nvPr>
        </p:nvSpPr>
        <p:spPr/>
        <p:txBody>
          <a:bodyPr>
            <a:normAutofit/>
          </a:bodyPr>
          <a:lstStyle/>
          <a:p>
            <a:r>
              <a:rPr lang="en-US" dirty="0" smtClean="0"/>
              <a:t>Florida execution list: </a:t>
            </a:r>
            <a:r>
              <a:rPr lang="en-US" dirty="0" smtClean="0">
                <a:hlinkClick r:id="rId2"/>
              </a:rPr>
              <a:t>http</a:t>
            </a:r>
            <a:r>
              <a:rPr lang="en-US" dirty="0">
                <a:hlinkClick r:id="rId2"/>
              </a:rPr>
              <a:t>://</a:t>
            </a:r>
            <a:r>
              <a:rPr lang="en-US" dirty="0" smtClean="0">
                <a:hlinkClick r:id="rId2"/>
              </a:rPr>
              <a:t>www.dc.state.fl.us/ci/execlist.html</a:t>
            </a:r>
            <a:r>
              <a:rPr lang="en-US" dirty="0" smtClean="0"/>
              <a:t> </a:t>
            </a:r>
          </a:p>
          <a:p>
            <a:pPr lvl="1"/>
            <a:r>
              <a:rPr lang="en-US" dirty="0" smtClean="0"/>
              <a:t>Note the number of warrants per inmate executed: almost always more than one.</a:t>
            </a:r>
          </a:p>
          <a:p>
            <a:r>
              <a:rPr lang="en-US" dirty="0" smtClean="0"/>
              <a:t>Pennsylvania, data used in the book</a:t>
            </a:r>
          </a:p>
          <a:p>
            <a:pPr lvl="1"/>
            <a:r>
              <a:rPr lang="en-US" dirty="0">
                <a:hlinkClick r:id="rId3"/>
              </a:rPr>
              <a:t>http://</a:t>
            </a:r>
            <a:r>
              <a:rPr lang="en-US" dirty="0" smtClean="0">
                <a:hlinkClick r:id="rId3"/>
              </a:rPr>
              <a:t>fbaum.unc.edu/books/DeadlyJustice/data.html</a:t>
            </a:r>
            <a:r>
              <a:rPr lang="en-US" dirty="0" smtClean="0"/>
              <a:t> </a:t>
            </a:r>
          </a:p>
          <a:p>
            <a:r>
              <a:rPr lang="en-US" dirty="0" smtClean="0"/>
              <a:t>Ohio: </a:t>
            </a:r>
            <a:r>
              <a:rPr lang="en-US" dirty="0"/>
              <a:t>some scheduled out to </a:t>
            </a:r>
            <a:r>
              <a:rPr lang="en-US" dirty="0" smtClean="0"/>
              <a:t>2025: </a:t>
            </a:r>
            <a:r>
              <a:rPr lang="en-US" dirty="0">
                <a:hlinkClick r:id="rId4"/>
              </a:rPr>
              <a:t>https://</a:t>
            </a:r>
            <a:r>
              <a:rPr lang="en-US" dirty="0" smtClean="0">
                <a:hlinkClick r:id="rId4"/>
              </a:rPr>
              <a:t>deathpenaltyinfo.org/executions/upcoming-executions</a:t>
            </a:r>
            <a:r>
              <a:rPr lang="en-US" dirty="0" smtClean="0"/>
              <a:t> </a:t>
            </a:r>
            <a:endParaRPr lang="en-US" dirty="0"/>
          </a:p>
          <a:p>
            <a:r>
              <a:rPr lang="en-US" dirty="0" smtClean="0"/>
              <a:t>Texas pamphlet for crime victims: a “date may be set to induce an inmate to file the next appeal in a timely manner…” (p. 12)</a:t>
            </a:r>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4</a:t>
            </a:fld>
            <a:endParaRPr lang="en-US"/>
          </a:p>
        </p:txBody>
      </p:sp>
      <p:pic>
        <p:nvPicPr>
          <p:cNvPr id="6" name="Content Placeholder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834023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can’t make this stuff up.</a:t>
            </a:r>
            <a:br>
              <a:rPr lang="en-US" dirty="0" smtClean="0"/>
            </a:br>
            <a:r>
              <a:rPr lang="en-US" dirty="0" smtClean="0"/>
              <a:t>(Presumably, you wouldn’t want to.)</a:t>
            </a:r>
            <a:endParaRPr lang="en-US" dirty="0"/>
          </a:p>
        </p:txBody>
      </p:sp>
      <p:sp>
        <p:nvSpPr>
          <p:cNvPr id="3" name="Content Placeholder 2"/>
          <p:cNvSpPr>
            <a:spLocks noGrp="1"/>
          </p:cNvSpPr>
          <p:nvPr>
            <p:ph idx="1"/>
          </p:nvPr>
        </p:nvSpPr>
        <p:spPr/>
        <p:txBody>
          <a:bodyPr/>
          <a:lstStyle/>
          <a:p>
            <a:r>
              <a:rPr lang="en-US" dirty="0" smtClean="0"/>
              <a:t>First, we select a small number of people for the death penalty from among over 10,000 homicide offenders each year. Lately, we’ve been selecting about 20 per year; at the max, about 300, so somewhere near 98 to 99.9 percent of homicide offenders get a lesser punishment.</a:t>
            </a:r>
          </a:p>
          <a:p>
            <a:r>
              <a:rPr lang="en-US" dirty="0" smtClean="0"/>
              <a:t>Second, that small group is not chosen among the most egregious offenders. (Not the “worst of the worst.”)</a:t>
            </a:r>
          </a:p>
          <a:p>
            <a:r>
              <a:rPr lang="en-US" dirty="0" smtClean="0"/>
              <a:t>Third, 70 percent see their sentences overturned.</a:t>
            </a:r>
          </a:p>
          <a:p>
            <a:r>
              <a:rPr lang="en-US" dirty="0" smtClean="0"/>
              <a:t>Fourth, some states don’t execute, or even schedule executions; others do (bad luck for those in the wrong state).</a:t>
            </a:r>
            <a:endParaRPr lang="en-US" dirty="0"/>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5</a:t>
            </a:fld>
            <a:endParaRPr lang="en-US"/>
          </a:p>
        </p:txBody>
      </p:sp>
      <p:pic>
        <p:nvPicPr>
          <p:cNvPr id="6"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37766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Can’t make this up (cont.)</a:t>
            </a:r>
            <a:endParaRPr lang="en-US" dirty="0"/>
          </a:p>
        </p:txBody>
      </p:sp>
      <p:sp>
        <p:nvSpPr>
          <p:cNvPr id="3" name="Content Placeholder 2"/>
          <p:cNvSpPr>
            <a:spLocks noGrp="1"/>
          </p:cNvSpPr>
          <p:nvPr>
            <p:ph idx="1"/>
          </p:nvPr>
        </p:nvSpPr>
        <p:spPr/>
        <p:txBody>
          <a:bodyPr>
            <a:normAutofit lnSpcReduction="10000"/>
          </a:bodyPr>
          <a:lstStyle/>
          <a:p>
            <a:r>
              <a:rPr lang="en-US" dirty="0" smtClean="0"/>
              <a:t>Fifth, some of the states that never execute nonetheless set fictitious dates for the executions that won’t happen, and make the inmate file a request for clemency. Pennsylvania has this system.</a:t>
            </a:r>
          </a:p>
          <a:p>
            <a:r>
              <a:rPr lang="en-US" dirty="0" smtClean="0"/>
              <a:t>Sixth, in those states that do execute, such as Texas or Florida, appeals go on to the very last second, with uncertainty about whether the execution will go forward.</a:t>
            </a:r>
          </a:p>
          <a:p>
            <a:pPr lvl="1"/>
            <a:r>
              <a:rPr lang="en-US" dirty="0" smtClean="0"/>
              <a:t>Most warrants not carried out.</a:t>
            </a:r>
          </a:p>
          <a:p>
            <a:pPr lvl="1"/>
            <a:r>
              <a:rPr lang="en-US" dirty="0" smtClean="0"/>
              <a:t>Most of those eventually executed had some warrants previously cancelled.</a:t>
            </a:r>
          </a:p>
          <a:p>
            <a:pPr lvl="1"/>
            <a:r>
              <a:rPr lang="en-US" dirty="0" smtClean="0"/>
              <a:t>Several innocent people had death warrants…</a:t>
            </a:r>
          </a:p>
          <a:p>
            <a:pPr lvl="1"/>
            <a:r>
              <a:rPr lang="en-US" dirty="0" smtClean="0"/>
              <a:t>Even when an executions is carried out, there is significant uncertainty right up through the last minute.</a:t>
            </a:r>
            <a:endParaRPr lang="en-US" dirty="0"/>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6</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3215728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up the Troy Davis case if you don’t know it already.</a:t>
            </a:r>
            <a:endParaRPr lang="en-US" dirty="0"/>
          </a:p>
        </p:txBody>
      </p:sp>
      <p:sp>
        <p:nvSpPr>
          <p:cNvPr id="3" name="Content Placeholder 2"/>
          <p:cNvSpPr>
            <a:spLocks noGrp="1"/>
          </p:cNvSpPr>
          <p:nvPr>
            <p:ph idx="1"/>
          </p:nvPr>
        </p:nvSpPr>
        <p:spPr/>
        <p:txBody>
          <a:bodyPr>
            <a:normAutofit fontScale="92500"/>
          </a:bodyPr>
          <a:lstStyle/>
          <a:p>
            <a:r>
              <a:rPr lang="en-US" dirty="0" smtClean="0"/>
              <a:t>Troy was convicted of killing a police officer in Savannah GA. Most likely he was innocent. The state of GA obviously disagrees.</a:t>
            </a:r>
          </a:p>
          <a:p>
            <a:endParaRPr lang="en-US" dirty="0"/>
          </a:p>
          <a:p>
            <a:r>
              <a:rPr lang="en-US" dirty="0" smtClean="0"/>
              <a:t>He had 4 death dates, and among the three that were cancelled, one was cancelled while he was strapped to the gurney. And in the final case, when he was executed, it was uncertain right to the very bitter end.</a:t>
            </a:r>
          </a:p>
          <a:p>
            <a:endParaRPr lang="en-US" dirty="0"/>
          </a:p>
          <a:p>
            <a:r>
              <a:rPr lang="en-US" dirty="0" smtClean="0"/>
              <a:t>His execution was the object of huge controversy and social mobilization, and it did not take place until about 5 hours after its scheduled time. No one knew if it would or would not be carried out until it was over.</a:t>
            </a:r>
            <a:endParaRPr lang="en-US" dirty="0"/>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7</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219496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Strange thing about it…</a:t>
            </a:r>
            <a:endParaRPr lang="en-US" dirty="0"/>
          </a:p>
        </p:txBody>
      </p:sp>
      <p:sp>
        <p:nvSpPr>
          <p:cNvPr id="3" name="Content Placeholder 2"/>
          <p:cNvSpPr>
            <a:spLocks noGrp="1"/>
          </p:cNvSpPr>
          <p:nvPr>
            <p:ph idx="1"/>
          </p:nvPr>
        </p:nvSpPr>
        <p:spPr/>
        <p:txBody>
          <a:bodyPr>
            <a:normAutofit lnSpcReduction="10000"/>
          </a:bodyPr>
          <a:lstStyle/>
          <a:p>
            <a:r>
              <a:rPr lang="en-US" dirty="0" smtClean="0"/>
              <a:t>The strange thing about it is that the Troy Davis experience is far from unique.</a:t>
            </a:r>
          </a:p>
          <a:p>
            <a:endParaRPr lang="en-US" dirty="0"/>
          </a:p>
          <a:p>
            <a:r>
              <a:rPr lang="en-US" dirty="0" smtClean="0"/>
              <a:t>Look at that spreadsheet on the Florida </a:t>
            </a:r>
            <a:r>
              <a:rPr lang="en-US" dirty="0" err="1" smtClean="0"/>
              <a:t>Dept</a:t>
            </a:r>
            <a:r>
              <a:rPr lang="en-US" dirty="0" smtClean="0"/>
              <a:t> of Corrections website. Among the 99 individuals that state has executed, only about 1/3 had just a single death warrant. So the typical case is where there are multiple dates with death. Two people had 5 warrants and one person had 7.</a:t>
            </a:r>
          </a:p>
          <a:p>
            <a:endParaRPr lang="en-US" dirty="0"/>
          </a:p>
          <a:p>
            <a:r>
              <a:rPr lang="en-US" dirty="0" smtClean="0"/>
              <a:t>Strangest thing: The State of Florida puts this on a public website.</a:t>
            </a:r>
            <a:endParaRPr lang="en-US" dirty="0"/>
          </a:p>
        </p:txBody>
      </p:sp>
      <p:sp>
        <p:nvSpPr>
          <p:cNvPr id="4" name="Footer Placeholder 3"/>
          <p:cNvSpPr>
            <a:spLocks noGrp="1"/>
          </p:cNvSpPr>
          <p:nvPr>
            <p:ph type="ftr" sz="quarter" idx="11"/>
          </p:nvPr>
        </p:nvSpPr>
        <p:spPr/>
        <p:txBody>
          <a:bodyPr/>
          <a:lstStyle/>
          <a:p>
            <a:r>
              <a:rPr lang="en-US" smtClean="0"/>
              <a:t>Baumgartner, POLI 203, Spring 2022</a:t>
            </a:r>
            <a:endParaRPr lang="en-US"/>
          </a:p>
        </p:txBody>
      </p:sp>
      <p:sp>
        <p:nvSpPr>
          <p:cNvPr id="5" name="Slide Number Placeholder 4"/>
          <p:cNvSpPr>
            <a:spLocks noGrp="1"/>
          </p:cNvSpPr>
          <p:nvPr>
            <p:ph type="sldNum" sz="quarter" idx="12"/>
          </p:nvPr>
        </p:nvSpPr>
        <p:spPr/>
        <p:txBody>
          <a:bodyPr/>
          <a:lstStyle/>
          <a:p>
            <a:fld id="{8D4B8CC8-9496-482A-B097-746D52D1E611}" type="slidenum">
              <a:rPr lang="en-US" smtClean="0"/>
              <a:t>8</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54115"/>
            <a:ext cx="1656522" cy="457200"/>
          </a:xfrm>
          <a:prstGeom prst="rect">
            <a:avLst/>
          </a:prstGeom>
        </p:spPr>
      </p:pic>
    </p:spTree>
    <p:extLst>
      <p:ext uri="{BB962C8B-B14F-4D97-AF65-F5344CB8AC3E}">
        <p14:creationId xmlns:p14="http://schemas.microsoft.com/office/powerpoint/2010/main" val="4127605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864</Words>
  <Application>Microsoft Office PowerPoint</Application>
  <PresentationFormat>Widescreen</PresentationFormat>
  <Paragraphs>64</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Deadly Justice, Ch 11 Cancelled death dates</vt:lpstr>
      <vt:lpstr>The Pennsylvania Situation…</vt:lpstr>
      <vt:lpstr>Pennsylvania (cont.)</vt:lpstr>
      <vt:lpstr>Cancelled death warrants</vt:lpstr>
      <vt:lpstr>You can’t make this stuff up. (Presumably, you wouldn’t want to.)</vt:lpstr>
      <vt:lpstr>Can’t make this up (cont.)</vt:lpstr>
      <vt:lpstr>Look up the Troy Davis case if you don’t know it already.</vt:lpstr>
      <vt:lpstr>Strange thing about it…</vt:lpstr>
    </vt:vector>
  </TitlesOfParts>
  <Company>Lenovo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Lenovo User</dc:creator>
  <cp:lastModifiedBy>Lenovo User</cp:lastModifiedBy>
  <cp:revision>74</cp:revision>
  <dcterms:created xsi:type="dcterms:W3CDTF">2018-01-15T16:13:46Z</dcterms:created>
  <dcterms:modified xsi:type="dcterms:W3CDTF">2022-02-19T00:00:18Z</dcterms:modified>
</cp:coreProperties>
</file>