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257" r:id="rId3"/>
    <p:sldId id="261" r:id="rId4"/>
    <p:sldId id="272" r:id="rId5"/>
    <p:sldId id="273" r:id="rId6"/>
    <p:sldId id="262" r:id="rId7"/>
    <p:sldId id="263" r:id="rId8"/>
    <p:sldId id="264" r:id="rId9"/>
    <p:sldId id="265" r:id="rId10"/>
    <p:sldId id="266" r:id="rId11"/>
    <p:sldId id="267" r:id="rId12"/>
    <p:sldId id="268" r:id="rId13"/>
    <p:sldId id="269" r:id="rId14"/>
    <p:sldId id="270" r:id="rId15"/>
    <p:sldId id="271"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6" d="100"/>
          <a:sy n="76" d="100"/>
        </p:scale>
        <p:origin x="120"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605856-4DA9-4BD8-99B4-8D8F48AC2B01}" type="datetimeFigureOut">
              <a:rPr lang="en-US" smtClean="0"/>
              <a:t>3/28/2022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32D124-B994-488A-A069-D8717E7526E1}" type="slidenum">
              <a:rPr lang="en-US" smtClean="0"/>
              <a:t>‹#›</a:t>
            </a:fld>
            <a:endParaRPr lang="en-US"/>
          </a:p>
        </p:txBody>
      </p:sp>
    </p:spTree>
    <p:extLst>
      <p:ext uri="{BB962C8B-B14F-4D97-AF65-F5344CB8AC3E}">
        <p14:creationId xmlns:p14="http://schemas.microsoft.com/office/powerpoint/2010/main" val="3523833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89257F-55F3-406A-979C-C5056751639F}" type="datetime1">
              <a:rPr lang="en-US" smtClean="0"/>
              <a:t>3/28/2022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2817266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26466E-263D-40BA-A4DB-9049FFD01331}" type="datetime1">
              <a:rPr lang="en-US" smtClean="0"/>
              <a:t>3/28/2022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739515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754E0C-700E-4D41-BEFA-B853E118A6AA}" type="datetime1">
              <a:rPr lang="en-US" smtClean="0"/>
              <a:t>3/28/2022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86944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3F30A-A77F-4933-8468-EE16CB711048}" type="datetime1">
              <a:rPr lang="en-US" smtClean="0"/>
              <a:t>3/28/2022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3027700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99C4D-CCC9-4876-ACB5-91B6F24982B2}" type="datetime1">
              <a:rPr lang="en-US" smtClean="0"/>
              <a:t>3/28/2022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1770634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3C2D3C-FA15-4AE0-BB21-8B9570252EF2}" type="datetime1">
              <a:rPr lang="en-US" smtClean="0"/>
              <a:t>3/28/2022</a:t>
            </a:fld>
            <a:endParaRPr lang="en-US"/>
          </a:p>
        </p:txBody>
      </p:sp>
      <p:sp>
        <p:nvSpPr>
          <p:cNvPr id="6" name="Footer Placeholder 5"/>
          <p:cNvSpPr>
            <a:spLocks noGrp="1"/>
          </p:cNvSpPr>
          <p:nvPr>
            <p:ph type="ftr" sz="quarter" idx="11"/>
          </p:nvPr>
        </p:nvSpPr>
        <p:spPr/>
        <p:txBody>
          <a:bodyPr/>
          <a:lstStyle/>
          <a:p>
            <a:r>
              <a:rPr lang="en-US" smtClean="0"/>
              <a:t>Baumgartner, POLI 203, Spring 2022</a:t>
            </a:r>
            <a:endParaRPr lang="en-US"/>
          </a:p>
        </p:txBody>
      </p:sp>
      <p:sp>
        <p:nvSpPr>
          <p:cNvPr id="7" name="Slide Number Placeholder 6"/>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2332784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7B7D60-BD29-4898-86C2-66FB5DA10C1C}" type="datetime1">
              <a:rPr lang="en-US" smtClean="0"/>
              <a:t>3/28/2022</a:t>
            </a:fld>
            <a:endParaRPr lang="en-US"/>
          </a:p>
        </p:txBody>
      </p:sp>
      <p:sp>
        <p:nvSpPr>
          <p:cNvPr id="8" name="Footer Placeholder 7"/>
          <p:cNvSpPr>
            <a:spLocks noGrp="1"/>
          </p:cNvSpPr>
          <p:nvPr>
            <p:ph type="ftr" sz="quarter" idx="11"/>
          </p:nvPr>
        </p:nvSpPr>
        <p:spPr/>
        <p:txBody>
          <a:bodyPr/>
          <a:lstStyle/>
          <a:p>
            <a:r>
              <a:rPr lang="en-US" smtClean="0"/>
              <a:t>Baumgartner, POLI 203, Spring 2022</a:t>
            </a:r>
            <a:endParaRPr lang="en-US"/>
          </a:p>
        </p:txBody>
      </p:sp>
      <p:sp>
        <p:nvSpPr>
          <p:cNvPr id="9" name="Slide Number Placeholder 8"/>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3933319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30862A-7893-416F-B0B6-0C83F1EFFAC4}" type="datetime1">
              <a:rPr lang="en-US" smtClean="0"/>
              <a:t>3/28/2022</a:t>
            </a:fld>
            <a:endParaRPr lang="en-US"/>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3841853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38AEBD-EF1B-4270-AA44-1F8F65CDED19}" type="datetime1">
              <a:rPr lang="en-US" smtClean="0"/>
              <a:t>3/28/2022</a:t>
            </a:fld>
            <a:endParaRPr lang="en-US"/>
          </a:p>
        </p:txBody>
      </p:sp>
      <p:sp>
        <p:nvSpPr>
          <p:cNvPr id="3" name="Footer Placeholder 2"/>
          <p:cNvSpPr>
            <a:spLocks noGrp="1"/>
          </p:cNvSpPr>
          <p:nvPr>
            <p:ph type="ftr" sz="quarter" idx="11"/>
          </p:nvPr>
        </p:nvSpPr>
        <p:spPr/>
        <p:txBody>
          <a:bodyPr/>
          <a:lstStyle/>
          <a:p>
            <a:r>
              <a:rPr lang="en-US" smtClean="0"/>
              <a:t>Baumgartner, POLI 203, Spring 2022</a:t>
            </a:r>
            <a:endParaRPr lang="en-US"/>
          </a:p>
        </p:txBody>
      </p:sp>
      <p:sp>
        <p:nvSpPr>
          <p:cNvPr id="4" name="Slide Number Placeholder 3"/>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1126529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39E3C2-ED38-49DE-97D2-B4FFB6C85846}" type="datetime1">
              <a:rPr lang="en-US" smtClean="0"/>
              <a:t>3/28/2022</a:t>
            </a:fld>
            <a:endParaRPr lang="en-US"/>
          </a:p>
        </p:txBody>
      </p:sp>
      <p:sp>
        <p:nvSpPr>
          <p:cNvPr id="6" name="Footer Placeholder 5"/>
          <p:cNvSpPr>
            <a:spLocks noGrp="1"/>
          </p:cNvSpPr>
          <p:nvPr>
            <p:ph type="ftr" sz="quarter" idx="11"/>
          </p:nvPr>
        </p:nvSpPr>
        <p:spPr/>
        <p:txBody>
          <a:bodyPr/>
          <a:lstStyle/>
          <a:p>
            <a:r>
              <a:rPr lang="en-US" smtClean="0"/>
              <a:t>Baumgartner, POLI 203, Spring 2022</a:t>
            </a:r>
            <a:endParaRPr lang="en-US"/>
          </a:p>
        </p:txBody>
      </p:sp>
      <p:sp>
        <p:nvSpPr>
          <p:cNvPr id="7" name="Slide Number Placeholder 6"/>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48401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D45CF-9A15-4E01-80A7-444E68F08288}" type="datetime1">
              <a:rPr lang="en-US" smtClean="0"/>
              <a:t>3/28/2022</a:t>
            </a:fld>
            <a:endParaRPr lang="en-US"/>
          </a:p>
        </p:txBody>
      </p:sp>
      <p:sp>
        <p:nvSpPr>
          <p:cNvPr id="6" name="Footer Placeholder 5"/>
          <p:cNvSpPr>
            <a:spLocks noGrp="1"/>
          </p:cNvSpPr>
          <p:nvPr>
            <p:ph type="ftr" sz="quarter" idx="11"/>
          </p:nvPr>
        </p:nvSpPr>
        <p:spPr/>
        <p:txBody>
          <a:bodyPr/>
          <a:lstStyle/>
          <a:p>
            <a:r>
              <a:rPr lang="en-US" smtClean="0"/>
              <a:t>Baumgartner, POLI 203, Spring 2022</a:t>
            </a:r>
            <a:endParaRPr lang="en-US"/>
          </a:p>
        </p:txBody>
      </p:sp>
      <p:sp>
        <p:nvSpPr>
          <p:cNvPr id="7" name="Slide Number Placeholder 6"/>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1766611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73C4B-B9B6-4F33-B7C2-B74C63982991}" type="datetime1">
              <a:rPr lang="en-US" smtClean="0"/>
              <a:t>3/28/2022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Baumgartner, POLI 203, Spring 2022</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30113F-4F8F-4318-A024-07567EE6CDB9}" type="slidenum">
              <a:rPr lang="en-US" smtClean="0"/>
              <a:t>‹#›</a:t>
            </a:fld>
            <a:endParaRPr lang="en-US"/>
          </a:p>
        </p:txBody>
      </p:sp>
    </p:spTree>
    <p:extLst>
      <p:ext uri="{BB962C8B-B14F-4D97-AF65-F5344CB8AC3E}">
        <p14:creationId xmlns:p14="http://schemas.microsoft.com/office/powerpoint/2010/main" val="274468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mkatz@unc.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Roper Extension</a:t>
            </a:r>
            <a:endParaRPr lang="en-US" dirty="0"/>
          </a:p>
        </p:txBody>
      </p:sp>
      <p:sp>
        <p:nvSpPr>
          <p:cNvPr id="3" name="Content Placeholder 2"/>
          <p:cNvSpPr>
            <a:spLocks noGrp="1"/>
          </p:cNvSpPr>
          <p:nvPr>
            <p:ph idx="1"/>
          </p:nvPr>
        </p:nvSpPr>
        <p:spPr/>
        <p:txBody>
          <a:bodyPr/>
          <a:lstStyle/>
          <a:p>
            <a:r>
              <a:rPr lang="en-US" dirty="0" smtClean="0"/>
              <a:t>POLI 203, March 28, </a:t>
            </a:r>
            <a:r>
              <a:rPr lang="en-US" dirty="0" smtClean="0"/>
              <a:t>2022</a:t>
            </a:r>
          </a:p>
          <a:p>
            <a:endParaRPr lang="en-US" dirty="0"/>
          </a:p>
          <a:p>
            <a:r>
              <a:rPr lang="en-US" dirty="0" smtClean="0"/>
              <a:t>First, some announcements</a:t>
            </a:r>
          </a:p>
          <a:p>
            <a:endParaRPr lang="en-US" dirty="0"/>
          </a:p>
          <a:p>
            <a:r>
              <a:rPr lang="en-US" dirty="0" smtClean="0"/>
              <a:t>Then discussion of the “Roper-Extension” argument currently in the courts and psychology conferences: At what age is a person fully responsible for their acts?</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2430113F-4F8F-4318-A024-07567EE6CDB9}" type="slidenum">
              <a:rPr lang="en-US" smtClean="0"/>
              <a:t>1</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1000908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Evolving Standards and the Roper Extension</a:t>
            </a:r>
            <a:endParaRPr lang="en-US" dirty="0"/>
          </a:p>
        </p:txBody>
      </p:sp>
      <p:sp>
        <p:nvSpPr>
          <p:cNvPr id="3" name="Content Placeholder 2"/>
          <p:cNvSpPr>
            <a:spLocks noGrp="1"/>
          </p:cNvSpPr>
          <p:nvPr>
            <p:ph idx="1"/>
          </p:nvPr>
        </p:nvSpPr>
        <p:spPr/>
        <p:txBody>
          <a:bodyPr/>
          <a:lstStyle/>
          <a:p>
            <a:r>
              <a:rPr lang="en-US" dirty="0" smtClean="0"/>
              <a:t>Direction of state legislative activity</a:t>
            </a:r>
          </a:p>
          <a:p>
            <a:pPr lvl="1"/>
            <a:r>
              <a:rPr lang="en-US" dirty="0" smtClean="0"/>
              <a:t>The courts interpret as a “national consensus” if the direction of movement over recent years is uniformly in the same direction.</a:t>
            </a:r>
          </a:p>
          <a:p>
            <a:pPr lvl="1"/>
            <a:r>
              <a:rPr lang="en-US" dirty="0" smtClean="0"/>
              <a:t>No clear standards about how many states have to adopt, highly contested.</a:t>
            </a:r>
          </a:p>
          <a:p>
            <a:pPr lvl="1"/>
            <a:r>
              <a:rPr lang="en-US" dirty="0" smtClean="0"/>
              <a:t>Still, of all the states that make changes to a given policy are moving in the same direction, this implies a shifting consensus and has constitutional importance.</a:t>
            </a:r>
          </a:p>
          <a:p>
            <a:r>
              <a:rPr lang="en-US" dirty="0" smtClean="0"/>
              <a:t>Actual use</a:t>
            </a:r>
          </a:p>
          <a:p>
            <a:pPr lvl="1"/>
            <a:r>
              <a:rPr lang="en-US" dirty="0" smtClean="0"/>
              <a:t>Are prosecutors, judges, and juries seeking and imposing death sentences for this class of people?</a:t>
            </a:r>
          </a:p>
          <a:p>
            <a:pPr lvl="1"/>
            <a:r>
              <a:rPr lang="en-US" dirty="0" smtClean="0"/>
              <a:t>If not, or if trends are lower and lower over time, then this is an indicator too.</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2430113F-4F8F-4318-A024-07567EE6CDB9}" type="slidenum">
              <a:rPr lang="en-US" smtClean="0"/>
              <a:t>10</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2764940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Journal of Pediatric </a:t>
            </a:r>
            <a:r>
              <a:rPr lang="en-US" i="1" dirty="0" err="1" smtClean="0"/>
              <a:t>Neuropshychology</a:t>
            </a:r>
            <a:r>
              <a:rPr lang="en-US" dirty="0" smtClean="0"/>
              <a:t>, 2021</a:t>
            </a:r>
            <a:endParaRPr lang="en-US" dirty="0"/>
          </a:p>
        </p:txBody>
      </p:sp>
      <p:sp>
        <p:nvSpPr>
          <p:cNvPr id="3" name="Content Placeholder 2"/>
          <p:cNvSpPr>
            <a:spLocks noGrp="1"/>
          </p:cNvSpPr>
          <p:nvPr>
            <p:ph idx="1"/>
          </p:nvPr>
        </p:nvSpPr>
        <p:spPr/>
        <p:txBody>
          <a:bodyPr/>
          <a:lstStyle/>
          <a:p>
            <a:r>
              <a:rPr lang="en-US" dirty="0" smtClean="0"/>
              <a:t>Not my typical reading material…</a:t>
            </a:r>
          </a:p>
          <a:p>
            <a:r>
              <a:rPr lang="en-US" dirty="0" smtClean="0"/>
              <a:t>Karen Steele was the attorney in the </a:t>
            </a:r>
            <a:r>
              <a:rPr lang="en-US" dirty="0" err="1" smtClean="0"/>
              <a:t>Guzek</a:t>
            </a:r>
            <a:r>
              <a:rPr lang="en-US" dirty="0" smtClean="0"/>
              <a:t> case, and these articles are essentially the expert reports presented to the judge.</a:t>
            </a:r>
          </a:p>
          <a:p>
            <a:r>
              <a:rPr lang="en-US" dirty="0" smtClean="0"/>
              <a:t>(If you want to understand why death penalty appeals cost so much, this is part of it: this kind of research does not come cheap, and the attorneys want to use the most senior (and expensive) experts…)</a:t>
            </a:r>
          </a:p>
          <a:p>
            <a:r>
              <a:rPr lang="en-US" dirty="0" smtClean="0"/>
              <a:t>Explain the science to the Court.</a:t>
            </a:r>
          </a:p>
          <a:p>
            <a:r>
              <a:rPr lang="en-US" dirty="0" smtClean="0"/>
              <a:t>Explain the trends and social context.</a:t>
            </a:r>
          </a:p>
          <a:p>
            <a:r>
              <a:rPr lang="en-US" dirty="0" smtClean="0"/>
              <a:t>Explain the legal issues.</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2430113F-4F8F-4318-A024-07567EE6CDB9}" type="slidenum">
              <a:rPr lang="en-US" smtClean="0"/>
              <a:t>11</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1318224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science: </a:t>
            </a:r>
            <a:r>
              <a:rPr lang="en-US" dirty="0" err="1" smtClean="0"/>
              <a:t>Bigler</a:t>
            </a:r>
            <a:r>
              <a:rPr lang="en-US" dirty="0" smtClean="0"/>
              <a:t>: Charting Brain Development</a:t>
            </a:r>
            <a:endParaRPr lang="en-US" dirty="0"/>
          </a:p>
        </p:txBody>
      </p:sp>
      <p:sp>
        <p:nvSpPr>
          <p:cNvPr id="3" name="Content Placeholder 2"/>
          <p:cNvSpPr>
            <a:spLocks noGrp="1"/>
          </p:cNvSpPr>
          <p:nvPr>
            <p:ph idx="1"/>
          </p:nvPr>
        </p:nvSpPr>
        <p:spPr/>
        <p:txBody>
          <a:bodyPr/>
          <a:lstStyle/>
          <a:p>
            <a:r>
              <a:rPr lang="en-US" dirty="0" smtClean="0"/>
              <a:t>Look through this article.</a:t>
            </a:r>
          </a:p>
          <a:p>
            <a:endParaRPr lang="en-US" dirty="0"/>
          </a:p>
          <a:p>
            <a:r>
              <a:rPr lang="en-US" dirty="0" smtClean="0"/>
              <a:t>Personally, I don’t know what the heck grey matter and white matter are.</a:t>
            </a:r>
          </a:p>
          <a:p>
            <a:r>
              <a:rPr lang="en-US" dirty="0" smtClean="0"/>
              <a:t>But the science clearly shows a lack of a distinction between 17 and 18 year-olds</a:t>
            </a:r>
          </a:p>
          <a:p>
            <a:endParaRPr lang="en-US" dirty="0"/>
          </a:p>
          <a:p>
            <a:r>
              <a:rPr lang="en-US" dirty="0" smtClean="0"/>
              <a:t>Will this affect a judge?</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2430113F-4F8F-4318-A024-07567EE6CDB9}" type="slidenum">
              <a:rPr lang="en-US" smtClean="0"/>
              <a:t>12</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673990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trends: </a:t>
            </a:r>
            <a:r>
              <a:rPr lang="en-US" dirty="0" err="1" smtClean="0"/>
              <a:t>Meggitt’s</a:t>
            </a:r>
            <a:r>
              <a:rPr lang="en-US" dirty="0" smtClean="0"/>
              <a:t> article</a:t>
            </a:r>
            <a:endParaRPr lang="en-US" dirty="0"/>
          </a:p>
        </p:txBody>
      </p:sp>
      <p:sp>
        <p:nvSpPr>
          <p:cNvPr id="3" name="Content Placeholder 2"/>
          <p:cNvSpPr>
            <a:spLocks noGrp="1"/>
          </p:cNvSpPr>
          <p:nvPr>
            <p:ph idx="1"/>
          </p:nvPr>
        </p:nvSpPr>
        <p:spPr/>
        <p:txBody>
          <a:bodyPr/>
          <a:lstStyle/>
          <a:p>
            <a:r>
              <a:rPr lang="en-US" dirty="0" smtClean="0"/>
              <a:t>He goes through all the current laws and practices that limit things to 21 v. 18.</a:t>
            </a:r>
          </a:p>
          <a:p>
            <a:r>
              <a:rPr lang="en-US" dirty="0" smtClean="0"/>
              <a:t>Note, some of these things are only in some states, not others:</a:t>
            </a:r>
            <a:endParaRPr lang="en-US" dirty="0"/>
          </a:p>
          <a:p>
            <a:pPr lvl="1"/>
            <a:r>
              <a:rPr lang="en-US" dirty="0" smtClean="0"/>
              <a:t>You can drive a car, but not get a commercial driver’s license.</a:t>
            </a:r>
          </a:p>
          <a:p>
            <a:pPr lvl="1"/>
            <a:r>
              <a:rPr lang="en-US" dirty="0" smtClean="0"/>
              <a:t>You can be an Army private, but not an officer.</a:t>
            </a:r>
          </a:p>
          <a:p>
            <a:pPr lvl="1"/>
            <a:r>
              <a:rPr lang="en-US" dirty="0" smtClean="0"/>
              <a:t>You can’t rent a car at Hertz or Avis.</a:t>
            </a:r>
          </a:p>
          <a:p>
            <a:pPr lvl="1"/>
            <a:r>
              <a:rPr lang="en-US" dirty="0" smtClean="0"/>
              <a:t>You have to wear a motorcycle helmet, even if 21+ do not.</a:t>
            </a:r>
          </a:p>
          <a:p>
            <a:pPr lvl="1"/>
            <a:r>
              <a:rPr lang="en-US" dirty="0" smtClean="0"/>
              <a:t>Many professions require age 21: midwives, polygraph examiners, house mover.</a:t>
            </a:r>
          </a:p>
          <a:p>
            <a:pPr lvl="1"/>
            <a:r>
              <a:rPr lang="en-US" dirty="0" smtClean="0"/>
              <a:t>Possession and use of firearms, etc.</a:t>
            </a:r>
          </a:p>
          <a:p>
            <a:pPr lvl="1"/>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2430113F-4F8F-4318-A024-07567EE6CDB9}" type="slidenum">
              <a:rPr lang="en-US" smtClean="0"/>
              <a:t>13</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1876354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II of the US Constitution</a:t>
            </a:r>
            <a:endParaRPr lang="en-US" dirty="0"/>
          </a:p>
        </p:txBody>
      </p:sp>
      <p:sp>
        <p:nvSpPr>
          <p:cNvPr id="3" name="Content Placeholder 2"/>
          <p:cNvSpPr>
            <a:spLocks noGrp="1"/>
          </p:cNvSpPr>
          <p:nvPr>
            <p:ph idx="1"/>
          </p:nvPr>
        </p:nvSpPr>
        <p:spPr/>
        <p:txBody>
          <a:bodyPr/>
          <a:lstStyle/>
          <a:p>
            <a:r>
              <a:rPr lang="en-US" dirty="0"/>
              <a:t>No Person except a natural born Citizen, or a Citizen of the United States, at the time of the Adoption of this Constitution, shall be eligible to the Office of President; neither shall any Person be eligible to that Office who shall not have attained to the </a:t>
            </a:r>
            <a:r>
              <a:rPr lang="en-US" dirty="0">
                <a:solidFill>
                  <a:srgbClr val="FF0000"/>
                </a:solidFill>
              </a:rPr>
              <a:t>Age of thirty five Years</a:t>
            </a:r>
            <a:r>
              <a:rPr lang="en-US" dirty="0"/>
              <a:t>, and been fourteen Years a Resident within the United States</a:t>
            </a:r>
            <a:r>
              <a:rPr lang="en-US" dirty="0" smtClean="0"/>
              <a:t>.</a:t>
            </a:r>
          </a:p>
          <a:p>
            <a:endParaRPr lang="en-US" dirty="0"/>
          </a:p>
          <a:p>
            <a:r>
              <a:rPr lang="en-US" dirty="0" smtClean="0"/>
              <a:t>Article 1, Section 2: You have to be 25 years old to be a US Rep.</a:t>
            </a:r>
          </a:p>
          <a:p>
            <a:r>
              <a:rPr lang="en-US" dirty="0" smtClean="0"/>
              <a:t>Article 1, Section 3: US Senators must be 30 years old.</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2430113F-4F8F-4318-A024-07567EE6CDB9}" type="slidenum">
              <a:rPr lang="en-US" smtClean="0"/>
              <a:t>14</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556314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Steele: The Legal Arguments</a:t>
            </a:r>
            <a:endParaRPr lang="en-US" dirty="0"/>
          </a:p>
        </p:txBody>
      </p:sp>
      <p:sp>
        <p:nvSpPr>
          <p:cNvPr id="3" name="Content Placeholder 2"/>
          <p:cNvSpPr>
            <a:spLocks noGrp="1"/>
          </p:cNvSpPr>
          <p:nvPr>
            <p:ph idx="1"/>
          </p:nvPr>
        </p:nvSpPr>
        <p:spPr/>
        <p:txBody>
          <a:bodyPr/>
          <a:lstStyle/>
          <a:p>
            <a:r>
              <a:rPr lang="en-US" dirty="0" smtClean="0"/>
              <a:t>The need for proportionate punishment</a:t>
            </a:r>
          </a:p>
          <a:p>
            <a:pPr lvl="1"/>
            <a:r>
              <a:rPr lang="en-US" dirty="0" smtClean="0"/>
              <a:t>This should exclude the most vulnerable</a:t>
            </a:r>
            <a:endParaRPr lang="en-US" dirty="0"/>
          </a:p>
          <a:p>
            <a:r>
              <a:rPr lang="en-US" dirty="0" smtClean="0"/>
              <a:t>Evolving Standards</a:t>
            </a:r>
          </a:p>
          <a:p>
            <a:pPr lvl="1"/>
            <a:r>
              <a:rPr lang="en-US" dirty="0" smtClean="0"/>
              <a:t>These show a consistent pattern</a:t>
            </a:r>
          </a:p>
          <a:p>
            <a:pPr lvl="1"/>
            <a:r>
              <a:rPr lang="en-US" dirty="0" smtClean="0"/>
              <a:t>Since Roper, a new pattern:</a:t>
            </a:r>
          </a:p>
          <a:p>
            <a:pPr lvl="2"/>
            <a:r>
              <a:rPr lang="en-US" dirty="0" smtClean="0"/>
              <a:t>Continued decline in use</a:t>
            </a:r>
          </a:p>
          <a:p>
            <a:pPr lvl="2"/>
            <a:r>
              <a:rPr lang="en-US" dirty="0" smtClean="0"/>
              <a:t>Emerging scientific consensus</a:t>
            </a:r>
          </a:p>
          <a:p>
            <a:pPr lvl="2"/>
            <a:r>
              <a:rPr lang="en-US" dirty="0" smtClean="0"/>
              <a:t>Consistent trends in legislative action as well as in use</a:t>
            </a:r>
          </a:p>
          <a:p>
            <a:pPr lvl="1"/>
            <a:r>
              <a:rPr lang="en-US" dirty="0" smtClean="0"/>
              <a:t>No possible way to draw a Bright Line at one’s 18</a:t>
            </a:r>
            <a:r>
              <a:rPr lang="en-US" baseline="30000" dirty="0" smtClean="0"/>
              <a:t>th</a:t>
            </a:r>
            <a:r>
              <a:rPr lang="en-US" dirty="0" smtClean="0"/>
              <a:t> birthday</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2430113F-4F8F-4318-A024-07567EE6CDB9}" type="slidenum">
              <a:rPr lang="en-US" smtClean="0"/>
              <a:t>15</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4136650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77899"/>
          </a:xfrm>
        </p:spPr>
        <p:txBody>
          <a:bodyPr/>
          <a:lstStyle/>
          <a:p>
            <a:r>
              <a:rPr lang="en-US" dirty="0" smtClean="0"/>
              <a:t>Interesting outcomes: Total failure</a:t>
            </a:r>
            <a:endParaRPr lang="en-US" dirty="0"/>
          </a:p>
        </p:txBody>
      </p:sp>
      <p:sp>
        <p:nvSpPr>
          <p:cNvPr id="3" name="Content Placeholder 2"/>
          <p:cNvSpPr>
            <a:spLocks noGrp="1"/>
          </p:cNvSpPr>
          <p:nvPr>
            <p:ph idx="1"/>
          </p:nvPr>
        </p:nvSpPr>
        <p:spPr>
          <a:xfrm>
            <a:off x="838200" y="977900"/>
            <a:ext cx="10515600" cy="5199063"/>
          </a:xfrm>
        </p:spPr>
        <p:txBody>
          <a:bodyPr>
            <a:normAutofit/>
          </a:bodyPr>
          <a:lstStyle/>
          <a:p>
            <a:r>
              <a:rPr lang="en-US" dirty="0" smtClean="0"/>
              <a:t>The judge did or will soon reject these arguments.</a:t>
            </a:r>
          </a:p>
          <a:p>
            <a:r>
              <a:rPr lang="en-US" dirty="0" smtClean="0"/>
              <a:t>After all, he’s a district judge following precedent.</a:t>
            </a:r>
          </a:p>
          <a:p>
            <a:r>
              <a:rPr lang="en-US" dirty="0" smtClean="0"/>
              <a:t>Other lawyers are bringing similar cases elsewhere, throughout the country.</a:t>
            </a:r>
          </a:p>
          <a:p>
            <a:r>
              <a:rPr lang="en-US" dirty="0" smtClean="0"/>
              <a:t>About 20 percent of all DR inmates are in the “Late Adolescent Class”</a:t>
            </a:r>
          </a:p>
          <a:p>
            <a:r>
              <a:rPr lang="en-US" dirty="0" smtClean="0"/>
              <a:t>Possible outcomes:</a:t>
            </a:r>
          </a:p>
          <a:p>
            <a:pPr lvl="1"/>
            <a:r>
              <a:rPr lang="en-US" dirty="0" smtClean="0"/>
              <a:t>US Supreme Court eventually hears a case and rules</a:t>
            </a:r>
          </a:p>
          <a:p>
            <a:pPr lvl="1"/>
            <a:r>
              <a:rPr lang="en-US" dirty="0" smtClean="0"/>
              <a:t>State legislatures prohibit it</a:t>
            </a:r>
          </a:p>
          <a:p>
            <a:pPr lvl="1"/>
            <a:r>
              <a:rPr lang="en-US" dirty="0" smtClean="0"/>
              <a:t>It just becomes another argument to use the DP less</a:t>
            </a:r>
          </a:p>
          <a:p>
            <a:pPr lvl="1"/>
            <a:r>
              <a:rPr lang="en-US" dirty="0" smtClean="0"/>
              <a:t>It becomes part of an argument for legislative abolition in a given state</a:t>
            </a:r>
          </a:p>
          <a:p>
            <a:r>
              <a:rPr lang="en-US" dirty="0" smtClean="0"/>
              <a:t>These are long-term legal strategies that take a lot of time and work.</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2430113F-4F8F-4318-A024-07567EE6CDB9}" type="slidenum">
              <a:rPr lang="en-US" smtClean="0"/>
              <a:t>16</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4153716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Music and Incarceration in the United States, MUSC 286 section 1, 3 credits</a:t>
            </a:r>
          </a:p>
        </p:txBody>
      </p:sp>
      <p:sp>
        <p:nvSpPr>
          <p:cNvPr id="3" name="Content Placeholder 2"/>
          <p:cNvSpPr>
            <a:spLocks noGrp="1"/>
          </p:cNvSpPr>
          <p:nvPr>
            <p:ph idx="1"/>
          </p:nvPr>
        </p:nvSpPr>
        <p:spPr/>
        <p:txBody>
          <a:bodyPr>
            <a:normAutofit fontScale="85000" lnSpcReduction="20000"/>
          </a:bodyPr>
          <a:lstStyle/>
          <a:p>
            <a:r>
              <a:rPr lang="en-US" dirty="0" err="1" smtClean="0"/>
              <a:t>Maymester</a:t>
            </a:r>
            <a:r>
              <a:rPr lang="en-US" dirty="0"/>
              <a:t>, May 11–27</a:t>
            </a:r>
          </a:p>
          <a:p>
            <a:r>
              <a:rPr lang="en-US" dirty="0"/>
              <a:t>MTWTHF: 01:15 PM-04:30 PM</a:t>
            </a:r>
          </a:p>
          <a:p>
            <a:r>
              <a:rPr lang="en-US" dirty="0" smtClean="0"/>
              <a:t>This </a:t>
            </a:r>
            <a:r>
              <a:rPr lang="en-US" dirty="0"/>
              <a:t>course explores the musical lives of incarcerated people in the United States, particularly since the early 20th century. At heart, the course examines how people claim and reclaim their humanity through music in a system that is fundamentally dehumanizing. Among the questions that will guide discussion include the following: What roles does music play in the lives of incarcerated people? How have incarcerated musicians and their music been represented in scholarship and by the media? What ethical challenges and considerations face scholars and musicians who engage with incarcerated people? The course will examine a variety of musical genres and combine historical and ethnographic approaches. Students will engage with incarcerated musicians in North Carolina throughout the term.</a:t>
            </a:r>
          </a:p>
          <a:p>
            <a:r>
              <a:rPr lang="en-US" dirty="0" smtClean="0"/>
              <a:t>For </a:t>
            </a:r>
            <a:r>
              <a:rPr lang="en-US" dirty="0"/>
              <a:t>more information, contact Prof. Katz at </a:t>
            </a:r>
            <a:r>
              <a:rPr lang="en-US" dirty="0" smtClean="0">
                <a:hlinkClick r:id="rId2"/>
              </a:rPr>
              <a:t>mkatz@unc.edu</a:t>
            </a:r>
            <a:r>
              <a:rPr lang="en-US" dirty="0"/>
              <a:t/>
            </a:r>
            <a:br>
              <a:rPr lang="en-US" dirty="0"/>
            </a:br>
            <a:endParaRPr lang="en-US" dirty="0"/>
          </a:p>
          <a:p>
            <a:endParaRPr lang="en-US" dirty="0"/>
          </a:p>
        </p:txBody>
      </p:sp>
      <p:pic>
        <p:nvPicPr>
          <p:cNvPr id="4"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2430113F-4F8F-4318-A024-07567EE6CDB9}" type="slidenum">
              <a:rPr lang="en-US" smtClean="0"/>
              <a:t>2</a:t>
            </a:fld>
            <a:endParaRPr lang="en-US"/>
          </a:p>
        </p:txBody>
      </p:sp>
    </p:spTree>
    <p:extLst>
      <p:ext uri="{BB962C8B-B14F-4D97-AF65-F5344CB8AC3E}">
        <p14:creationId xmlns:p14="http://schemas.microsoft.com/office/powerpoint/2010/main" val="309156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heels, but what a pain</a:t>
            </a:r>
            <a:endParaRPr lang="en-US" dirty="0"/>
          </a:p>
        </p:txBody>
      </p:sp>
      <p:sp>
        <p:nvSpPr>
          <p:cNvPr id="3" name="Content Placeholder 2"/>
          <p:cNvSpPr>
            <a:spLocks noGrp="1"/>
          </p:cNvSpPr>
          <p:nvPr>
            <p:ph idx="1"/>
          </p:nvPr>
        </p:nvSpPr>
        <p:spPr/>
        <p:txBody>
          <a:bodyPr/>
          <a:lstStyle/>
          <a:p>
            <a:r>
              <a:rPr lang="en-US" dirty="0" smtClean="0"/>
              <a:t>OK, here’s the plan:</a:t>
            </a:r>
          </a:p>
          <a:p>
            <a:endParaRPr lang="en-US" dirty="0"/>
          </a:p>
          <a:p>
            <a:r>
              <a:rPr lang="en-US" dirty="0" smtClean="0"/>
              <a:t>Bad news on Saturday April 2, then our speaker David Boyce will do his talk as scheduled on Monday April 4.</a:t>
            </a:r>
          </a:p>
          <a:p>
            <a:endParaRPr lang="en-US" dirty="0"/>
          </a:p>
          <a:p>
            <a:r>
              <a:rPr lang="en-US" dirty="0" smtClean="0"/>
              <a:t>Good news on Saturday April 2…</a:t>
            </a:r>
          </a:p>
          <a:p>
            <a:pPr lvl="1"/>
            <a:r>
              <a:rPr lang="en-US" dirty="0" smtClean="0"/>
              <a:t>David will come to lecture in class.</a:t>
            </a:r>
          </a:p>
          <a:p>
            <a:pPr lvl="1"/>
            <a:r>
              <a:rPr lang="en-US" dirty="0" smtClean="0"/>
              <a:t>We will cancel the April 4 evening lecture.</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2430113F-4F8F-4318-A024-07567EE6CDB9}" type="slidenum">
              <a:rPr lang="en-US" smtClean="0"/>
              <a:t>3</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2359341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Lynden Harris</a:t>
            </a:r>
            <a:endParaRPr lang="en-US" dirty="0"/>
          </a:p>
        </p:txBody>
      </p:sp>
      <p:sp>
        <p:nvSpPr>
          <p:cNvPr id="3" name="Content Placeholder 2"/>
          <p:cNvSpPr>
            <a:spLocks noGrp="1"/>
          </p:cNvSpPr>
          <p:nvPr>
            <p:ph idx="1"/>
          </p:nvPr>
        </p:nvSpPr>
        <p:spPr/>
        <p:txBody>
          <a:bodyPr/>
          <a:lstStyle/>
          <a:p>
            <a:r>
              <a:rPr lang="en-US" dirty="0" smtClean="0"/>
              <a:t>Come prepared to ask questions about the people involved and the process of gathering the stories, and anything else.</a:t>
            </a:r>
          </a:p>
          <a:p>
            <a:endParaRPr lang="en-US" dirty="0"/>
          </a:p>
          <a:p>
            <a:endParaRPr lang="en-US" dirty="0" smtClean="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2430113F-4F8F-4318-A024-07567EE6CDB9}" type="slidenum">
              <a:rPr lang="en-US" smtClean="0"/>
              <a:t>4</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2245040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a DA</a:t>
            </a:r>
            <a:endParaRPr lang="en-US" dirty="0"/>
          </a:p>
        </p:txBody>
      </p:sp>
      <p:sp>
        <p:nvSpPr>
          <p:cNvPr id="3" name="Content Placeholder 2"/>
          <p:cNvSpPr>
            <a:spLocks noGrp="1"/>
          </p:cNvSpPr>
          <p:nvPr>
            <p:ph idx="1"/>
          </p:nvPr>
        </p:nvSpPr>
        <p:spPr/>
        <p:txBody>
          <a:bodyPr/>
          <a:lstStyle/>
          <a:p>
            <a:r>
              <a:rPr lang="en-US" dirty="0" smtClean="0"/>
              <a:t>See the class website for a copy of a memo sent by Los Angeles County DA George Gaston to his staff. It reads, in part:</a:t>
            </a:r>
          </a:p>
          <a:p>
            <a:pPr lvl="1"/>
            <a:r>
              <a:rPr lang="en-US" dirty="0" smtClean="0"/>
              <a:t>A </a:t>
            </a:r>
            <a:r>
              <a:rPr lang="en-US" dirty="0"/>
              <a:t>sentence of death is never an appropriate resolution in any case. The office will strive to ensure that all actions taken are consistent with this policy, including refraining from filing letters stating an intention to seek the death penalty, filing briefs, seeking discovery, or making arguments in court that indicate that the death penalty is an appropriate sentence</a:t>
            </a:r>
            <a:r>
              <a:rPr lang="en-US" dirty="0" smtClean="0"/>
              <a:t>.</a:t>
            </a:r>
          </a:p>
          <a:p>
            <a:r>
              <a:rPr lang="en-US" dirty="0" smtClean="0"/>
              <a:t>So, if you want to know how to end the death penalty, or how to bring it back more strongly, just make sure you control the office of District Attorney. In the future, you should always vote in those elections, where much more is at stake than people think…</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2430113F-4F8F-4318-A024-07567EE6CDB9}" type="slidenum">
              <a:rPr lang="en-US" smtClean="0"/>
              <a:t>5</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3195414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201"/>
            <a:ext cx="10515600" cy="876300"/>
          </a:xfrm>
        </p:spPr>
        <p:txBody>
          <a:bodyPr/>
          <a:lstStyle/>
          <a:p>
            <a:r>
              <a:rPr lang="en-US" dirty="0" smtClean="0"/>
              <a:t>Background on Randy </a:t>
            </a:r>
            <a:r>
              <a:rPr lang="en-US" dirty="0" err="1" smtClean="0"/>
              <a:t>Guzek</a:t>
            </a:r>
            <a:endParaRPr lang="en-US" dirty="0"/>
          </a:p>
        </p:txBody>
      </p:sp>
      <p:sp>
        <p:nvSpPr>
          <p:cNvPr id="3" name="Content Placeholder 2"/>
          <p:cNvSpPr>
            <a:spLocks noGrp="1"/>
          </p:cNvSpPr>
          <p:nvPr>
            <p:ph idx="1"/>
          </p:nvPr>
        </p:nvSpPr>
        <p:spPr>
          <a:xfrm>
            <a:off x="838200" y="1079501"/>
            <a:ext cx="10515600" cy="5097462"/>
          </a:xfrm>
        </p:spPr>
        <p:txBody>
          <a:bodyPr>
            <a:normAutofit fontScale="92500" lnSpcReduction="10000"/>
          </a:bodyPr>
          <a:lstStyle/>
          <a:p>
            <a:r>
              <a:rPr lang="en-US" dirty="0" smtClean="0"/>
              <a:t>Committed a double homicide four weeks past his 18</a:t>
            </a:r>
            <a:r>
              <a:rPr lang="en-US" baseline="30000" dirty="0" smtClean="0"/>
              <a:t>th</a:t>
            </a:r>
            <a:r>
              <a:rPr lang="en-US" dirty="0" smtClean="0"/>
              <a:t> birthday.</a:t>
            </a:r>
          </a:p>
          <a:p>
            <a:pPr lvl="1"/>
            <a:r>
              <a:rPr lang="en-US" dirty="0" smtClean="0"/>
              <a:t>DOB: 5/29/1969</a:t>
            </a:r>
          </a:p>
          <a:p>
            <a:pPr lvl="1"/>
            <a:r>
              <a:rPr lang="en-US" dirty="0" smtClean="0"/>
              <a:t>DOC: 6/29/1987</a:t>
            </a:r>
          </a:p>
          <a:p>
            <a:pPr lvl="1"/>
            <a:r>
              <a:rPr lang="en-US" dirty="0" smtClean="0"/>
              <a:t>DODS: 3/18/1988</a:t>
            </a:r>
          </a:p>
          <a:p>
            <a:r>
              <a:rPr lang="en-US" dirty="0" smtClean="0"/>
              <a:t>Death sentence overturned twice, resentenced again and again.</a:t>
            </a:r>
          </a:p>
          <a:p>
            <a:r>
              <a:rPr lang="en-US" dirty="0" smtClean="0"/>
              <a:t>Currently on death row in Oregon, since 1988</a:t>
            </a:r>
          </a:p>
          <a:p>
            <a:r>
              <a:rPr lang="en-US" dirty="0" smtClean="0"/>
              <a:t>Recently Oregon revised its death penalty statute and his crime would no longer be eligible for death. They have agreed not to carry out executions for those not eligible. Last Christmas was the first he experienced without that threat. They also dispersed the death sentenced individuals away from death row; there is no physical death row in Oregon anymore.</a:t>
            </a:r>
          </a:p>
          <a:p>
            <a:r>
              <a:rPr lang="en-US" dirty="0" smtClean="0"/>
              <a:t>He is now manager of the Memorial Healing Garden at Oregon State Penitentiary.</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2430113F-4F8F-4318-A024-07567EE6CDB9}" type="slidenum">
              <a:rPr lang="en-US" smtClean="0"/>
              <a:t>6</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615453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“worst of the worst”</a:t>
            </a:r>
            <a:endParaRPr lang="en-US" dirty="0"/>
          </a:p>
        </p:txBody>
      </p:sp>
      <p:sp>
        <p:nvSpPr>
          <p:cNvPr id="3" name="Content Placeholder 2"/>
          <p:cNvSpPr>
            <a:spLocks noGrp="1"/>
          </p:cNvSpPr>
          <p:nvPr>
            <p:ph idx="1"/>
          </p:nvPr>
        </p:nvSpPr>
        <p:spPr/>
        <p:txBody>
          <a:bodyPr/>
          <a:lstStyle/>
          <a:p>
            <a:r>
              <a:rPr lang="en-US" dirty="0" smtClean="0"/>
              <a:t>From Steele, quoting Hart: </a:t>
            </a:r>
          </a:p>
          <a:p>
            <a:r>
              <a:rPr lang="en-US" dirty="0"/>
              <a:t>the general requirement of </a:t>
            </a:r>
            <a:r>
              <a:rPr lang="en-US" i="1" dirty="0" err="1"/>
              <a:t>mens</a:t>
            </a:r>
            <a:r>
              <a:rPr lang="en-US" i="1" dirty="0"/>
              <a:t> rea </a:t>
            </a:r>
            <a:r>
              <a:rPr lang="en-US" dirty="0"/>
              <a:t>is an element in criminal responsibility designed to secure that those who offend without carelessness, unwittingly, or in conditions in which they lacked the bodily or mental capacity to conform to the law, should be excused (Hart 2012, p. 178).</a:t>
            </a:r>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2430113F-4F8F-4318-A024-07567EE6CDB9}" type="slidenum">
              <a:rPr lang="en-US" smtClean="0"/>
              <a:t>7</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1620447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Obviously this is a slippery slope and is therefore highly contested in legal circles</a:t>
            </a:r>
            <a:endParaRPr lang="en-US" dirty="0"/>
          </a:p>
        </p:txBody>
      </p:sp>
      <p:sp>
        <p:nvSpPr>
          <p:cNvPr id="3" name="Content Placeholder 2"/>
          <p:cNvSpPr>
            <a:spLocks noGrp="1"/>
          </p:cNvSpPr>
          <p:nvPr>
            <p:ph idx="1"/>
          </p:nvPr>
        </p:nvSpPr>
        <p:spPr/>
        <p:txBody>
          <a:bodyPr/>
          <a:lstStyle/>
          <a:p>
            <a:r>
              <a:rPr lang="en-US" dirty="0" smtClean="0"/>
              <a:t>No one contests whether there should be some kind of lack of applicability for crimes committed by certain people:</a:t>
            </a:r>
          </a:p>
          <a:p>
            <a:endParaRPr lang="en-US" dirty="0"/>
          </a:p>
          <a:p>
            <a:pPr lvl="1"/>
            <a:r>
              <a:rPr lang="en-US" dirty="0" smtClean="0"/>
              <a:t>A 4 year old causes a death, they will not be charged with homicide</a:t>
            </a:r>
          </a:p>
          <a:p>
            <a:pPr lvl="1"/>
            <a:r>
              <a:rPr lang="en-US" dirty="0" smtClean="0"/>
              <a:t>A 6 year old…</a:t>
            </a:r>
          </a:p>
          <a:p>
            <a:pPr lvl="1"/>
            <a:r>
              <a:rPr lang="en-US" dirty="0" smtClean="0"/>
              <a:t>A 12 year old…</a:t>
            </a:r>
          </a:p>
          <a:p>
            <a:pPr lvl="1"/>
            <a:r>
              <a:rPr lang="en-US" dirty="0" smtClean="0"/>
              <a:t>A 16 year old?</a:t>
            </a:r>
          </a:p>
          <a:p>
            <a:pPr lvl="1"/>
            <a:endParaRPr lang="en-US" dirty="0"/>
          </a:p>
          <a:p>
            <a:r>
              <a:rPr lang="en-US" dirty="0" smtClean="0"/>
              <a:t>Where to draw the line: Age / Drunk – high / Emotional disturbance…</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2430113F-4F8F-4318-A024-07567EE6CDB9}" type="slidenum">
              <a:rPr lang="en-US" smtClean="0"/>
              <a:t>8</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3525450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Zoe Jordan</a:t>
            </a:r>
            <a:endParaRPr lang="en-US" dirty="0"/>
          </a:p>
        </p:txBody>
      </p:sp>
      <p:sp>
        <p:nvSpPr>
          <p:cNvPr id="3" name="Content Placeholder 2"/>
          <p:cNvSpPr>
            <a:spLocks noGrp="1"/>
          </p:cNvSpPr>
          <p:nvPr>
            <p:ph idx="1"/>
          </p:nvPr>
        </p:nvSpPr>
        <p:spPr/>
        <p:txBody>
          <a:bodyPr/>
          <a:lstStyle/>
          <a:p>
            <a:r>
              <a:rPr lang="en-US" dirty="0" smtClean="0"/>
              <a:t>California should do this:</a:t>
            </a:r>
          </a:p>
          <a:p>
            <a:pPr lvl="1"/>
            <a:r>
              <a:rPr lang="en-US" dirty="0" smtClean="0"/>
              <a:t>Either the legislature should pass a law saying the DP is not available for those under 21</a:t>
            </a:r>
          </a:p>
          <a:p>
            <a:pPr lvl="1"/>
            <a:r>
              <a:rPr lang="en-US" dirty="0" smtClean="0"/>
              <a:t>Or the </a:t>
            </a:r>
            <a:r>
              <a:rPr lang="en-US" dirty="0" err="1" smtClean="0"/>
              <a:t>Calif</a:t>
            </a:r>
            <a:r>
              <a:rPr lang="en-US" dirty="0" smtClean="0"/>
              <a:t> SC should interpret the US or the Calif. Constitution to ban it based on cruel and unusual (8</a:t>
            </a:r>
            <a:r>
              <a:rPr lang="en-US" baseline="30000" dirty="0" smtClean="0"/>
              <a:t>th</a:t>
            </a:r>
            <a:r>
              <a:rPr lang="en-US" dirty="0" smtClean="0"/>
              <a:t> amendment) arguments.</a:t>
            </a:r>
          </a:p>
          <a:p>
            <a:pPr lvl="1"/>
            <a:r>
              <a:rPr lang="en-US" dirty="0" smtClean="0"/>
              <a:t>Or the people should institute a referendum or initiative to ban it.</a:t>
            </a:r>
          </a:p>
          <a:p>
            <a:endParaRPr lang="en-US" dirty="0"/>
          </a:p>
          <a:p>
            <a:r>
              <a:rPr lang="en-US" dirty="0" smtClean="0"/>
              <a:t>Note that remedies can come from the courts, or from the legislature.</a:t>
            </a:r>
          </a:p>
          <a:p>
            <a:r>
              <a:rPr lang="en-US" dirty="0" smtClean="0"/>
              <a:t>The courts, in fact, look to legislative actions as key indicators of “evolving standards of decency”</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2430113F-4F8F-4318-A024-07567EE6CDB9}" type="slidenum">
              <a:rPr lang="en-US" smtClean="0"/>
              <a:t>9</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2349339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1598</Words>
  <Application>Microsoft Office PowerPoint</Application>
  <PresentationFormat>Widescreen</PresentationFormat>
  <Paragraphs>143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Roper Extension</vt:lpstr>
      <vt:lpstr>Music and Incarceration in the United States, MUSC 286 section 1, 3 credits</vt:lpstr>
      <vt:lpstr>Go heels, but what a pain</vt:lpstr>
      <vt:lpstr>Wednesday: Lynden Harris</vt:lpstr>
      <vt:lpstr>The Power of a DA</vt:lpstr>
      <vt:lpstr>Background on Randy Guzek</vt:lpstr>
      <vt:lpstr>Background on “worst of the worst”</vt:lpstr>
      <vt:lpstr>Obviously this is a slippery slope and is therefore highly contested in legal circles</vt:lpstr>
      <vt:lpstr>Zoe Jordan</vt:lpstr>
      <vt:lpstr>Evolving Standards and the Roper Extension</vt:lpstr>
      <vt:lpstr>Journal of Pediatric Neuropshychology, 2021</vt:lpstr>
      <vt:lpstr>The science: Bigler: Charting Brain Development</vt:lpstr>
      <vt:lpstr>Social trends: Meggitt’s article</vt:lpstr>
      <vt:lpstr>Article II of the US Constitution</vt:lpstr>
      <vt:lpstr>Steele: The Legal Arguments</vt:lpstr>
      <vt:lpstr>Interesting outcomes: Total failure</vt:lpstr>
    </vt:vector>
  </TitlesOfParts>
  <Company>Lenovo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McGautha v. California (1971)</dc:title>
  <dc:creator>Lenovo User</dc:creator>
  <cp:lastModifiedBy>Baumgartner, Frank R.</cp:lastModifiedBy>
  <cp:revision>10</cp:revision>
  <dcterms:created xsi:type="dcterms:W3CDTF">2022-03-22T21:27:33Z</dcterms:created>
  <dcterms:modified xsi:type="dcterms:W3CDTF">2022-03-28T14:44:26Z</dcterms:modified>
</cp:coreProperties>
</file>