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5" r:id="rId3"/>
    <p:sldId id="272" r:id="rId4"/>
    <p:sldId id="296" r:id="rId5"/>
    <p:sldId id="275" r:id="rId6"/>
    <p:sldId id="276" r:id="rId7"/>
    <p:sldId id="274" r:id="rId8"/>
    <p:sldId id="277" r:id="rId9"/>
    <p:sldId id="278" r:id="rId10"/>
    <p:sldId id="279" r:id="rId11"/>
    <p:sldId id="280" r:id="rId12"/>
    <p:sldId id="281" r:id="rId13"/>
    <p:sldId id="283" r:id="rId14"/>
    <p:sldId id="282" r:id="rId15"/>
    <p:sldId id="284" r:id="rId16"/>
    <p:sldId id="285" r:id="rId17"/>
    <p:sldId id="286" r:id="rId18"/>
    <p:sldId id="287" r:id="rId19"/>
    <p:sldId id="288" r:id="rId20"/>
    <p:sldId id="293" r:id="rId21"/>
    <p:sldId id="289" r:id="rId22"/>
    <p:sldId id="290" r:id="rId23"/>
    <p:sldId id="291" r:id="rId24"/>
    <p:sldId id="292" r:id="rId25"/>
    <p:sldId id="2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95" d="100"/>
          <a:sy n="95" d="100"/>
        </p:scale>
        <p:origin x="102" y="7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B329F-A37B-422D-BE62-19129B629012}" type="datetimeFigureOut">
              <a:rPr lang="en-US" smtClean="0"/>
              <a:t>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06581-219F-4377-8DF7-7C66A91F5BCB}" type="slidenum">
              <a:rPr lang="en-US" smtClean="0"/>
              <a:t>‹#›</a:t>
            </a:fld>
            <a:endParaRPr lang="en-US"/>
          </a:p>
        </p:txBody>
      </p:sp>
    </p:spTree>
    <p:extLst>
      <p:ext uri="{BB962C8B-B14F-4D97-AF65-F5344CB8AC3E}">
        <p14:creationId xmlns:p14="http://schemas.microsoft.com/office/powerpoint/2010/main" val="162827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a:t>
            </a:fld>
            <a:endParaRPr lang="en-US"/>
          </a:p>
        </p:txBody>
      </p:sp>
    </p:spTree>
    <p:extLst>
      <p:ext uri="{BB962C8B-B14F-4D97-AF65-F5344CB8AC3E}">
        <p14:creationId xmlns:p14="http://schemas.microsoft.com/office/powerpoint/2010/main" val="68483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3</a:t>
            </a:fld>
            <a:endParaRPr lang="en-US"/>
          </a:p>
        </p:txBody>
      </p:sp>
    </p:spTree>
    <p:extLst>
      <p:ext uri="{BB962C8B-B14F-4D97-AF65-F5344CB8AC3E}">
        <p14:creationId xmlns:p14="http://schemas.microsoft.com/office/powerpoint/2010/main" val="46261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5</a:t>
            </a:fld>
            <a:endParaRPr lang="en-US"/>
          </a:p>
        </p:txBody>
      </p:sp>
    </p:spTree>
    <p:extLst>
      <p:ext uri="{BB962C8B-B14F-4D97-AF65-F5344CB8AC3E}">
        <p14:creationId xmlns:p14="http://schemas.microsoft.com/office/powerpoint/2010/main" val="43999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7</a:t>
            </a:fld>
            <a:endParaRPr lang="en-US"/>
          </a:p>
        </p:txBody>
      </p:sp>
    </p:spTree>
    <p:extLst>
      <p:ext uri="{BB962C8B-B14F-4D97-AF65-F5344CB8AC3E}">
        <p14:creationId xmlns:p14="http://schemas.microsoft.com/office/powerpoint/2010/main" val="624357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A02026-A801-4235-B6AC-3DC5016F1D50}" type="datetime1">
              <a:rPr lang="en-US" smtClean="0"/>
              <a:t>4/11/2022</a:t>
            </a:fld>
            <a:endParaRPr lang="en-US"/>
          </a:p>
        </p:txBody>
      </p:sp>
      <p:sp>
        <p:nvSpPr>
          <p:cNvPr id="5" name="Footer Placeholder 4"/>
          <p:cNvSpPr>
            <a:spLocks noGrp="1"/>
          </p:cNvSpPr>
          <p:nvPr>
            <p:ph type="ftr" sz="quarter" idx="11"/>
          </p:nvPr>
        </p:nvSpPr>
        <p:spPr/>
        <p:txBody>
          <a:bodyPr/>
          <a:lstStyle/>
          <a:p>
            <a:r>
              <a:rPr lang="en-US" smtClean="0"/>
              <a:t>POLI 203, Spring 2022</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407441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CA476-E5E5-4B89-806B-165881E59286}" type="datetime1">
              <a:rPr lang="en-US" smtClean="0"/>
              <a:t>4/11/2022</a:t>
            </a:fld>
            <a:endParaRPr lang="en-US"/>
          </a:p>
        </p:txBody>
      </p:sp>
      <p:sp>
        <p:nvSpPr>
          <p:cNvPr id="5" name="Footer Placeholder 4"/>
          <p:cNvSpPr>
            <a:spLocks noGrp="1"/>
          </p:cNvSpPr>
          <p:nvPr>
            <p:ph type="ftr" sz="quarter" idx="11"/>
          </p:nvPr>
        </p:nvSpPr>
        <p:spPr/>
        <p:txBody>
          <a:bodyPr/>
          <a:lstStyle/>
          <a:p>
            <a:r>
              <a:rPr lang="en-US" smtClean="0"/>
              <a:t>POLI 203, Spring 2022</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33862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4B82D-4E4C-4778-9402-2F904BF6094A}" type="datetime1">
              <a:rPr lang="en-US" smtClean="0"/>
              <a:t>4/11/2022</a:t>
            </a:fld>
            <a:endParaRPr lang="en-US"/>
          </a:p>
        </p:txBody>
      </p:sp>
      <p:sp>
        <p:nvSpPr>
          <p:cNvPr id="5" name="Footer Placeholder 4"/>
          <p:cNvSpPr>
            <a:spLocks noGrp="1"/>
          </p:cNvSpPr>
          <p:nvPr>
            <p:ph type="ftr" sz="quarter" idx="11"/>
          </p:nvPr>
        </p:nvSpPr>
        <p:spPr/>
        <p:txBody>
          <a:bodyPr/>
          <a:lstStyle/>
          <a:p>
            <a:r>
              <a:rPr lang="en-US" smtClean="0"/>
              <a:t>POLI 203, Spring 2022</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273103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6DD24-D2A9-43D8-86C9-960FEE938D21}" type="datetime1">
              <a:rPr lang="en-US" smtClean="0"/>
              <a:t>4/11/2022</a:t>
            </a:fld>
            <a:endParaRPr lang="en-US"/>
          </a:p>
        </p:txBody>
      </p:sp>
      <p:sp>
        <p:nvSpPr>
          <p:cNvPr id="5" name="Footer Placeholder 4"/>
          <p:cNvSpPr>
            <a:spLocks noGrp="1"/>
          </p:cNvSpPr>
          <p:nvPr>
            <p:ph type="ftr" sz="quarter" idx="11"/>
          </p:nvPr>
        </p:nvSpPr>
        <p:spPr/>
        <p:txBody>
          <a:bodyPr/>
          <a:lstStyle/>
          <a:p>
            <a:r>
              <a:rPr lang="en-US" smtClean="0"/>
              <a:t>POLI 203, Spring 2022</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396679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D95A13-4C09-4088-8975-2ED044A25D8B}" type="datetime1">
              <a:rPr lang="en-US" smtClean="0"/>
              <a:t>4/11/2022</a:t>
            </a:fld>
            <a:endParaRPr lang="en-US"/>
          </a:p>
        </p:txBody>
      </p:sp>
      <p:sp>
        <p:nvSpPr>
          <p:cNvPr id="5" name="Footer Placeholder 4"/>
          <p:cNvSpPr>
            <a:spLocks noGrp="1"/>
          </p:cNvSpPr>
          <p:nvPr>
            <p:ph type="ftr" sz="quarter" idx="11"/>
          </p:nvPr>
        </p:nvSpPr>
        <p:spPr/>
        <p:txBody>
          <a:bodyPr/>
          <a:lstStyle/>
          <a:p>
            <a:r>
              <a:rPr lang="en-US" smtClean="0"/>
              <a:t>POLI 203, Spring 2022</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350011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A9BCEA-880E-4E36-B144-5EABB2160355}" type="datetime1">
              <a:rPr lang="en-US" smtClean="0"/>
              <a:t>4/11/2022</a:t>
            </a:fld>
            <a:endParaRPr lang="en-US"/>
          </a:p>
        </p:txBody>
      </p:sp>
      <p:sp>
        <p:nvSpPr>
          <p:cNvPr id="6" name="Footer Placeholder 5"/>
          <p:cNvSpPr>
            <a:spLocks noGrp="1"/>
          </p:cNvSpPr>
          <p:nvPr>
            <p:ph type="ftr" sz="quarter" idx="11"/>
          </p:nvPr>
        </p:nvSpPr>
        <p:spPr/>
        <p:txBody>
          <a:bodyPr/>
          <a:lstStyle/>
          <a:p>
            <a:r>
              <a:rPr lang="en-US" smtClean="0"/>
              <a:t>POLI 203, Spring 2022</a:t>
            </a:r>
            <a:endParaRPr lang="en-US"/>
          </a:p>
        </p:txBody>
      </p:sp>
      <p:sp>
        <p:nvSpPr>
          <p:cNvPr id="7" name="Slide Number Placeholder 6"/>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405702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A3CBCA-2909-4108-8579-556FC7B8CFBB}" type="datetime1">
              <a:rPr lang="en-US" smtClean="0"/>
              <a:t>4/11/2022</a:t>
            </a:fld>
            <a:endParaRPr lang="en-US"/>
          </a:p>
        </p:txBody>
      </p:sp>
      <p:sp>
        <p:nvSpPr>
          <p:cNvPr id="8" name="Footer Placeholder 7"/>
          <p:cNvSpPr>
            <a:spLocks noGrp="1"/>
          </p:cNvSpPr>
          <p:nvPr>
            <p:ph type="ftr" sz="quarter" idx="11"/>
          </p:nvPr>
        </p:nvSpPr>
        <p:spPr/>
        <p:txBody>
          <a:bodyPr/>
          <a:lstStyle/>
          <a:p>
            <a:r>
              <a:rPr lang="en-US" smtClean="0"/>
              <a:t>POLI 203, Spring 2022</a:t>
            </a:r>
            <a:endParaRPr lang="en-US"/>
          </a:p>
        </p:txBody>
      </p:sp>
      <p:sp>
        <p:nvSpPr>
          <p:cNvPr id="9" name="Slide Number Placeholder 8"/>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506528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CA88F-DB31-4F1C-926D-E07317F16252}" type="datetime1">
              <a:rPr lang="en-US" smtClean="0"/>
              <a:t>4/11/2022</a:t>
            </a:fld>
            <a:endParaRPr lang="en-US"/>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266203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EF3C8-D614-45D3-B07D-6CB9F6207559}" type="datetime1">
              <a:rPr lang="en-US" smtClean="0"/>
              <a:t>4/11/2022</a:t>
            </a:fld>
            <a:endParaRPr lang="en-US"/>
          </a:p>
        </p:txBody>
      </p:sp>
      <p:sp>
        <p:nvSpPr>
          <p:cNvPr id="3" name="Footer Placeholder 2"/>
          <p:cNvSpPr>
            <a:spLocks noGrp="1"/>
          </p:cNvSpPr>
          <p:nvPr>
            <p:ph type="ftr" sz="quarter" idx="11"/>
          </p:nvPr>
        </p:nvSpPr>
        <p:spPr/>
        <p:txBody>
          <a:bodyPr/>
          <a:lstStyle/>
          <a:p>
            <a:r>
              <a:rPr lang="en-US" smtClean="0"/>
              <a:t>POLI 203, Spring 2022</a:t>
            </a:r>
            <a:endParaRPr lang="en-US"/>
          </a:p>
        </p:txBody>
      </p:sp>
      <p:sp>
        <p:nvSpPr>
          <p:cNvPr id="4" name="Slide Number Placeholder 3"/>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238812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87BDB4-2284-4F37-BA2A-1FA53A0DEE30}" type="datetime1">
              <a:rPr lang="en-US" smtClean="0"/>
              <a:t>4/11/2022</a:t>
            </a:fld>
            <a:endParaRPr lang="en-US"/>
          </a:p>
        </p:txBody>
      </p:sp>
      <p:sp>
        <p:nvSpPr>
          <p:cNvPr id="6" name="Footer Placeholder 5"/>
          <p:cNvSpPr>
            <a:spLocks noGrp="1"/>
          </p:cNvSpPr>
          <p:nvPr>
            <p:ph type="ftr" sz="quarter" idx="11"/>
          </p:nvPr>
        </p:nvSpPr>
        <p:spPr/>
        <p:txBody>
          <a:bodyPr/>
          <a:lstStyle/>
          <a:p>
            <a:r>
              <a:rPr lang="en-US" smtClean="0"/>
              <a:t>POLI 203, Spring 2022</a:t>
            </a:r>
            <a:endParaRPr lang="en-US"/>
          </a:p>
        </p:txBody>
      </p:sp>
      <p:sp>
        <p:nvSpPr>
          <p:cNvPr id="7" name="Slide Number Placeholder 6"/>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70892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348F49-321B-47A2-8A50-010C20F8A7CF}" type="datetime1">
              <a:rPr lang="en-US" smtClean="0"/>
              <a:t>4/11/2022</a:t>
            </a:fld>
            <a:endParaRPr lang="en-US"/>
          </a:p>
        </p:txBody>
      </p:sp>
      <p:sp>
        <p:nvSpPr>
          <p:cNvPr id="6" name="Footer Placeholder 5"/>
          <p:cNvSpPr>
            <a:spLocks noGrp="1"/>
          </p:cNvSpPr>
          <p:nvPr>
            <p:ph type="ftr" sz="quarter" idx="11"/>
          </p:nvPr>
        </p:nvSpPr>
        <p:spPr/>
        <p:txBody>
          <a:bodyPr/>
          <a:lstStyle/>
          <a:p>
            <a:r>
              <a:rPr lang="en-US" smtClean="0"/>
              <a:t>POLI 203, Spring 2022</a:t>
            </a:r>
            <a:endParaRPr lang="en-US"/>
          </a:p>
        </p:txBody>
      </p:sp>
      <p:sp>
        <p:nvSpPr>
          <p:cNvPr id="7" name="Slide Number Placeholder 6"/>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211173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E22CA-F6FA-4430-8381-96BBC230D149}" type="datetime1">
              <a:rPr lang="en-US" smtClean="0"/>
              <a:t>4/11/2022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POLI 203, Spring 2022</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0254D-0821-4C59-A65E-A985EB574F0D}" type="slidenum">
              <a:rPr lang="en-US" smtClean="0"/>
              <a:t>‹#›</a:t>
            </a:fld>
            <a:endParaRPr lang="en-US"/>
          </a:p>
        </p:txBody>
      </p:sp>
    </p:spTree>
    <p:extLst>
      <p:ext uri="{BB962C8B-B14F-4D97-AF65-F5344CB8AC3E}">
        <p14:creationId xmlns:p14="http://schemas.microsoft.com/office/powerpoint/2010/main" val="412112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clu.org/legal-document/media-coverage-sedgwick-county-capital-prosecutions-frank-r-baumgartner-univers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5029" y="453622"/>
            <a:ext cx="9622971" cy="1013437"/>
          </a:xfrm>
        </p:spPr>
        <p:txBody>
          <a:bodyPr>
            <a:normAutofit/>
          </a:bodyPr>
          <a:lstStyle/>
          <a:p>
            <a:pPr algn="l"/>
            <a:r>
              <a:rPr lang="en-US" sz="3200" dirty="0" smtClean="0"/>
              <a:t>Race Effects, part </a:t>
            </a:r>
            <a:r>
              <a:rPr lang="en-US" sz="3200" dirty="0" smtClean="0"/>
              <a:t>II</a:t>
            </a:r>
            <a:r>
              <a:rPr lang="en-US" sz="3200" dirty="0" smtClean="0"/>
              <a:t/>
            </a:r>
            <a:br>
              <a:rPr lang="en-US" sz="3200" dirty="0" smtClean="0"/>
            </a:br>
            <a:endParaRPr lang="en-US" sz="3200" dirty="0"/>
          </a:p>
        </p:txBody>
      </p:sp>
      <p:sp>
        <p:nvSpPr>
          <p:cNvPr id="5" name="Subtitle 4"/>
          <p:cNvSpPr>
            <a:spLocks noGrp="1"/>
          </p:cNvSpPr>
          <p:nvPr>
            <p:ph type="subTitle" idx="1"/>
          </p:nvPr>
        </p:nvSpPr>
        <p:spPr>
          <a:xfrm>
            <a:off x="1524000" y="1668026"/>
            <a:ext cx="9144000" cy="4208899"/>
          </a:xfrm>
        </p:spPr>
        <p:txBody>
          <a:bodyPr>
            <a:normAutofit/>
          </a:bodyPr>
          <a:lstStyle/>
          <a:p>
            <a:pPr algn="l"/>
            <a:r>
              <a:rPr lang="en-US" sz="2000" dirty="0" smtClean="0"/>
              <a:t>Plan for the day</a:t>
            </a:r>
            <a:r>
              <a:rPr lang="en-US" sz="2000" dirty="0" smtClean="0"/>
              <a:t>:</a:t>
            </a:r>
          </a:p>
          <a:p>
            <a:pPr algn="l"/>
            <a:endParaRPr lang="en-US" sz="2000" dirty="0"/>
          </a:p>
          <a:p>
            <a:pPr algn="l"/>
            <a:r>
              <a:rPr lang="en-US" sz="2000" dirty="0" smtClean="0"/>
              <a:t>Catch-up on race as well as discussion of LWOP</a:t>
            </a:r>
          </a:p>
          <a:p>
            <a:pPr algn="l"/>
            <a:endParaRPr lang="en-US" sz="2000" dirty="0"/>
          </a:p>
          <a:p>
            <a:pPr algn="l"/>
            <a:r>
              <a:rPr lang="en-US" sz="2000" dirty="0" smtClean="0"/>
              <a:t>Foreshadow the assignment for Wednesday</a:t>
            </a:r>
          </a:p>
          <a:p>
            <a:pPr algn="l"/>
            <a:endParaRPr lang="en-US" sz="2000" dirty="0"/>
          </a:p>
          <a:p>
            <a:pPr algn="l"/>
            <a:r>
              <a:rPr lang="en-US" sz="2000" dirty="0" smtClean="0"/>
              <a:t>Note, no travel for me to Kansas, completely unclear what will occur; I will let you know.</a:t>
            </a:r>
            <a:endParaRPr lang="en-US" sz="2000" dirty="0" smtClean="0"/>
          </a:p>
          <a:p>
            <a:pPr algn="l"/>
            <a:endParaRPr lang="en-US" sz="2000" dirty="0"/>
          </a:p>
          <a:p>
            <a:pPr algn="l"/>
            <a:r>
              <a:rPr lang="en-US" sz="2000" dirty="0" smtClean="0"/>
              <a:t>April </a:t>
            </a:r>
            <a:r>
              <a:rPr lang="en-US" sz="2000" dirty="0" smtClean="0"/>
              <a:t>11</a:t>
            </a:r>
            <a:r>
              <a:rPr lang="en-US" sz="2000" dirty="0" smtClean="0"/>
              <a:t>, </a:t>
            </a:r>
            <a:r>
              <a:rPr lang="en-US" sz="2000" dirty="0" smtClean="0"/>
              <a:t>2022</a:t>
            </a: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
        <p:nvSpPr>
          <p:cNvPr id="2" name="Footer Placeholder 1"/>
          <p:cNvSpPr>
            <a:spLocks noGrp="1"/>
          </p:cNvSpPr>
          <p:nvPr>
            <p:ph type="ftr" sz="quarter" idx="11"/>
          </p:nvPr>
        </p:nvSpPr>
        <p:spPr/>
        <p:txBody>
          <a:bodyPr/>
          <a:lstStyle/>
          <a:p>
            <a:r>
              <a:rPr lang="en-US" smtClean="0"/>
              <a:t>POLI 203, Spring 2022</a:t>
            </a:r>
            <a:endParaRPr lang="en-US"/>
          </a:p>
        </p:txBody>
      </p:sp>
      <p:sp>
        <p:nvSpPr>
          <p:cNvPr id="3" name="Slide Number Placeholder 2"/>
          <p:cNvSpPr>
            <a:spLocks noGrp="1"/>
          </p:cNvSpPr>
          <p:nvPr>
            <p:ph type="sldNum" sz="quarter" idx="12"/>
          </p:nvPr>
        </p:nvSpPr>
        <p:spPr/>
        <p:txBody>
          <a:bodyPr/>
          <a:lstStyle/>
          <a:p>
            <a:fld id="{8B70254D-0821-4C59-A65E-A985EB574F0D}" type="slidenum">
              <a:rPr lang="en-US" smtClean="0"/>
              <a:t>1</a:t>
            </a:fld>
            <a:endParaRPr lang="en-US"/>
          </a:p>
        </p:txBody>
      </p:sp>
    </p:spTree>
    <p:extLst>
      <p:ext uri="{BB962C8B-B14F-4D97-AF65-F5344CB8AC3E}">
        <p14:creationId xmlns:p14="http://schemas.microsoft.com/office/powerpoint/2010/main" val="3018049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a:t>
            </a:r>
            <a:endParaRPr lang="en-US" dirty="0"/>
          </a:p>
        </p:txBody>
      </p:sp>
      <p:pic>
        <p:nvPicPr>
          <p:cNvPr id="6" name="Content Placeholder 5"/>
          <p:cNvPicPr>
            <a:picLocks noGrp="1" noChangeAspect="1"/>
          </p:cNvPicPr>
          <p:nvPr>
            <p:ph idx="1"/>
          </p:nvPr>
        </p:nvPicPr>
        <p:blipFill>
          <a:blip r:embed="rId2"/>
          <a:stretch>
            <a:fillRect/>
          </a:stretch>
        </p:blipFill>
        <p:spPr>
          <a:xfrm>
            <a:off x="1704339" y="1825625"/>
            <a:ext cx="8783321" cy="4351338"/>
          </a:xfrm>
          <a:prstGeom prst="rect">
            <a:avLst/>
          </a:prstGeom>
        </p:spPr>
      </p:pic>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10</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697346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Peffley</a:t>
            </a:r>
            <a:r>
              <a:rPr lang="en-US" dirty="0" smtClean="0"/>
              <a:t> and Hurwitz, Persuasion and Resistance: Race and the Death Penalty…</a:t>
            </a:r>
            <a:endParaRPr lang="en-US" dirty="0"/>
          </a:p>
        </p:txBody>
      </p:sp>
      <p:sp>
        <p:nvSpPr>
          <p:cNvPr id="3" name="Content Placeholder 2"/>
          <p:cNvSpPr>
            <a:spLocks noGrp="1"/>
          </p:cNvSpPr>
          <p:nvPr>
            <p:ph idx="1"/>
          </p:nvPr>
        </p:nvSpPr>
        <p:spPr/>
        <p:txBody>
          <a:bodyPr/>
          <a:lstStyle/>
          <a:p>
            <a:r>
              <a:rPr lang="en-US" dirty="0" smtClean="0"/>
              <a:t>Good review of the literature on who supports the death penalty.</a:t>
            </a:r>
          </a:p>
          <a:p>
            <a:endParaRPr lang="en-US" dirty="0"/>
          </a:p>
          <a:p>
            <a:r>
              <a:rPr lang="en-US" dirty="0" smtClean="0"/>
              <a:t>They do a survey experiment, very similar to the previous study.</a:t>
            </a:r>
          </a:p>
          <a:p>
            <a:endParaRPr lang="en-US" dirty="0"/>
          </a:p>
          <a:p>
            <a:r>
              <a:rPr lang="en-US" dirty="0" smtClean="0"/>
              <a:t>They break the sample into 3 groups (see Table 1, p. 1002)</a:t>
            </a:r>
            <a:endParaRPr lang="en-US" dirty="0"/>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11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933810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conditions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1051302"/>
              </p:ext>
            </p:extLst>
          </p:nvPr>
        </p:nvGraphicFramePr>
        <p:xfrm>
          <a:off x="838200" y="1825625"/>
          <a:ext cx="10515600" cy="4318000"/>
        </p:xfrm>
        <a:graphic>
          <a:graphicData uri="http://schemas.openxmlformats.org/drawingml/2006/table">
            <a:tbl>
              <a:tblPr firstRow="1" bandRow="1">
                <a:tableStyleId>{5C22544A-7EE6-4342-B048-85BDC9FD1C3A}</a:tableStyleId>
              </a:tblPr>
              <a:tblGrid>
                <a:gridCol w="2628900"/>
                <a:gridCol w="2628900"/>
                <a:gridCol w="2628900"/>
                <a:gridCol w="2628900"/>
              </a:tblGrid>
              <a:tr h="370840">
                <a:tc>
                  <a:txBody>
                    <a:bodyPr/>
                    <a:lstStyle/>
                    <a:p>
                      <a:r>
                        <a:rPr lang="en-US" dirty="0" smtClean="0"/>
                        <a:t>Race</a:t>
                      </a:r>
                      <a:r>
                        <a:rPr lang="en-US" baseline="0" dirty="0" smtClean="0"/>
                        <a:t> of Respondent</a:t>
                      </a:r>
                      <a:endParaRPr lang="en-US" dirty="0"/>
                    </a:p>
                  </a:txBody>
                  <a:tcPr/>
                </a:tc>
                <a:tc>
                  <a:txBody>
                    <a:bodyPr/>
                    <a:lstStyle/>
                    <a:p>
                      <a:r>
                        <a:rPr lang="en-US" dirty="0" smtClean="0"/>
                        <a:t>Baseline condition</a:t>
                      </a:r>
                      <a:endParaRPr lang="en-US" dirty="0"/>
                    </a:p>
                  </a:txBody>
                  <a:tcPr/>
                </a:tc>
                <a:tc>
                  <a:txBody>
                    <a:bodyPr/>
                    <a:lstStyle/>
                    <a:p>
                      <a:r>
                        <a:rPr lang="en-US" dirty="0" smtClean="0"/>
                        <a:t>Racial condition</a:t>
                      </a:r>
                      <a:endParaRPr lang="en-US" dirty="0"/>
                    </a:p>
                  </a:txBody>
                  <a:tcPr/>
                </a:tc>
                <a:tc>
                  <a:txBody>
                    <a:bodyPr/>
                    <a:lstStyle/>
                    <a:p>
                      <a:r>
                        <a:rPr lang="en-US" dirty="0" smtClean="0"/>
                        <a:t>Innocence condition</a:t>
                      </a:r>
                      <a:endParaRPr lang="en-US" dirty="0"/>
                    </a:p>
                  </a:txBody>
                  <a:tcPr/>
                </a:tc>
              </a:tr>
              <a:tr h="370840">
                <a:tc>
                  <a:txBody>
                    <a:bodyPr/>
                    <a:lstStyle/>
                    <a:p>
                      <a:endParaRPr lang="en-US" dirty="0"/>
                    </a:p>
                  </a:txBody>
                  <a:tcPr/>
                </a:tc>
                <a:tc>
                  <a:txBody>
                    <a:bodyPr/>
                    <a:lstStyle/>
                    <a:p>
                      <a:r>
                        <a:rPr lang="en-US" dirty="0" smtClean="0"/>
                        <a:t>Do you favor or oppose the death penalty for persons convicted of murder?</a:t>
                      </a:r>
                      <a:endParaRPr lang="en-US" dirty="0"/>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 people say that the death penalty is unfair because most of the people who are executed</a:t>
                      </a:r>
                      <a:r>
                        <a:rPr lang="en-US" baseline="0" dirty="0" smtClean="0"/>
                        <a:t> are African Americans.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 you favor or oppose the death penalty for persons convicted of murder?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 people say the death penalty</a:t>
                      </a:r>
                      <a:r>
                        <a:rPr lang="en-US" baseline="0" dirty="0" smtClean="0"/>
                        <a:t> is unfair because too many innocent people are being executed.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 you favor or oppose the death penalty for persons convicted of murder?</a:t>
                      </a:r>
                    </a:p>
                  </a:txBody>
                  <a:tcPr anchor="b"/>
                </a:tc>
              </a:tr>
              <a:tr h="370840">
                <a:tc>
                  <a:txBody>
                    <a:bodyPr/>
                    <a:lstStyle/>
                    <a:p>
                      <a:r>
                        <a:rPr lang="en-US" dirty="0" smtClean="0"/>
                        <a:t>White</a:t>
                      </a:r>
                      <a:endParaRPr lang="en-US" dirty="0"/>
                    </a:p>
                  </a:txBody>
                  <a:tcPr/>
                </a:tc>
                <a:tc>
                  <a:txBody>
                    <a:bodyPr/>
                    <a:lstStyle/>
                    <a:p>
                      <a:r>
                        <a:rPr lang="en-US" dirty="0" smtClean="0"/>
                        <a:t>65% favor</a:t>
                      </a:r>
                      <a:endParaRPr lang="en-US" dirty="0"/>
                    </a:p>
                  </a:txBody>
                  <a:tcPr/>
                </a:tc>
                <a:tc>
                  <a:txBody>
                    <a:bodyPr/>
                    <a:lstStyle/>
                    <a:p>
                      <a:r>
                        <a:rPr lang="en-US" dirty="0" smtClean="0"/>
                        <a:t>77 % favor</a:t>
                      </a:r>
                      <a:endParaRPr lang="en-US" dirty="0"/>
                    </a:p>
                  </a:txBody>
                  <a:tcPr/>
                </a:tc>
                <a:tc>
                  <a:txBody>
                    <a:bodyPr/>
                    <a:lstStyle/>
                    <a:p>
                      <a:r>
                        <a:rPr lang="en-US" dirty="0" smtClean="0"/>
                        <a:t>64% favor</a:t>
                      </a:r>
                      <a:endParaRPr lang="en-US" dirty="0"/>
                    </a:p>
                  </a:txBody>
                  <a:tcPr/>
                </a:tc>
              </a:tr>
              <a:tr h="370840">
                <a:tc>
                  <a:txBody>
                    <a:bodyPr/>
                    <a:lstStyle/>
                    <a:p>
                      <a:r>
                        <a:rPr lang="en-US" dirty="0" smtClean="0"/>
                        <a:t>Black</a:t>
                      </a:r>
                      <a:endParaRPr lang="en-US" dirty="0"/>
                    </a:p>
                  </a:txBody>
                  <a:tcPr/>
                </a:tc>
                <a:tc>
                  <a:txBody>
                    <a:bodyPr/>
                    <a:lstStyle/>
                    <a:p>
                      <a:r>
                        <a:rPr lang="en-US" dirty="0" smtClean="0"/>
                        <a:t>50% favor</a:t>
                      </a:r>
                      <a:endParaRPr lang="en-US" dirty="0"/>
                    </a:p>
                  </a:txBody>
                  <a:tcPr/>
                </a:tc>
                <a:tc>
                  <a:txBody>
                    <a:bodyPr/>
                    <a:lstStyle/>
                    <a:p>
                      <a:r>
                        <a:rPr lang="en-US" dirty="0" smtClean="0"/>
                        <a:t>38 % favor</a:t>
                      </a:r>
                      <a:endParaRPr lang="en-US" dirty="0"/>
                    </a:p>
                  </a:txBody>
                  <a:tcPr/>
                </a:tc>
                <a:tc>
                  <a:txBody>
                    <a:bodyPr/>
                    <a:lstStyle/>
                    <a:p>
                      <a:r>
                        <a:rPr lang="en-US" dirty="0" smtClean="0"/>
                        <a:t>34% favor</a:t>
                      </a:r>
                      <a:endParaRPr lang="en-US" dirty="0"/>
                    </a:p>
                  </a:txBody>
                  <a:tcPr/>
                </a:tc>
              </a:tr>
              <a:tr h="370840">
                <a:tc>
                  <a:txBody>
                    <a:bodyPr/>
                    <a:lstStyle/>
                    <a:p>
                      <a:r>
                        <a:rPr lang="en-US" dirty="0" smtClean="0"/>
                        <a:t>N</a:t>
                      </a:r>
                      <a:endParaRPr lang="en-US" dirty="0"/>
                    </a:p>
                  </a:txBody>
                  <a:tcPr/>
                </a:tc>
                <a:tc>
                  <a:txBody>
                    <a:bodyPr/>
                    <a:lstStyle/>
                    <a:p>
                      <a:r>
                        <a:rPr lang="en-US" dirty="0" smtClean="0"/>
                        <a:t>120</a:t>
                      </a:r>
                      <a:endParaRPr lang="en-US" dirty="0"/>
                    </a:p>
                  </a:txBody>
                  <a:tcPr/>
                </a:tc>
                <a:tc>
                  <a:txBody>
                    <a:bodyPr/>
                    <a:lstStyle/>
                    <a:p>
                      <a:r>
                        <a:rPr lang="en-US" dirty="0" smtClean="0"/>
                        <a:t>211</a:t>
                      </a:r>
                      <a:endParaRPr lang="en-US" dirty="0"/>
                    </a:p>
                  </a:txBody>
                  <a:tcPr/>
                </a:tc>
                <a:tc>
                  <a:txBody>
                    <a:bodyPr/>
                    <a:lstStyle/>
                    <a:p>
                      <a:r>
                        <a:rPr lang="en-US" dirty="0" smtClean="0"/>
                        <a:t>244</a:t>
                      </a:r>
                      <a:endParaRPr lang="en-US" dirty="0"/>
                    </a:p>
                  </a:txBody>
                  <a:tcPr/>
                </a:tc>
              </a:tr>
            </a:tbl>
          </a:graphicData>
        </a:graphic>
      </p:graphicFrame>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12</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1263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552659"/>
            <a:ext cx="10513218" cy="1003804"/>
          </a:xfrm>
        </p:spPr>
        <p:txBody>
          <a:bodyPr/>
          <a:lstStyle/>
          <a:p>
            <a:r>
              <a:rPr lang="en-US" dirty="0" smtClean="0"/>
              <a:t>Let’s look at that with some care…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1810267"/>
              </p:ext>
            </p:extLst>
          </p:nvPr>
        </p:nvGraphicFramePr>
        <p:xfrm>
          <a:off x="2785809" y="1576147"/>
          <a:ext cx="6172200" cy="1381760"/>
        </p:xfrm>
        <a:graphic>
          <a:graphicData uri="http://schemas.openxmlformats.org/drawingml/2006/table">
            <a:tbl>
              <a:tblPr firstRow="1" bandRow="1">
                <a:tableStyleId>{5C22544A-7EE6-4342-B048-85BDC9FD1C3A}</a:tableStyleId>
              </a:tblPr>
              <a:tblGrid>
                <a:gridCol w="1543050"/>
                <a:gridCol w="1543050"/>
                <a:gridCol w="1543050"/>
                <a:gridCol w="1543050"/>
              </a:tblGrid>
              <a:tr h="370840">
                <a:tc>
                  <a:txBody>
                    <a:bodyPr/>
                    <a:lstStyle/>
                    <a:p>
                      <a:r>
                        <a:rPr lang="en-US" dirty="0" smtClean="0"/>
                        <a:t>Race</a:t>
                      </a:r>
                      <a:r>
                        <a:rPr lang="en-US" baseline="0" dirty="0" smtClean="0"/>
                        <a:t> of Respondent</a:t>
                      </a:r>
                      <a:endParaRPr lang="en-US" dirty="0"/>
                    </a:p>
                  </a:txBody>
                  <a:tcPr marL="53671" marR="53671"/>
                </a:tc>
                <a:tc>
                  <a:txBody>
                    <a:bodyPr/>
                    <a:lstStyle/>
                    <a:p>
                      <a:r>
                        <a:rPr lang="en-US" dirty="0" smtClean="0"/>
                        <a:t>Baseline condition</a:t>
                      </a:r>
                      <a:endParaRPr lang="en-US" dirty="0"/>
                    </a:p>
                  </a:txBody>
                  <a:tcPr marL="53671" marR="53671"/>
                </a:tc>
                <a:tc>
                  <a:txBody>
                    <a:bodyPr/>
                    <a:lstStyle/>
                    <a:p>
                      <a:r>
                        <a:rPr lang="en-US" dirty="0" smtClean="0"/>
                        <a:t>Racial condition</a:t>
                      </a:r>
                      <a:endParaRPr lang="en-US" dirty="0"/>
                    </a:p>
                  </a:txBody>
                  <a:tcPr marL="53671" marR="53671"/>
                </a:tc>
                <a:tc>
                  <a:txBody>
                    <a:bodyPr/>
                    <a:lstStyle/>
                    <a:p>
                      <a:r>
                        <a:rPr lang="en-US" dirty="0" smtClean="0"/>
                        <a:t>Innocence condition</a:t>
                      </a:r>
                      <a:endParaRPr lang="en-US" dirty="0"/>
                    </a:p>
                  </a:txBody>
                  <a:tcPr marL="53671" marR="53671"/>
                </a:tc>
              </a:tr>
              <a:tr h="370840">
                <a:tc>
                  <a:txBody>
                    <a:bodyPr/>
                    <a:lstStyle/>
                    <a:p>
                      <a:r>
                        <a:rPr lang="en-US" dirty="0" smtClean="0"/>
                        <a:t>White</a:t>
                      </a:r>
                      <a:endParaRPr lang="en-US" dirty="0"/>
                    </a:p>
                  </a:txBody>
                  <a:tcPr marL="53671" marR="53671"/>
                </a:tc>
                <a:tc>
                  <a:txBody>
                    <a:bodyPr/>
                    <a:lstStyle/>
                    <a:p>
                      <a:r>
                        <a:rPr lang="en-US" dirty="0" smtClean="0"/>
                        <a:t>65%</a:t>
                      </a:r>
                      <a:endParaRPr lang="en-US" dirty="0"/>
                    </a:p>
                  </a:txBody>
                  <a:tcPr marL="53671" marR="53671"/>
                </a:tc>
                <a:tc>
                  <a:txBody>
                    <a:bodyPr/>
                    <a:lstStyle/>
                    <a:p>
                      <a:r>
                        <a:rPr lang="en-US" dirty="0" smtClean="0"/>
                        <a:t>+12</a:t>
                      </a:r>
                      <a:endParaRPr lang="en-US" dirty="0"/>
                    </a:p>
                  </a:txBody>
                  <a:tcPr marL="53671" marR="53671"/>
                </a:tc>
                <a:tc>
                  <a:txBody>
                    <a:bodyPr/>
                    <a:lstStyle/>
                    <a:p>
                      <a:r>
                        <a:rPr lang="en-US" dirty="0" smtClean="0"/>
                        <a:t>-1</a:t>
                      </a:r>
                      <a:endParaRPr lang="en-US" dirty="0"/>
                    </a:p>
                  </a:txBody>
                  <a:tcPr marL="53671" marR="53671"/>
                </a:tc>
              </a:tr>
              <a:tr h="370840">
                <a:tc>
                  <a:txBody>
                    <a:bodyPr/>
                    <a:lstStyle/>
                    <a:p>
                      <a:r>
                        <a:rPr lang="en-US" dirty="0" smtClean="0"/>
                        <a:t>Black</a:t>
                      </a:r>
                      <a:endParaRPr lang="en-US" dirty="0"/>
                    </a:p>
                  </a:txBody>
                  <a:tcPr marL="53671" marR="53671"/>
                </a:tc>
                <a:tc>
                  <a:txBody>
                    <a:bodyPr/>
                    <a:lstStyle/>
                    <a:p>
                      <a:r>
                        <a:rPr lang="en-US" dirty="0" smtClean="0"/>
                        <a:t>50%</a:t>
                      </a:r>
                      <a:endParaRPr lang="en-US" dirty="0"/>
                    </a:p>
                  </a:txBody>
                  <a:tcPr marL="53671" marR="53671"/>
                </a:tc>
                <a:tc>
                  <a:txBody>
                    <a:bodyPr/>
                    <a:lstStyle/>
                    <a:p>
                      <a:r>
                        <a:rPr lang="en-US" dirty="0" smtClean="0"/>
                        <a:t>-12</a:t>
                      </a:r>
                      <a:endParaRPr lang="en-US" dirty="0"/>
                    </a:p>
                  </a:txBody>
                  <a:tcPr marL="53671" marR="53671"/>
                </a:tc>
                <a:tc>
                  <a:txBody>
                    <a:bodyPr/>
                    <a:lstStyle/>
                    <a:p>
                      <a:r>
                        <a:rPr lang="en-US" dirty="0" smtClean="0"/>
                        <a:t>-16</a:t>
                      </a:r>
                      <a:endParaRPr lang="en-US" dirty="0"/>
                    </a:p>
                  </a:txBody>
                  <a:tcPr marL="53671" marR="53671"/>
                </a:tc>
              </a:tr>
            </a:tbl>
          </a:graphicData>
        </a:graphic>
      </p:graphicFrame>
      <p:sp>
        <p:nvSpPr>
          <p:cNvPr id="3" name="Text Placeholder 2"/>
          <p:cNvSpPr>
            <a:spLocks noGrp="1"/>
          </p:cNvSpPr>
          <p:nvPr>
            <p:ph type="body" sz="half" idx="2"/>
          </p:nvPr>
        </p:nvSpPr>
        <p:spPr>
          <a:xfrm>
            <a:off x="838994" y="3587262"/>
            <a:ext cx="10514012" cy="2769088"/>
          </a:xfrm>
        </p:spPr>
        <p:txBody>
          <a:bodyPr>
            <a:normAutofit/>
          </a:bodyPr>
          <a:lstStyle/>
          <a:p>
            <a:r>
              <a:rPr lang="en-US" sz="2400" dirty="0" smtClean="0"/>
              <a:t>Whites: Racial condition, they go up., Innocence condition they don’t move from general support.</a:t>
            </a:r>
          </a:p>
          <a:p>
            <a:endParaRPr lang="en-US" sz="2400" dirty="0"/>
          </a:p>
          <a:p>
            <a:r>
              <a:rPr lang="en-US" sz="2400" dirty="0" smtClean="0"/>
              <a:t>Blacks: They go down in either case.</a:t>
            </a:r>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13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1381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Their explanation for this, Table 2</a:t>
            </a:r>
            <a:endParaRPr lang="en-US" dirty="0"/>
          </a:p>
        </p:txBody>
      </p:sp>
      <p:sp>
        <p:nvSpPr>
          <p:cNvPr id="3" name="Content Placeholder 2"/>
          <p:cNvSpPr>
            <a:spLocks noGrp="1"/>
          </p:cNvSpPr>
          <p:nvPr>
            <p:ph idx="1"/>
          </p:nvPr>
        </p:nvSpPr>
        <p:spPr>
          <a:xfrm>
            <a:off x="838200" y="1336431"/>
            <a:ext cx="10515600" cy="4840532"/>
          </a:xfrm>
        </p:spPr>
        <p:txBody>
          <a:bodyPr>
            <a:normAutofit fontScale="92500"/>
          </a:bodyPr>
          <a:lstStyle/>
          <a:p>
            <a:r>
              <a:rPr lang="en-US" dirty="0" smtClean="0"/>
              <a:t>In the racial condition, what really drives things, among whites?</a:t>
            </a:r>
          </a:p>
          <a:p>
            <a:r>
              <a:rPr lang="en-US" dirty="0" smtClean="0"/>
              <a:t>Black crime attribution – the idea that black people commit more crime</a:t>
            </a:r>
          </a:p>
          <a:p>
            <a:r>
              <a:rPr lang="en-US" dirty="0" smtClean="0"/>
              <a:t>General crime attribution – the idea that crime comes from personal choices, not structural factors</a:t>
            </a:r>
          </a:p>
          <a:p>
            <a:r>
              <a:rPr lang="en-US" dirty="0" err="1" smtClean="0"/>
              <a:t>Punitiveness</a:t>
            </a:r>
            <a:r>
              <a:rPr lang="en-US" dirty="0" smtClean="0"/>
              <a:t> – general support for harsh punishments</a:t>
            </a:r>
          </a:p>
          <a:p>
            <a:r>
              <a:rPr lang="en-US" dirty="0" smtClean="0"/>
              <a:t>Education level </a:t>
            </a:r>
          </a:p>
          <a:p>
            <a:r>
              <a:rPr lang="en-US" dirty="0" smtClean="0"/>
              <a:t>Male (huge predictor)</a:t>
            </a:r>
          </a:p>
          <a:p>
            <a:r>
              <a:rPr lang="en-US" dirty="0" smtClean="0"/>
              <a:t>Income</a:t>
            </a:r>
          </a:p>
          <a:p>
            <a:r>
              <a:rPr lang="en-US" dirty="0" smtClean="0"/>
              <a:t>Profile: Poorly educated, wealthy male, who is punitive, attributes crime to personal choices, and thinks blacks choose this path more than whites do.</a:t>
            </a:r>
            <a:endParaRPr lang="en-US" dirty="0"/>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85996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Note that the other conditions show different predictors and the same model does not work for black respondents</a:t>
            </a:r>
            <a:endParaRPr lang="en-US" dirty="0"/>
          </a:p>
        </p:txBody>
      </p:sp>
      <p:sp>
        <p:nvSpPr>
          <p:cNvPr id="3" name="Content Placeholder 2"/>
          <p:cNvSpPr>
            <a:spLocks noGrp="1"/>
          </p:cNvSpPr>
          <p:nvPr>
            <p:ph idx="1"/>
          </p:nvPr>
        </p:nvSpPr>
        <p:spPr/>
        <p:txBody>
          <a:bodyPr/>
          <a:lstStyle/>
          <a:p>
            <a:r>
              <a:rPr lang="en-US" dirty="0" smtClean="0"/>
              <a:t>Generally, predictors are:</a:t>
            </a:r>
          </a:p>
          <a:p>
            <a:endParaRPr lang="en-US" dirty="0"/>
          </a:p>
          <a:p>
            <a:r>
              <a:rPr lang="en-US" dirty="0" err="1" smtClean="0"/>
              <a:t>Punitiveness</a:t>
            </a:r>
            <a:r>
              <a:rPr lang="en-US" dirty="0" smtClean="0"/>
              <a:t>, education, gender</a:t>
            </a:r>
          </a:p>
          <a:p>
            <a:endParaRPr lang="en-US" dirty="0"/>
          </a:p>
          <a:p>
            <a:r>
              <a:rPr lang="en-US" dirty="0" smtClean="0"/>
              <a:t>Some things that don’t matter, perhaps surprisingly: ideology and Party ID</a:t>
            </a:r>
            <a:endParaRPr lang="en-US" dirty="0"/>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15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590531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Slight detour into one of the reports I wrote for Kansas litigation.</a:t>
            </a:r>
            <a:endParaRPr lang="en-US" dirty="0"/>
          </a:p>
        </p:txBody>
      </p:sp>
      <p:sp>
        <p:nvSpPr>
          <p:cNvPr id="3" name="Content Placeholder 2"/>
          <p:cNvSpPr>
            <a:spLocks noGrp="1"/>
          </p:cNvSpPr>
          <p:nvPr>
            <p:ph idx="1"/>
          </p:nvPr>
        </p:nvSpPr>
        <p:spPr/>
        <p:txBody>
          <a:bodyPr/>
          <a:lstStyle/>
          <a:p>
            <a:r>
              <a:rPr lang="en-US" dirty="0" smtClean="0"/>
              <a:t>Media Coverage of Sedgwick County </a:t>
            </a:r>
            <a:r>
              <a:rPr lang="en-US" dirty="0"/>
              <a:t>Capital Prosecutions (</a:t>
            </a:r>
            <a:r>
              <a:rPr lang="en-US" dirty="0">
                <a:hlinkClick r:id="rId2"/>
              </a:rPr>
              <a:t>https://</a:t>
            </a:r>
            <a:r>
              <a:rPr lang="en-US" dirty="0" smtClean="0">
                <a:hlinkClick r:id="rId2"/>
              </a:rPr>
              <a:t>www.aclu.org/legal-document/media-coverage-sedgwick-county-capital-prosecutions-frank-r-baumgartner-university</a:t>
            </a:r>
            <a:r>
              <a:rPr lang="en-US" dirty="0" smtClean="0"/>
              <a:t>) </a:t>
            </a:r>
          </a:p>
          <a:p>
            <a:endParaRPr lang="en-US" dirty="0"/>
          </a:p>
          <a:p>
            <a:r>
              <a:rPr lang="en-US" dirty="0" smtClean="0"/>
              <a:t>24 people faced capital prosecutions in Sedgwick County (Wichita)</a:t>
            </a:r>
          </a:p>
          <a:p>
            <a:r>
              <a:rPr lang="en-US" dirty="0" smtClean="0"/>
              <a:t>20 of the 24 cases had at least one female victim; 14 had at least one white female victim</a:t>
            </a:r>
          </a:p>
          <a:p>
            <a:endParaRPr lang="en-US" dirty="0"/>
          </a:p>
          <a:p>
            <a:r>
              <a:rPr lang="en-US" dirty="0" smtClean="0"/>
              <a:t>How many newspaper stories on the case?</a:t>
            </a:r>
            <a:endParaRPr lang="en-US" dirty="0"/>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16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016644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Newspaper coverage of capital prosecutions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50116966"/>
              </p:ext>
            </p:extLst>
          </p:nvPr>
        </p:nvGraphicFramePr>
        <p:xfrm>
          <a:off x="838200" y="1825625"/>
          <a:ext cx="10515600" cy="2966720"/>
        </p:xfrm>
        <a:graphic>
          <a:graphicData uri="http://schemas.openxmlformats.org/drawingml/2006/table">
            <a:tbl>
              <a:tblPr firstRow="1" bandRow="1">
                <a:tableStyleId>{5C22544A-7EE6-4342-B048-85BDC9FD1C3A}</a:tableStyleId>
              </a:tblPr>
              <a:tblGrid>
                <a:gridCol w="3505200"/>
                <a:gridCol w="3505200"/>
                <a:gridCol w="3505200"/>
              </a:tblGrid>
              <a:tr h="370840">
                <a:tc>
                  <a:txBody>
                    <a:bodyPr/>
                    <a:lstStyle/>
                    <a:p>
                      <a:r>
                        <a:rPr lang="en-US" dirty="0" smtClean="0"/>
                        <a:t>Characteristics of the crime</a:t>
                      </a:r>
                      <a:endParaRPr lang="en-US" dirty="0"/>
                    </a:p>
                  </a:txBody>
                  <a:tcPr/>
                </a:tc>
                <a:tc>
                  <a:txBody>
                    <a:bodyPr/>
                    <a:lstStyle/>
                    <a:p>
                      <a:r>
                        <a:rPr lang="en-US" dirty="0" smtClean="0"/>
                        <a:t>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Number of stories</a:t>
                      </a:r>
                    </a:p>
                  </a:txBody>
                  <a:tcPr/>
                </a:tc>
              </a:tr>
              <a:tr h="370840">
                <a:tc>
                  <a:txBody>
                    <a:bodyPr/>
                    <a:lstStyle/>
                    <a:p>
                      <a:r>
                        <a:rPr lang="en-US" dirty="0" smtClean="0"/>
                        <a:t>No</a:t>
                      </a:r>
                      <a:r>
                        <a:rPr lang="en-US" baseline="0" dirty="0" smtClean="0"/>
                        <a:t> female victim</a:t>
                      </a:r>
                      <a:endParaRPr lang="en-US" dirty="0"/>
                    </a:p>
                  </a:txBody>
                  <a:tcPr/>
                </a:tc>
                <a:tc>
                  <a:txBody>
                    <a:bodyPr/>
                    <a:lstStyle/>
                    <a:p>
                      <a:r>
                        <a:rPr lang="en-US" dirty="0" smtClean="0"/>
                        <a:t>4</a:t>
                      </a:r>
                      <a:endParaRPr lang="en-US" dirty="0"/>
                    </a:p>
                  </a:txBody>
                  <a:tcPr/>
                </a:tc>
                <a:tc>
                  <a:txBody>
                    <a:bodyPr/>
                    <a:lstStyle/>
                    <a:p>
                      <a:r>
                        <a:rPr lang="en-US" dirty="0" smtClean="0"/>
                        <a:t>25</a:t>
                      </a:r>
                      <a:endParaRPr lang="en-US" dirty="0"/>
                    </a:p>
                  </a:txBody>
                  <a:tcPr/>
                </a:tc>
              </a:tr>
              <a:tr h="370840">
                <a:tc>
                  <a:txBody>
                    <a:bodyPr/>
                    <a:lstStyle/>
                    <a:p>
                      <a:r>
                        <a:rPr lang="en-US" dirty="0" smtClean="0"/>
                        <a:t>Female victim</a:t>
                      </a:r>
                      <a:endParaRPr lang="en-US" dirty="0"/>
                    </a:p>
                  </a:txBody>
                  <a:tcPr/>
                </a:tc>
                <a:tc>
                  <a:txBody>
                    <a:bodyPr/>
                    <a:lstStyle/>
                    <a:p>
                      <a:r>
                        <a:rPr lang="en-US" dirty="0" smtClean="0"/>
                        <a:t>20</a:t>
                      </a:r>
                      <a:endParaRPr lang="en-US" dirty="0"/>
                    </a:p>
                  </a:txBody>
                  <a:tcPr/>
                </a:tc>
                <a:tc>
                  <a:txBody>
                    <a:bodyPr/>
                    <a:lstStyle/>
                    <a:p>
                      <a:r>
                        <a:rPr lang="en-US" dirty="0" smtClean="0"/>
                        <a:t>63</a:t>
                      </a:r>
                      <a:endParaRPr lang="en-US" dirty="0"/>
                    </a:p>
                  </a:txBody>
                  <a:tcPr/>
                </a:tc>
              </a:tr>
              <a:tr h="370840">
                <a:tc>
                  <a:txBody>
                    <a:bodyPr/>
                    <a:lstStyle/>
                    <a:p>
                      <a:r>
                        <a:rPr lang="en-US" dirty="0" smtClean="0"/>
                        <a:t>White female victim</a:t>
                      </a:r>
                      <a:endParaRPr lang="en-US" dirty="0"/>
                    </a:p>
                  </a:txBody>
                  <a:tcPr/>
                </a:tc>
                <a:tc>
                  <a:txBody>
                    <a:bodyPr/>
                    <a:lstStyle/>
                    <a:p>
                      <a:r>
                        <a:rPr lang="en-US" dirty="0" smtClean="0"/>
                        <a:t>14</a:t>
                      </a:r>
                      <a:endParaRPr lang="en-US" dirty="0"/>
                    </a:p>
                  </a:txBody>
                  <a:tcPr/>
                </a:tc>
                <a:tc>
                  <a:txBody>
                    <a:bodyPr/>
                    <a:lstStyle/>
                    <a:p>
                      <a:r>
                        <a:rPr lang="en-US" dirty="0" smtClean="0"/>
                        <a:t>77</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Plea</a:t>
                      </a:r>
                      <a:endParaRPr lang="en-US" dirty="0"/>
                    </a:p>
                  </a:txBody>
                  <a:tcPr/>
                </a:tc>
                <a:tc>
                  <a:txBody>
                    <a:bodyPr/>
                    <a:lstStyle/>
                    <a:p>
                      <a:r>
                        <a:rPr lang="en-US" dirty="0" smtClean="0"/>
                        <a:t>7</a:t>
                      </a:r>
                      <a:endParaRPr lang="en-US" dirty="0"/>
                    </a:p>
                  </a:txBody>
                  <a:tcPr/>
                </a:tc>
                <a:tc>
                  <a:txBody>
                    <a:bodyPr/>
                    <a:lstStyle/>
                    <a:p>
                      <a:r>
                        <a:rPr lang="en-US" dirty="0" smtClean="0"/>
                        <a:t>25</a:t>
                      </a:r>
                    </a:p>
                  </a:txBody>
                  <a:tcPr/>
                </a:tc>
              </a:tr>
              <a:tr h="370840">
                <a:tc>
                  <a:txBody>
                    <a:bodyPr/>
                    <a:lstStyle/>
                    <a:p>
                      <a:r>
                        <a:rPr lang="en-US" dirty="0" smtClean="0"/>
                        <a:t>Capital trial</a:t>
                      </a:r>
                      <a:endParaRPr lang="en-US" dirty="0"/>
                    </a:p>
                  </a:txBody>
                  <a:tcPr/>
                </a:tc>
                <a:tc>
                  <a:txBody>
                    <a:bodyPr/>
                    <a:lstStyle/>
                    <a:p>
                      <a:r>
                        <a:rPr lang="en-US" dirty="0" smtClean="0"/>
                        <a:t>11</a:t>
                      </a:r>
                      <a:endParaRPr lang="en-US" dirty="0"/>
                    </a:p>
                  </a:txBody>
                  <a:tcPr/>
                </a:tc>
                <a:tc>
                  <a:txBody>
                    <a:bodyPr/>
                    <a:lstStyle/>
                    <a:p>
                      <a:r>
                        <a:rPr lang="en-US" dirty="0" smtClean="0"/>
                        <a:t>89</a:t>
                      </a:r>
                      <a:endParaRPr lang="en-US" dirty="0"/>
                    </a:p>
                  </a:txBody>
                  <a:tcPr/>
                </a:tc>
              </a:tr>
              <a:tr h="370840">
                <a:tc>
                  <a:txBody>
                    <a:bodyPr/>
                    <a:lstStyle/>
                    <a:p>
                      <a:r>
                        <a:rPr lang="en-US" dirty="0" smtClean="0"/>
                        <a:t>Death imposed</a:t>
                      </a:r>
                      <a:endParaRPr lang="en-US" dirty="0"/>
                    </a:p>
                  </a:txBody>
                  <a:tcPr/>
                </a:tc>
                <a:tc>
                  <a:txBody>
                    <a:bodyPr/>
                    <a:lstStyle/>
                    <a:p>
                      <a:r>
                        <a:rPr lang="en-US" dirty="0" smtClean="0"/>
                        <a:t>6</a:t>
                      </a:r>
                      <a:endParaRPr lang="en-US" dirty="0"/>
                    </a:p>
                  </a:txBody>
                  <a:tcPr/>
                </a:tc>
                <a:tc>
                  <a:txBody>
                    <a:bodyPr/>
                    <a:lstStyle/>
                    <a:p>
                      <a:r>
                        <a:rPr lang="en-US" dirty="0" smtClean="0"/>
                        <a:t>124</a:t>
                      </a:r>
                      <a:endParaRPr lang="en-US" dirty="0"/>
                    </a:p>
                  </a:txBody>
                  <a:tcPr/>
                </a:tc>
              </a:tr>
            </a:tbl>
          </a:graphicData>
        </a:graphic>
      </p:graphicFrame>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17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52433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death sentences out of 24 prosecutions</a:t>
            </a:r>
            <a:endParaRPr lang="en-US" dirty="0"/>
          </a:p>
        </p:txBody>
      </p:sp>
      <p:sp>
        <p:nvSpPr>
          <p:cNvPr id="3" name="Content Placeholder 2"/>
          <p:cNvSpPr>
            <a:spLocks noGrp="1"/>
          </p:cNvSpPr>
          <p:nvPr>
            <p:ph idx="1"/>
          </p:nvPr>
        </p:nvSpPr>
        <p:spPr/>
        <p:txBody>
          <a:bodyPr/>
          <a:lstStyle/>
          <a:p>
            <a:r>
              <a:rPr lang="en-US" dirty="0" smtClean="0"/>
              <a:t>Big media interest in those cases, of course</a:t>
            </a:r>
          </a:p>
          <a:p>
            <a:endParaRPr lang="en-US" dirty="0"/>
          </a:p>
          <a:p>
            <a:r>
              <a:rPr lang="en-US" dirty="0" smtClean="0"/>
              <a:t>All six cases had white female victims…</a:t>
            </a:r>
          </a:p>
          <a:p>
            <a:endParaRPr lang="en-US" dirty="0"/>
          </a:p>
          <a:p>
            <a:r>
              <a:rPr lang="en-US" dirty="0" smtClean="0"/>
              <a:t>In fact, 30 percent of all homicide victims in Kansas are Black males, but no black male case has ever gone to a capital trial.</a:t>
            </a:r>
          </a:p>
          <a:p>
            <a:endParaRPr lang="en-US" dirty="0"/>
          </a:p>
          <a:p>
            <a:r>
              <a:rPr lang="en-US" dirty="0" smtClean="0"/>
              <a:t>Which comes first, the DA’s decision, or the media coverage?</a:t>
            </a:r>
            <a:endParaRPr lang="en-US" dirty="0"/>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18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345115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resentment and the death penalty</a:t>
            </a:r>
            <a:endParaRPr lang="en-US" dirty="0"/>
          </a:p>
        </p:txBody>
      </p:sp>
      <p:sp>
        <p:nvSpPr>
          <p:cNvPr id="3" name="Content Placeholder 2"/>
          <p:cNvSpPr>
            <a:spLocks noGrp="1"/>
          </p:cNvSpPr>
          <p:nvPr>
            <p:ph idx="1"/>
          </p:nvPr>
        </p:nvSpPr>
        <p:spPr/>
        <p:txBody>
          <a:bodyPr/>
          <a:lstStyle/>
          <a:p>
            <a:r>
              <a:rPr lang="en-US" dirty="0" smtClean="0"/>
              <a:t>Article is on the class website, co-authored with PhD student Christian Caron and Sociology professor Scott Duxbury</a:t>
            </a:r>
          </a:p>
          <a:p>
            <a:endParaRPr lang="en-US" dirty="0"/>
          </a:p>
          <a:p>
            <a:r>
              <a:rPr lang="en-US" dirty="0" smtClean="0"/>
              <a:t>We take the 50 states and count how many death sentences are imposed each year, in each state.</a:t>
            </a:r>
          </a:p>
          <a:p>
            <a:endParaRPr lang="en-US" dirty="0"/>
          </a:p>
          <a:p>
            <a:r>
              <a:rPr lang="en-US" dirty="0" smtClean="0"/>
              <a:t>How can we predict / understand the relative use of the death penalty across the states?</a:t>
            </a:r>
            <a:endParaRPr lang="en-US" dirty="0"/>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19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70078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up for Wednesday</a:t>
            </a:r>
            <a:endParaRPr lang="en-US" dirty="0"/>
          </a:p>
        </p:txBody>
      </p:sp>
      <p:sp>
        <p:nvSpPr>
          <p:cNvPr id="3" name="Content Placeholder 2"/>
          <p:cNvSpPr>
            <a:spLocks noGrp="1"/>
          </p:cNvSpPr>
          <p:nvPr>
            <p:ph idx="1"/>
          </p:nvPr>
        </p:nvSpPr>
        <p:spPr/>
        <p:txBody>
          <a:bodyPr>
            <a:normAutofit fontScale="92500"/>
          </a:bodyPr>
          <a:lstStyle/>
          <a:p>
            <a:r>
              <a:rPr lang="en-US" dirty="0" smtClean="0"/>
              <a:t>We’ll discuss the Life Without Parole paper.</a:t>
            </a:r>
          </a:p>
          <a:p>
            <a:endParaRPr lang="en-US" dirty="0"/>
          </a:p>
          <a:p>
            <a:r>
              <a:rPr lang="en-US" dirty="0" smtClean="0"/>
              <a:t>I also want you to review the NC punishment grid and all the ways you can break the law here in NC. (Remember, ignorance of the law is no excuse!).</a:t>
            </a:r>
          </a:p>
          <a:p>
            <a:endParaRPr lang="en-US" dirty="0"/>
          </a:p>
          <a:p>
            <a:r>
              <a:rPr lang="en-US" dirty="0" smtClean="0"/>
              <a:t>See class website for spreadsheets and the grid. Each crime is associated with a “Class”, and each Class is associated with a punishment (e.g., how many months in prison will you be sentenced to if you are convicted of that crime). Spend 30 minutes with this before class on Wed.</a:t>
            </a:r>
            <a:endParaRPr lang="en-US" dirty="0"/>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456927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Racial Resentment Scale</a:t>
            </a:r>
            <a:endParaRPr lang="en-US" dirty="0"/>
          </a:p>
        </p:txBody>
      </p:sp>
      <p:sp>
        <p:nvSpPr>
          <p:cNvPr id="3" name="Content Placeholder 2"/>
          <p:cNvSpPr>
            <a:spLocks noGrp="1"/>
          </p:cNvSpPr>
          <p:nvPr>
            <p:ph idx="1"/>
          </p:nvPr>
        </p:nvSpPr>
        <p:spPr/>
        <p:txBody>
          <a:bodyPr>
            <a:normAutofit fontScale="92500" lnSpcReduction="10000"/>
          </a:bodyPr>
          <a:lstStyle/>
          <a:p>
            <a:r>
              <a:rPr lang="en-US" dirty="0"/>
              <a:t>“Do you agree strongly, agree somewhat, neither agree nor disagree, disagree somewhat, or disagree strongly with each of the following statements? </a:t>
            </a:r>
          </a:p>
          <a:p>
            <a:r>
              <a:rPr lang="en-US" dirty="0"/>
              <a:t>(1) Irish, Italians, Jewish and many other minorities overcame prejudice and worked their way up. Blacks should do the same without any special favors. </a:t>
            </a:r>
          </a:p>
          <a:p>
            <a:r>
              <a:rPr lang="en-US" dirty="0"/>
              <a:t>(2) Generations of slavery and discrimination have created conditions that make it difficult for blacks to work their way out of the lower class. </a:t>
            </a:r>
          </a:p>
          <a:p>
            <a:r>
              <a:rPr lang="en-US" dirty="0"/>
              <a:t>(3) Over the past few years, blacks have gotten less than they deserve. </a:t>
            </a:r>
          </a:p>
          <a:p>
            <a:r>
              <a:rPr lang="en-US" dirty="0"/>
              <a:t>(4) It’s really a matter of some people not trying hard enough; if blacks would only try harder they could be just as well off as whites.”</a:t>
            </a:r>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20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80971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predictive model includes these variables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Population size</a:t>
            </a:r>
          </a:p>
          <a:p>
            <a:r>
              <a:rPr lang="en-US" dirty="0" smtClean="0"/>
              <a:t>Homicides in the previous year</a:t>
            </a:r>
          </a:p>
          <a:p>
            <a:r>
              <a:rPr lang="en-US" dirty="0" smtClean="0"/>
              <a:t>Violent crime rate in the previous year</a:t>
            </a:r>
          </a:p>
          <a:p>
            <a:r>
              <a:rPr lang="en-US" dirty="0" smtClean="0"/>
              <a:t>Percent black in the population</a:t>
            </a:r>
          </a:p>
          <a:p>
            <a:r>
              <a:rPr lang="en-US" dirty="0" smtClean="0"/>
              <a:t>The history of </a:t>
            </a:r>
            <a:r>
              <a:rPr lang="en-US" dirty="0" err="1" smtClean="0"/>
              <a:t>lynchings</a:t>
            </a:r>
            <a:r>
              <a:rPr lang="en-US" dirty="0" smtClean="0"/>
              <a:t> in the state (number)</a:t>
            </a:r>
          </a:p>
          <a:p>
            <a:r>
              <a:rPr lang="en-US" dirty="0" smtClean="0"/>
              <a:t>Republican governor (yes / no)</a:t>
            </a:r>
          </a:p>
          <a:p>
            <a:r>
              <a:rPr lang="en-US" dirty="0" smtClean="0"/>
              <a:t>Republican share of the state legislature (percent)</a:t>
            </a:r>
          </a:p>
          <a:p>
            <a:r>
              <a:rPr lang="en-US" dirty="0" smtClean="0"/>
              <a:t>Whether they elect or appoint judges in the state</a:t>
            </a:r>
          </a:p>
          <a:p>
            <a:r>
              <a:rPr lang="en-US" dirty="0" smtClean="0"/>
              <a:t>Whether the state is in the south</a:t>
            </a:r>
          </a:p>
          <a:p>
            <a:r>
              <a:rPr lang="en-US" dirty="0" smtClean="0"/>
              <a:t>How many death sentences have been previously imposed, from 1976 to the current year (e.g., momentum)</a:t>
            </a:r>
          </a:p>
          <a:p>
            <a:r>
              <a:rPr lang="en-US" dirty="0" smtClean="0"/>
              <a:t>Year</a:t>
            </a:r>
            <a:endParaRPr lang="en-US" dirty="0"/>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21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099409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our model also includes these: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Racial Resentment</a:t>
            </a:r>
          </a:p>
          <a:p>
            <a:pPr lvl="1"/>
            <a:r>
              <a:rPr lang="en-US" dirty="0" smtClean="0"/>
              <a:t>Measured by cumulative response to 4 questions previously discussed</a:t>
            </a:r>
          </a:p>
          <a:p>
            <a:pPr lvl="1"/>
            <a:r>
              <a:rPr lang="en-US" dirty="0" smtClean="0"/>
              <a:t>Then aggregated by year and by state. So we get an aggregate measure of racial resentment for the entire state.</a:t>
            </a:r>
          </a:p>
          <a:p>
            <a:pPr lvl="1"/>
            <a:r>
              <a:rPr lang="en-US" dirty="0" smtClean="0"/>
              <a:t>Lowest resentment, VT, OR, MA, RI, WA, all from the early 1990s</a:t>
            </a:r>
            <a:endParaRPr lang="en-US" dirty="0"/>
          </a:p>
          <a:p>
            <a:pPr lvl="1"/>
            <a:r>
              <a:rPr lang="en-US" dirty="0" smtClean="0"/>
              <a:t>Highest resentment, AR, WV, TN, SD, IN, ND, LA, all from later years</a:t>
            </a:r>
          </a:p>
          <a:p>
            <a:pPr lvl="1"/>
            <a:r>
              <a:rPr lang="en-US" dirty="0" smtClean="0"/>
              <a:t>(Resentment is generally growing over time, and it differs from state to state.)</a:t>
            </a:r>
          </a:p>
          <a:p>
            <a:endParaRPr lang="en-US" dirty="0"/>
          </a:p>
          <a:p>
            <a:r>
              <a:rPr lang="en-US" dirty="0" smtClean="0"/>
              <a:t>Conservative v. liberal ideology score</a:t>
            </a:r>
          </a:p>
          <a:p>
            <a:pPr lvl="1"/>
            <a:r>
              <a:rPr lang="en-US" dirty="0" smtClean="0"/>
              <a:t>Separately measured based on a similar method, taking huge numbers of surveys and estimating the average score on a left-right scale, for each state, year by year. (Someone else did this.)</a:t>
            </a:r>
            <a:endParaRPr lang="en-US" dirty="0"/>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22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886112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results show?</a:t>
            </a:r>
            <a:endParaRPr lang="en-US" dirty="0"/>
          </a:p>
        </p:txBody>
      </p:sp>
      <p:sp>
        <p:nvSpPr>
          <p:cNvPr id="3" name="Content Placeholder 2"/>
          <p:cNvSpPr>
            <a:spLocks noGrp="1"/>
          </p:cNvSpPr>
          <p:nvPr>
            <p:ph idx="1"/>
          </p:nvPr>
        </p:nvSpPr>
        <p:spPr/>
        <p:txBody>
          <a:bodyPr/>
          <a:lstStyle/>
          <a:p>
            <a:r>
              <a:rPr lang="en-US" dirty="0" smtClean="0"/>
              <a:t>Year: Decline over time</a:t>
            </a:r>
          </a:p>
          <a:p>
            <a:r>
              <a:rPr lang="en-US" dirty="0" smtClean="0"/>
              <a:t>Momentum: big effect for previous usage</a:t>
            </a:r>
          </a:p>
          <a:p>
            <a:r>
              <a:rPr lang="en-US" dirty="0" smtClean="0"/>
              <a:t>Elected Judges impose more</a:t>
            </a:r>
          </a:p>
          <a:p>
            <a:r>
              <a:rPr lang="en-US" dirty="0" smtClean="0"/>
              <a:t>No effect for partisanship of legislature or governor</a:t>
            </a:r>
          </a:p>
          <a:p>
            <a:r>
              <a:rPr lang="en-US" dirty="0" smtClean="0"/>
              <a:t>Violent crime, but not homicides, controlling for population size</a:t>
            </a:r>
          </a:p>
          <a:p>
            <a:endParaRPr lang="en-US" dirty="0"/>
          </a:p>
          <a:p>
            <a:r>
              <a:rPr lang="en-US" dirty="0" smtClean="0"/>
              <a:t>Conservative ideology: Yes</a:t>
            </a:r>
          </a:p>
          <a:p>
            <a:r>
              <a:rPr lang="en-US" dirty="0" smtClean="0"/>
              <a:t>Racial resentment: Yes</a:t>
            </a:r>
            <a:endParaRPr lang="en-US" dirty="0"/>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23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501914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an indirect effect for race and </a:t>
            </a:r>
            <a:r>
              <a:rPr lang="en-US" dirty="0" err="1" smtClean="0"/>
              <a:t>lynchings</a:t>
            </a:r>
            <a:endParaRPr lang="en-US" dirty="0"/>
          </a:p>
        </p:txBody>
      </p:sp>
      <p:sp>
        <p:nvSpPr>
          <p:cNvPr id="3" name="Content Placeholder 2"/>
          <p:cNvSpPr>
            <a:spLocks noGrp="1"/>
          </p:cNvSpPr>
          <p:nvPr>
            <p:ph idx="1"/>
          </p:nvPr>
        </p:nvSpPr>
        <p:spPr/>
        <p:txBody>
          <a:bodyPr>
            <a:normAutofit lnSpcReduction="10000"/>
          </a:bodyPr>
          <a:lstStyle/>
          <a:p>
            <a:r>
              <a:rPr lang="en-US" dirty="0" smtClean="0"/>
              <a:t>No direct effect.</a:t>
            </a:r>
          </a:p>
          <a:p>
            <a:endParaRPr lang="en-US" dirty="0"/>
          </a:p>
          <a:p>
            <a:r>
              <a:rPr lang="en-US" dirty="0" smtClean="0"/>
              <a:t>However, states with a history of </a:t>
            </a:r>
            <a:r>
              <a:rPr lang="en-US" dirty="0" err="1" smtClean="0"/>
              <a:t>lynchings</a:t>
            </a:r>
            <a:r>
              <a:rPr lang="en-US" dirty="0" smtClean="0"/>
              <a:t> tend to have more black population still today.</a:t>
            </a:r>
          </a:p>
          <a:p>
            <a:endParaRPr lang="en-US" dirty="0"/>
          </a:p>
          <a:p>
            <a:r>
              <a:rPr lang="en-US" dirty="0" smtClean="0"/>
              <a:t>These states have higher levels of racial resentment, and more conservative political ideology.</a:t>
            </a:r>
          </a:p>
          <a:p>
            <a:endParaRPr lang="en-US" dirty="0"/>
          </a:p>
          <a:p>
            <a:r>
              <a:rPr lang="en-US" dirty="0" smtClean="0"/>
              <a:t>We can show that that history of </a:t>
            </a:r>
            <a:r>
              <a:rPr lang="en-US" dirty="0" err="1" smtClean="0"/>
              <a:t>lynchings</a:t>
            </a:r>
            <a:r>
              <a:rPr lang="en-US" dirty="0" smtClean="0"/>
              <a:t> operates still today by exacerbating racial resentment and ideology.</a:t>
            </a:r>
            <a:endParaRPr lang="en-US" dirty="0"/>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24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073328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effect</a:t>
            </a:r>
            <a:endParaRPr lang="en-US" dirty="0"/>
          </a:p>
        </p:txBody>
      </p:sp>
      <p:sp>
        <p:nvSpPr>
          <p:cNvPr id="3" name="Content Placeholder 2"/>
          <p:cNvSpPr>
            <a:spLocks noGrp="1"/>
          </p:cNvSpPr>
          <p:nvPr>
            <p:ph idx="1"/>
          </p:nvPr>
        </p:nvSpPr>
        <p:spPr/>
        <p:txBody>
          <a:bodyPr>
            <a:normAutofit/>
          </a:bodyPr>
          <a:lstStyle/>
          <a:p>
            <a:r>
              <a:rPr lang="en-US" dirty="0" smtClean="0"/>
              <a:t>Controlling for all those variables, including general ideological conservativism, states with higher levels of racial resentment have higher levels of use of the death penalty.</a:t>
            </a:r>
          </a:p>
          <a:p>
            <a:r>
              <a:rPr lang="en-US" dirty="0" smtClean="0"/>
              <a:t>Others have shown that responses to that set of questions strongly affect death penalty attitude at the individual level. (see the paper for the citations)</a:t>
            </a:r>
          </a:p>
          <a:p>
            <a:r>
              <a:rPr lang="en-US" dirty="0" smtClean="0"/>
              <a:t>We show that this actually affects the number of sentences imposed…</a:t>
            </a:r>
          </a:p>
          <a:p>
            <a:r>
              <a:rPr lang="en-US" dirty="0" smtClean="0"/>
              <a:t>Pretty ugly stuff</a:t>
            </a:r>
            <a:endParaRPr lang="en-US" dirty="0"/>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25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66338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of attention &gt; cognitive response</a:t>
            </a:r>
            <a:endParaRPr lang="en-US" dirty="0"/>
          </a:p>
        </p:txBody>
      </p:sp>
      <p:sp>
        <p:nvSpPr>
          <p:cNvPr id="3" name="Content Placeholder 2"/>
          <p:cNvSpPr>
            <a:spLocks noGrp="1"/>
          </p:cNvSpPr>
          <p:nvPr>
            <p:ph idx="1"/>
          </p:nvPr>
        </p:nvSpPr>
        <p:spPr>
          <a:xfrm>
            <a:off x="838200" y="1392072"/>
            <a:ext cx="10515600" cy="4484853"/>
          </a:xfrm>
        </p:spPr>
        <p:txBody>
          <a:bodyPr>
            <a:normAutofit/>
          </a:bodyPr>
          <a:lstStyle/>
          <a:p>
            <a:r>
              <a:rPr lang="en-US" dirty="0" smtClean="0"/>
              <a:t>When you think of a particular object, be it a political leader, a policy issue such as gun control, abortion, climate change, or whatever it may be, you think of various attributes.</a:t>
            </a:r>
          </a:p>
          <a:p>
            <a:endParaRPr lang="en-US" dirty="0"/>
          </a:p>
          <a:p>
            <a:r>
              <a:rPr lang="en-US" dirty="0" smtClean="0"/>
              <a:t>Photos and visual cues can affect this very powerfully, not just words.</a:t>
            </a:r>
          </a:p>
          <a:p>
            <a:r>
              <a:rPr lang="en-US" dirty="0" smtClean="0"/>
              <a:t>Some common visual cues in politics: </a:t>
            </a:r>
          </a:p>
          <a:p>
            <a:pPr lvl="1"/>
            <a:r>
              <a:rPr lang="en-US" dirty="0" smtClean="0"/>
              <a:t>Nice  suits and ties; flags; good (preppy) grooming; professional attire</a:t>
            </a:r>
          </a:p>
          <a:p>
            <a:pPr lvl="1"/>
            <a:r>
              <a:rPr lang="en-US" dirty="0" smtClean="0"/>
              <a:t>Flags, flags, flags, patriotic images, families, children, farmers, haystacks, etc.</a:t>
            </a:r>
          </a:p>
          <a:p>
            <a:pPr lvl="1"/>
            <a:r>
              <a:rPr lang="en-US" dirty="0" smtClean="0"/>
              <a:t>Or: chaos, strife, anger, etc. </a:t>
            </a:r>
          </a:p>
          <a:p>
            <a:r>
              <a:rPr lang="en-US" dirty="0" smtClean="0"/>
              <a:t>Useful to think of the power of these visual cues.</a:t>
            </a:r>
            <a:endParaRPr lang="en-US" dirty="0"/>
          </a:p>
        </p:txBody>
      </p:sp>
      <p:sp>
        <p:nvSpPr>
          <p:cNvPr id="4" name="Footer Placeholder 3"/>
          <p:cNvSpPr>
            <a:spLocks noGrp="1"/>
          </p:cNvSpPr>
          <p:nvPr>
            <p:ph type="ftr" sz="quarter" idx="11"/>
          </p:nvPr>
        </p:nvSpPr>
        <p:spPr/>
        <p:txBody>
          <a:bodyPr/>
          <a:lstStyle/>
          <a:p>
            <a:r>
              <a:rPr lang="en-US" smtClean="0"/>
              <a:t>POLI 203, Spring 2022</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887202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18371" cy="1281113"/>
          </a:xfrm>
        </p:spPr>
        <p:txBody>
          <a:bodyPr/>
          <a:lstStyle/>
          <a:p>
            <a:r>
              <a:rPr lang="en-US" dirty="0" smtClean="0"/>
              <a:t>Politicians never leave these images to chance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7750" y="1825625"/>
            <a:ext cx="6236499" cy="4351338"/>
          </a:xfrm>
        </p:spPr>
      </p:pic>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11888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3483" y="365125"/>
            <a:ext cx="11794346" cy="1325563"/>
          </a:xfrm>
        </p:spPr>
        <p:txBody>
          <a:bodyPr/>
          <a:lstStyle/>
          <a:p>
            <a:r>
              <a:rPr lang="en-US" dirty="0" smtClean="0"/>
              <a:t>Martin </a:t>
            </a:r>
            <a:r>
              <a:rPr lang="en-US" dirty="0" err="1" smtClean="0"/>
              <a:t>Shkreli</a:t>
            </a:r>
            <a:r>
              <a:rPr lang="en-US" dirty="0" smtClean="0"/>
              <a:t>, no good PR here; (“pharma boy”)</a:t>
            </a:r>
            <a:endParaRPr lang="en-US" dirty="0"/>
          </a:p>
        </p:txBody>
      </p:sp>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2248906"/>
            <a:ext cx="5181600" cy="3504776"/>
          </a:xfrm>
        </p:spPr>
      </p:pic>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6000" y="2248906"/>
            <a:ext cx="5547360" cy="3566160"/>
          </a:xfrm>
        </p:spPr>
      </p:pic>
      <p:sp>
        <p:nvSpPr>
          <p:cNvPr id="4" name="Footer Placeholder 3"/>
          <p:cNvSpPr>
            <a:spLocks noGrp="1"/>
          </p:cNvSpPr>
          <p:nvPr>
            <p:ph type="ftr" sz="quarter" idx="11"/>
          </p:nvPr>
        </p:nvSpPr>
        <p:spPr/>
        <p:txBody>
          <a:bodyPr/>
          <a:lstStyle/>
          <a:p>
            <a:r>
              <a:rPr lang="en-US" smtClean="0"/>
              <a:t>POLI 203, Spring 2022</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5</a:t>
            </a:fld>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068850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 Chapman’s “perp” photo, then after he was released. </a:t>
            </a:r>
            <a:endParaRPr lang="en-US" dirty="0"/>
          </a:p>
        </p:txBody>
      </p:sp>
      <p:sp>
        <p:nvSpPr>
          <p:cNvPr id="5" name="Footer Placeholder 4"/>
          <p:cNvSpPr>
            <a:spLocks noGrp="1"/>
          </p:cNvSpPr>
          <p:nvPr>
            <p:ph type="ftr" sz="quarter" idx="11"/>
          </p:nvPr>
        </p:nvSpPr>
        <p:spPr/>
        <p:txBody>
          <a:bodyPr/>
          <a:lstStyle/>
          <a:p>
            <a:r>
              <a:rPr lang="en-US" smtClean="0"/>
              <a:t>POLI 203, Spring 2022</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6</a:t>
            </a:fld>
            <a:endParaRPr lang="en-US"/>
          </a:p>
        </p:txBody>
      </p:sp>
      <p:pic>
        <p:nvPicPr>
          <p:cNvPr id="7" name="Picture 2" descr="D:\FB\DP\NC-current\Photos_of_NC_exonerees\EdwardwithCamera.jpg"/>
          <p:cNvPicPr>
            <a:picLocks noGrp="1" noChangeAspect="1" noChangeArrowheads="1"/>
          </p:cNvPicPr>
          <p:nvPr>
            <p:ph sz="half" idx="2"/>
          </p:nvPr>
        </p:nvPicPr>
        <p:blipFill>
          <a:blip r:embed="rId2" cstate="print"/>
          <a:srcRect/>
          <a:stretch>
            <a:fillRect/>
          </a:stretch>
        </p:blipFill>
        <p:spPr bwMode="auto">
          <a:xfrm>
            <a:off x="6172200" y="2058194"/>
            <a:ext cx="5181600" cy="3886200"/>
          </a:xfrm>
          <a:prstGeom prst="rect">
            <a:avLst/>
          </a:prstGeom>
          <a:noFill/>
        </p:spPr>
      </p:pic>
      <p:pic>
        <p:nvPicPr>
          <p:cNvPr id="10" name="Content Placeholder 9"/>
          <p:cNvPicPr>
            <a:picLocks noGrp="1" noChangeAspect="1"/>
          </p:cNvPicPr>
          <p:nvPr>
            <p:ph sz="half" idx="1"/>
          </p:nvPr>
        </p:nvPicPr>
        <p:blipFill>
          <a:blip r:embed="rId3"/>
          <a:stretch>
            <a:fillRect/>
          </a:stretch>
        </p:blipFill>
        <p:spPr>
          <a:xfrm>
            <a:off x="1470319" y="1825625"/>
            <a:ext cx="3917361" cy="435133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00996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visual images</a:t>
            </a:r>
            <a:endParaRPr lang="en-US" dirty="0"/>
          </a:p>
        </p:txBody>
      </p:sp>
      <p:sp>
        <p:nvSpPr>
          <p:cNvPr id="3" name="Content Placeholder 2"/>
          <p:cNvSpPr>
            <a:spLocks noGrp="1"/>
          </p:cNvSpPr>
          <p:nvPr>
            <p:ph idx="1"/>
          </p:nvPr>
        </p:nvSpPr>
        <p:spPr>
          <a:xfrm>
            <a:off x="838200" y="1392072"/>
            <a:ext cx="10515600" cy="4484853"/>
          </a:xfrm>
        </p:spPr>
        <p:txBody>
          <a:bodyPr>
            <a:normAutofit fontScale="92500" lnSpcReduction="20000"/>
          </a:bodyPr>
          <a:lstStyle/>
          <a:p>
            <a:r>
              <a:rPr lang="en-US" dirty="0" smtClean="0"/>
              <a:t>Most studies of framing focus on text, words</a:t>
            </a:r>
          </a:p>
          <a:p>
            <a:endParaRPr lang="en-US" dirty="0"/>
          </a:p>
          <a:p>
            <a:r>
              <a:rPr lang="en-US" dirty="0" smtClean="0"/>
              <a:t>But think of photos; they convey a lot of information</a:t>
            </a:r>
          </a:p>
          <a:p>
            <a:endParaRPr lang="en-US" dirty="0"/>
          </a:p>
          <a:p>
            <a:r>
              <a:rPr lang="en-US" dirty="0" smtClean="0"/>
              <a:t>Certainly a good research project would be to analyze widely shared photos, particularly of cases involving the police, criminal investigations. The DA typically releases certain photos or stages a “perp walk” where photos can be taken…</a:t>
            </a:r>
          </a:p>
          <a:p>
            <a:endParaRPr lang="en-US" dirty="0"/>
          </a:p>
          <a:p>
            <a:r>
              <a:rPr lang="en-US" dirty="0" smtClean="0"/>
              <a:t>Feel free to use / analyze images in your papers, if appropriate. What images show up in the paper? How are victims of police shootings portrayed by their supporters and by the authorities? Which images do mainstream news outlets pick up?</a:t>
            </a:r>
            <a:endParaRPr lang="en-US" dirty="0"/>
          </a:p>
        </p:txBody>
      </p:sp>
      <p:sp>
        <p:nvSpPr>
          <p:cNvPr id="4" name="Footer Placeholder 3"/>
          <p:cNvSpPr>
            <a:spLocks noGrp="1"/>
          </p:cNvSpPr>
          <p:nvPr>
            <p:ph type="ftr" sz="quarter" idx="11"/>
          </p:nvPr>
        </p:nvSpPr>
        <p:spPr/>
        <p:txBody>
          <a:bodyPr/>
          <a:lstStyle/>
          <a:p>
            <a:r>
              <a:rPr lang="en-US" smtClean="0"/>
              <a:t>POLI 203, Spring 2022</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752075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Rattan, Levine, </a:t>
            </a:r>
            <a:r>
              <a:rPr lang="en-US" dirty="0" err="1" smtClean="0"/>
              <a:t>Dweck</a:t>
            </a:r>
            <a:r>
              <a:rPr lang="en-US" dirty="0" smtClean="0"/>
              <a:t> and </a:t>
            </a:r>
            <a:r>
              <a:rPr lang="en-US" dirty="0" err="1" smtClean="0"/>
              <a:t>Eberhardt</a:t>
            </a:r>
            <a:r>
              <a:rPr lang="en-US" dirty="0" smtClean="0"/>
              <a:t/>
            </a:r>
            <a:br>
              <a:rPr lang="en-US" dirty="0" smtClean="0"/>
            </a:br>
            <a:r>
              <a:rPr lang="en-US" dirty="0" smtClean="0"/>
              <a:t>Who is a juvenile, who is an adult?</a:t>
            </a:r>
            <a:endParaRPr lang="en-US" dirty="0"/>
          </a:p>
        </p:txBody>
      </p:sp>
      <p:sp>
        <p:nvSpPr>
          <p:cNvPr id="3" name="Content Placeholder 2"/>
          <p:cNvSpPr>
            <a:spLocks noGrp="1"/>
          </p:cNvSpPr>
          <p:nvPr>
            <p:ph idx="1"/>
          </p:nvPr>
        </p:nvSpPr>
        <p:spPr/>
        <p:txBody>
          <a:bodyPr>
            <a:normAutofit/>
          </a:bodyPr>
          <a:lstStyle/>
          <a:p>
            <a:r>
              <a:rPr lang="en-US" dirty="0" smtClean="0"/>
              <a:t>These are psychologists, so they did an experiment…</a:t>
            </a:r>
          </a:p>
          <a:p>
            <a:r>
              <a:rPr lang="en-US" dirty="0" smtClean="0"/>
              <a:t>Main questions: </a:t>
            </a:r>
          </a:p>
          <a:p>
            <a:r>
              <a:rPr lang="en-US" dirty="0"/>
              <a:t>‘‘To what extent do you support life sentences with no </a:t>
            </a:r>
            <a:r>
              <a:rPr lang="en-US" dirty="0" smtClean="0"/>
              <a:t>possibility of </a:t>
            </a:r>
            <a:r>
              <a:rPr lang="en-US" dirty="0"/>
              <a:t>parole for juveniles when they have been convicted of </a:t>
            </a:r>
            <a:r>
              <a:rPr lang="en-US" dirty="0" smtClean="0"/>
              <a:t>serious violent </a:t>
            </a:r>
            <a:r>
              <a:rPr lang="en-US" dirty="0"/>
              <a:t>crimes (in which </a:t>
            </a:r>
            <a:r>
              <a:rPr lang="en-US" dirty="0" smtClean="0"/>
              <a:t>no </a:t>
            </a:r>
            <a:r>
              <a:rPr lang="en-US" dirty="0"/>
              <a:t>one was killed)?’’ (not at all ‘‘1’’ </a:t>
            </a:r>
            <a:r>
              <a:rPr lang="en-US" dirty="0" smtClean="0"/>
              <a:t>– extremely </a:t>
            </a:r>
            <a:r>
              <a:rPr lang="en-US" dirty="0"/>
              <a:t>‘‘6</a:t>
            </a:r>
            <a:r>
              <a:rPr lang="en-US" dirty="0" smtClean="0"/>
              <a:t>’’).</a:t>
            </a:r>
          </a:p>
          <a:p>
            <a:r>
              <a:rPr lang="en-US" dirty="0"/>
              <a:t>‘‘How much do you believe that juveniles who commit crimes </a:t>
            </a:r>
            <a:r>
              <a:rPr lang="en-US" dirty="0" smtClean="0"/>
              <a:t>such as </a:t>
            </a:r>
            <a:r>
              <a:rPr lang="en-US" dirty="0"/>
              <a:t>these should be considered less blameworthy than an adult </a:t>
            </a:r>
            <a:r>
              <a:rPr lang="en-US" dirty="0" smtClean="0"/>
              <a:t>who committed </a:t>
            </a:r>
            <a:r>
              <a:rPr lang="en-US" dirty="0"/>
              <a:t>the same crime?’’ (juveniles are less blameworthy </a:t>
            </a:r>
            <a:r>
              <a:rPr lang="en-US" dirty="0" smtClean="0"/>
              <a:t>than adults </a:t>
            </a:r>
            <a:r>
              <a:rPr lang="en-US" dirty="0"/>
              <a:t>‘‘1’’ – juveniles and adults are equally blameworthy ‘‘6’’).</a:t>
            </a:r>
            <a:endParaRPr lang="en-US" dirty="0"/>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53216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manipulation</a:t>
            </a:r>
            <a:endParaRPr lang="en-US" dirty="0"/>
          </a:p>
        </p:txBody>
      </p:sp>
      <p:sp>
        <p:nvSpPr>
          <p:cNvPr id="3" name="Content Placeholder 2"/>
          <p:cNvSpPr>
            <a:spLocks noGrp="1"/>
          </p:cNvSpPr>
          <p:nvPr>
            <p:ph idx="1"/>
          </p:nvPr>
        </p:nvSpPr>
        <p:spPr/>
        <p:txBody>
          <a:bodyPr>
            <a:normAutofit fontScale="92500"/>
          </a:bodyPr>
          <a:lstStyle/>
          <a:p>
            <a:r>
              <a:rPr lang="en-US" dirty="0" smtClean="0"/>
              <a:t>N = 658, national sample of White Americans…</a:t>
            </a:r>
          </a:p>
          <a:p>
            <a:r>
              <a:rPr lang="en-US" dirty="0" smtClean="0"/>
              <a:t>They read a description of a US SC case about LWOP for juveniles.</a:t>
            </a:r>
          </a:p>
          <a:p>
            <a:r>
              <a:rPr lang="en-US" dirty="0" smtClean="0"/>
              <a:t>“Embedded </a:t>
            </a:r>
            <a:r>
              <a:rPr lang="en-US" dirty="0"/>
              <a:t>in </a:t>
            </a:r>
            <a:r>
              <a:rPr lang="en-US" dirty="0" smtClean="0"/>
              <a:t>the materials</a:t>
            </a:r>
            <a:r>
              <a:rPr lang="en-US" dirty="0"/>
              <a:t>, participants read about an example recipient of </a:t>
            </a:r>
            <a:r>
              <a:rPr lang="en-US" dirty="0" smtClean="0"/>
              <a:t>this sentencing </a:t>
            </a:r>
            <a:r>
              <a:rPr lang="en-US" dirty="0"/>
              <a:t>option: a 14-year-old male with 17 prior </a:t>
            </a:r>
            <a:r>
              <a:rPr lang="en-US" dirty="0" smtClean="0"/>
              <a:t>juvenile convictions </a:t>
            </a:r>
            <a:r>
              <a:rPr lang="en-US" dirty="0"/>
              <a:t>on his record who brutally raped an elderly woman</a:t>
            </a:r>
            <a:r>
              <a:rPr lang="en-US" dirty="0" smtClean="0"/>
              <a:t>.”</a:t>
            </a:r>
          </a:p>
          <a:p>
            <a:r>
              <a:rPr lang="en-US" dirty="0" smtClean="0"/>
              <a:t>(This was an actual case.)</a:t>
            </a:r>
          </a:p>
          <a:p>
            <a:r>
              <a:rPr lang="en-US" dirty="0" smtClean="0"/>
              <a:t>“We </a:t>
            </a:r>
            <a:r>
              <a:rPr lang="en-US" dirty="0"/>
              <a:t>manipulated just one word across the two study conditions. </a:t>
            </a:r>
            <a:r>
              <a:rPr lang="en-US" dirty="0" smtClean="0"/>
              <a:t>In the </a:t>
            </a:r>
            <a:r>
              <a:rPr lang="en-US" dirty="0"/>
              <a:t>description of the example recipient of the sentencing option</a:t>
            </a:r>
            <a:r>
              <a:rPr lang="en-US" dirty="0" smtClean="0"/>
              <a:t>, the </a:t>
            </a:r>
            <a:r>
              <a:rPr lang="en-US" dirty="0"/>
              <a:t>juvenile was described as either Black or White (i.e., ‘‘a [black</a:t>
            </a:r>
            <a:r>
              <a:rPr lang="en-US" dirty="0" smtClean="0"/>
              <a:t>/ white</a:t>
            </a:r>
            <a:r>
              <a:rPr lang="en-US" dirty="0"/>
              <a:t>] male with 17 prior juvenile convictions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POLI 203, Spring 2022</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374713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1941</Words>
  <Application>Microsoft Office PowerPoint</Application>
  <PresentationFormat>Widescreen</PresentationFormat>
  <Paragraphs>256</Paragraphs>
  <Slides>25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Race Effects, part II </vt:lpstr>
      <vt:lpstr>Read up for Wednesday</vt:lpstr>
      <vt:lpstr>Object of attention &gt; cognitive response</vt:lpstr>
      <vt:lpstr>Politicians never leave these images to chance</vt:lpstr>
      <vt:lpstr>Martin Shkreli, no good PR here; (“pharma boy”)</vt:lpstr>
      <vt:lpstr>Ed Chapman’s “perp” photo, then after he was released. </vt:lpstr>
      <vt:lpstr>The power of visual images</vt:lpstr>
      <vt:lpstr>Rattan, Levine, Dweck and Eberhardt Who is a juvenile, who is an adult?</vt:lpstr>
      <vt:lpstr>The manipulation</vt:lpstr>
      <vt:lpstr>The results</vt:lpstr>
      <vt:lpstr>Peffley and Hurwitz, Persuasion and Resistance: Race and the Death Penalty…</vt:lpstr>
      <vt:lpstr>Three conditions</vt:lpstr>
      <vt:lpstr>Let’s look at that with some care…</vt:lpstr>
      <vt:lpstr>Their explanation for this, Table 2</vt:lpstr>
      <vt:lpstr>Note that the other conditions show different predictors and the same model does not work for black respondents</vt:lpstr>
      <vt:lpstr>Slight detour into one of the reports I wrote for Kansas litigation.</vt:lpstr>
      <vt:lpstr>Newspaper coverage of capital prosecutions</vt:lpstr>
      <vt:lpstr>Six death sentences out of 24 prosecutions</vt:lpstr>
      <vt:lpstr>Racial resentment and the death penalty</vt:lpstr>
      <vt:lpstr>The Racial Resentment Scale</vt:lpstr>
      <vt:lpstr>Our predictive model includes these variables</vt:lpstr>
      <vt:lpstr>But our model also includes these:</vt:lpstr>
      <vt:lpstr>What do the results show?</vt:lpstr>
      <vt:lpstr>Also, an indirect effect for race and lynchings</vt:lpstr>
      <vt:lpstr>Main effect</vt:lpstr>
    </vt:vector>
  </TitlesOfParts>
  <Company>UNC 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Baumgartner, Frank R.</dc:creator>
  <cp:lastModifiedBy>Lenovo User</cp:lastModifiedBy>
  <cp:revision>29</cp:revision>
  <dcterms:created xsi:type="dcterms:W3CDTF">2018-11-12T18:55:41Z</dcterms:created>
  <dcterms:modified xsi:type="dcterms:W3CDTF">2022-04-11T16:26:13Z</dcterms:modified>
</cp:coreProperties>
</file>