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3" r:id="rId7"/>
    <p:sldId id="267" r:id="rId8"/>
    <p:sldId id="268" r:id="rId9"/>
    <p:sldId id="269"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77" d="100"/>
          <a:sy n="77" d="100"/>
        </p:scale>
        <p:origin x="96" y="1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9/10/2019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2172668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317359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114152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417351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3318832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4039774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390210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1602489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3430577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1048025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9/10/2019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9/10/2019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9/10/2019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9/10/2019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9/10/2019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9/10/2019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9/10/2019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9/10/2019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9/10/2019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9/10/2019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9/10/2019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9/10/2019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416120"/>
          </a:xfrm>
        </p:spPr>
        <p:txBody>
          <a:bodyPr>
            <a:normAutofit/>
          </a:bodyPr>
          <a:lstStyle/>
          <a:p>
            <a:r>
              <a:rPr lang="en-US" sz="3200" dirty="0" smtClean="0"/>
              <a:t>Lerner and </a:t>
            </a:r>
            <a:r>
              <a:rPr lang="en-US" sz="3200" dirty="0" err="1" smtClean="0"/>
              <a:t>Keltner</a:t>
            </a:r>
            <a:r>
              <a:rPr lang="en-US" sz="3200" dirty="0" smtClean="0"/>
              <a:t> 2001, Fear, Anger, and Risk</a:t>
            </a:r>
            <a:br>
              <a:rPr lang="en-US" sz="3200" dirty="0" smtClean="0"/>
            </a:b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en-US" sz="2000" dirty="0" smtClean="0"/>
              <a:t>September 16, 2019</a:t>
            </a:r>
            <a:r>
              <a:rPr lang="en-US" sz="2000" dirty="0"/>
              <a:t/>
            </a:r>
            <a:br>
              <a:rPr lang="en-US" sz="2000" dirty="0"/>
            </a:br>
            <a:endParaRPr lang="en-US" sz="2000" dirty="0" smtClean="0"/>
          </a:p>
          <a:p>
            <a:endParaRPr lang="en-US" sz="2000" dirty="0"/>
          </a:p>
          <a:p>
            <a:endParaRPr lang="en-US" sz="2000" dirty="0" smtClean="0"/>
          </a:p>
          <a:p>
            <a:r>
              <a:rPr lang="en-US" sz="2000" dirty="0" smtClean="0"/>
              <a:t>Let’s start by listening to the NPR story about anger and the fight against AIDS. The question is does anger motivate people (yes!!!). But what else does it do?</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let’s talk about what this means in advertising and in marketing</a:t>
            </a:r>
            <a:endParaRPr lang="en-US" dirty="0"/>
          </a:p>
        </p:txBody>
      </p:sp>
      <p:sp>
        <p:nvSpPr>
          <p:cNvPr id="3" name="Content Placeholder 2"/>
          <p:cNvSpPr>
            <a:spLocks noGrp="1"/>
          </p:cNvSpPr>
          <p:nvPr>
            <p:ph idx="1"/>
          </p:nvPr>
        </p:nvSpPr>
        <p:spPr>
          <a:xfrm>
            <a:off x="838200" y="1938969"/>
            <a:ext cx="10515600" cy="3937956"/>
          </a:xfrm>
        </p:spPr>
        <p:txBody>
          <a:bodyPr>
            <a:normAutofit/>
          </a:bodyPr>
          <a:lstStyle/>
          <a:p>
            <a:r>
              <a:rPr lang="en-US" sz="3200" dirty="0" smtClean="0"/>
              <a:t>What product salespeople would want to build up your fear, make you feel that you are NOT in control, but buy their product to protect yourself from risk?</a:t>
            </a:r>
          </a:p>
          <a:p>
            <a:r>
              <a:rPr lang="en-US" sz="3200" dirty="0" smtClean="0"/>
              <a:t>What </a:t>
            </a:r>
            <a:r>
              <a:rPr lang="en-US" sz="3200" dirty="0" smtClean="0"/>
              <a:t>product salespeople would want to build up your happiness, make you feel in control, so that you would buy their product even if you can’t afford it? (e.g., take a risk) </a:t>
            </a:r>
          </a:p>
          <a:p>
            <a:r>
              <a:rPr lang="en-US" sz="3200" dirty="0" smtClean="0"/>
              <a:t>What </a:t>
            </a:r>
            <a:r>
              <a:rPr lang="en-US" sz="3200" dirty="0" smtClean="0"/>
              <a:t>about anger? Do advertisers use anger as well?</a:t>
            </a:r>
            <a:endParaRPr lang="en-US" sz="3200"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16603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 questions with public policy framing</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What policies would be  supported more if we enhance  fear and sense of no control?</a:t>
            </a:r>
          </a:p>
          <a:p>
            <a:endParaRPr lang="en-US" dirty="0"/>
          </a:p>
          <a:p>
            <a:r>
              <a:rPr lang="en-US" dirty="0" smtClean="0"/>
              <a:t>What policies are enhanced if people have </a:t>
            </a:r>
            <a:r>
              <a:rPr lang="en-US" dirty="0" smtClean="0"/>
              <a:t>optimism</a:t>
            </a:r>
            <a:r>
              <a:rPr lang="en-US" dirty="0" smtClean="0"/>
              <a:t>, happiness?</a:t>
            </a:r>
          </a:p>
          <a:p>
            <a:endParaRPr lang="en-US" dirty="0"/>
          </a:p>
          <a:p>
            <a:r>
              <a:rPr lang="en-US" dirty="0" smtClean="0"/>
              <a:t>What are the impacts of anger</a:t>
            </a:r>
            <a:r>
              <a:rPr lang="en-US" dirty="0" smtClean="0"/>
              <a:t>?</a:t>
            </a:r>
          </a:p>
          <a:p>
            <a:endParaRPr lang="en-US" dirty="0"/>
          </a:p>
          <a:p>
            <a:r>
              <a:rPr lang="en-US" dirty="0" smtClean="0"/>
              <a:t>Who can you remember manipulating fear? Anger? Give examples.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27932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anger motivate people in politics?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Hunker down and withdraw, or mobilize and fight?</a:t>
            </a:r>
          </a:p>
          <a:p>
            <a:endParaRPr lang="en-US" dirty="0"/>
          </a:p>
          <a:p>
            <a:r>
              <a:rPr lang="en-US" dirty="0" smtClean="0"/>
              <a:t>Lots </a:t>
            </a:r>
            <a:r>
              <a:rPr lang="en-US" dirty="0" smtClean="0"/>
              <a:t>of social movements use anger and a sense of outrage to build support: Mothers against drunk drivers</a:t>
            </a:r>
          </a:p>
          <a:p>
            <a:endParaRPr lang="en-US" dirty="0"/>
          </a:p>
          <a:p>
            <a:r>
              <a:rPr lang="en-US" dirty="0" smtClean="0"/>
              <a:t>But fear can work well too: crime policies are often driven by irrational fears.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70513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Lerner and </a:t>
            </a:r>
            <a:r>
              <a:rPr lang="en-US" dirty="0" err="1"/>
              <a:t>Keltner</a:t>
            </a:r>
            <a:r>
              <a:rPr lang="en-US" dirty="0"/>
              <a:t> 2001, Fear, Anger, and </a:t>
            </a:r>
            <a:r>
              <a:rPr lang="en-US" dirty="0" smtClean="0"/>
              <a:t>Risk</a:t>
            </a:r>
            <a:endParaRPr lang="en-US" dirty="0"/>
          </a:p>
        </p:txBody>
      </p:sp>
      <p:sp>
        <p:nvSpPr>
          <p:cNvPr id="8" name="Text Placeholder 7"/>
          <p:cNvSpPr>
            <a:spLocks noGrp="1"/>
          </p:cNvSpPr>
          <p:nvPr>
            <p:ph type="body" idx="1"/>
          </p:nvPr>
        </p:nvSpPr>
        <p:spPr/>
        <p:txBody>
          <a:bodyPr/>
          <a:lstStyle/>
          <a:p>
            <a:r>
              <a:rPr lang="en-US" dirty="0" smtClean="0"/>
              <a:t>Fearful people</a:t>
            </a:r>
            <a:endParaRPr lang="en-US" dirty="0"/>
          </a:p>
        </p:txBody>
      </p:sp>
      <p:sp>
        <p:nvSpPr>
          <p:cNvPr id="3" name="Content Placeholder 2"/>
          <p:cNvSpPr>
            <a:spLocks noGrp="1"/>
          </p:cNvSpPr>
          <p:nvPr>
            <p:ph sz="half" idx="2"/>
          </p:nvPr>
        </p:nvSpPr>
        <p:spPr/>
        <p:txBody>
          <a:bodyPr>
            <a:normAutofit/>
          </a:bodyPr>
          <a:lstStyle/>
          <a:p>
            <a:r>
              <a:rPr lang="en-US" dirty="0" smtClean="0"/>
              <a:t>Pessimistic about risk (over-estimate the risk of things)</a:t>
            </a:r>
          </a:p>
          <a:p>
            <a:endParaRPr lang="en-US" dirty="0"/>
          </a:p>
          <a:p>
            <a:r>
              <a:rPr lang="en-US" dirty="0" smtClean="0"/>
              <a:t>Risk-averse choices</a:t>
            </a:r>
          </a:p>
          <a:p>
            <a:endParaRPr lang="en-US" dirty="0"/>
          </a:p>
          <a:p>
            <a:r>
              <a:rPr lang="en-US" dirty="0"/>
              <a:t>When you are peeved, you take risks. When you are scared, you do not.</a:t>
            </a:r>
          </a:p>
        </p:txBody>
      </p:sp>
      <p:sp>
        <p:nvSpPr>
          <p:cNvPr id="9" name="Text Placeholder 8"/>
          <p:cNvSpPr>
            <a:spLocks noGrp="1"/>
          </p:cNvSpPr>
          <p:nvPr>
            <p:ph type="body" sz="quarter" idx="3"/>
          </p:nvPr>
        </p:nvSpPr>
        <p:spPr/>
        <p:txBody>
          <a:bodyPr/>
          <a:lstStyle/>
          <a:p>
            <a:r>
              <a:rPr lang="en-US" dirty="0" smtClean="0"/>
              <a:t>Angry people</a:t>
            </a:r>
            <a:endParaRPr lang="en-US" dirty="0"/>
          </a:p>
        </p:txBody>
      </p:sp>
      <p:sp>
        <p:nvSpPr>
          <p:cNvPr id="10" name="Content Placeholder 9"/>
          <p:cNvSpPr>
            <a:spLocks noGrp="1"/>
          </p:cNvSpPr>
          <p:nvPr>
            <p:ph sz="quarter" idx="4"/>
          </p:nvPr>
        </p:nvSpPr>
        <p:spPr/>
        <p:txBody>
          <a:bodyPr/>
          <a:lstStyle/>
          <a:p>
            <a:r>
              <a:rPr lang="en-US" dirty="0" smtClean="0"/>
              <a:t>Optimistic risk assessments (under-estimate risks)</a:t>
            </a:r>
          </a:p>
          <a:p>
            <a:endParaRPr lang="en-US" dirty="0"/>
          </a:p>
          <a:p>
            <a:r>
              <a:rPr lang="en-US" dirty="0" smtClean="0"/>
              <a:t>Risk-seeking choices</a:t>
            </a:r>
          </a:p>
          <a:p>
            <a:endParaRPr lang="en-US" dirty="0"/>
          </a:p>
          <a:p>
            <a:r>
              <a:rPr lang="en-US" dirty="0" smtClean="0"/>
              <a:t>(also: Happy people do this as well)</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research / literature</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Change people’s mood: change their behaviors</a:t>
            </a:r>
          </a:p>
          <a:p>
            <a:r>
              <a:rPr lang="en-US" dirty="0" smtClean="0"/>
              <a:t>Induce positive or negative moods / emotional states: Changes your estimates of the odds of various things happening.</a:t>
            </a:r>
          </a:p>
          <a:p>
            <a:endParaRPr lang="en-US" dirty="0"/>
          </a:p>
          <a:p>
            <a:r>
              <a:rPr lang="en-US" dirty="0" smtClean="0"/>
              <a:t>Happy bouncy music might make you go ahead and buy something.</a:t>
            </a:r>
          </a:p>
          <a:p>
            <a:r>
              <a:rPr lang="en-US" dirty="0" smtClean="0"/>
              <a:t>Droopy, dreary, black, depressing stuff makes you expect the worst.</a:t>
            </a:r>
          </a:p>
          <a:p>
            <a:endParaRPr lang="en-US" dirty="0"/>
          </a:p>
          <a:p>
            <a:r>
              <a:rPr lang="en-US" dirty="0" smtClean="0"/>
              <a:t>Does that strike you as right?</a:t>
            </a:r>
          </a:p>
          <a:p>
            <a:r>
              <a:rPr lang="en-US" dirty="0" smtClean="0"/>
              <a:t>Do politicians do that to you? Manipulate your mood?</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51716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82" y="365125"/>
            <a:ext cx="11130318" cy="774743"/>
          </a:xfrm>
        </p:spPr>
        <p:txBody>
          <a:bodyPr/>
          <a:lstStyle/>
          <a:p>
            <a:r>
              <a:rPr lang="en-US" dirty="0" smtClean="0"/>
              <a:t>Emotional response makes sense, but persists:</a:t>
            </a:r>
            <a:endParaRPr lang="en-US" dirty="0"/>
          </a:p>
        </p:txBody>
      </p:sp>
      <p:sp>
        <p:nvSpPr>
          <p:cNvPr id="3" name="Content Placeholder 2"/>
          <p:cNvSpPr>
            <a:spLocks noGrp="1"/>
          </p:cNvSpPr>
          <p:nvPr>
            <p:ph idx="1"/>
          </p:nvPr>
        </p:nvSpPr>
        <p:spPr>
          <a:xfrm>
            <a:off x="838200" y="1139868"/>
            <a:ext cx="10515600" cy="4737057"/>
          </a:xfrm>
        </p:spPr>
        <p:txBody>
          <a:bodyPr>
            <a:noAutofit/>
          </a:bodyPr>
          <a:lstStyle/>
          <a:p>
            <a:r>
              <a:rPr lang="en-US" dirty="0" smtClean="0"/>
              <a:t>“First</a:t>
            </a:r>
            <a:r>
              <a:rPr lang="en-US" dirty="0"/>
              <a:t>, we assume that emotions trigger changes in cognition, physiology, and action that, although tailored to help the individual respond to the event that evoked the emotion, often persist beyond the eliciting </a:t>
            </a:r>
            <a:r>
              <a:rPr lang="en-US" dirty="0" smtClean="0"/>
              <a:t>situation” (p. 146)</a:t>
            </a:r>
          </a:p>
          <a:p>
            <a:r>
              <a:rPr lang="en-US" dirty="0" smtClean="0"/>
              <a:t>Implication</a:t>
            </a:r>
            <a:r>
              <a:rPr lang="en-US" dirty="0" smtClean="0"/>
              <a:t>: emotional state goes on to affect behavior “even in response to objects or events that are unrelated to the original cause of the emotion.”</a:t>
            </a:r>
          </a:p>
          <a:p>
            <a:r>
              <a:rPr lang="en-US" dirty="0" smtClean="0"/>
              <a:t>Like </a:t>
            </a:r>
            <a:r>
              <a:rPr lang="en-US" dirty="0" smtClean="0"/>
              <a:t>a priming effect. What if you happen to see a snake just before you go to buy a car? It might put you in a fearful mood for the rest of the day, and that could make you become financially conservative. Hence: no snakes in the car dealership! (Am I right?) That is, the emotional effect does not wear off when the situation is over…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95907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Fear and Anger. You determine your anger, and are sure of it. Fear is the opposite.</a:t>
            </a:r>
            <a:endParaRPr lang="en-US" dirty="0"/>
          </a:p>
        </p:txBody>
      </p:sp>
      <p:sp>
        <p:nvSpPr>
          <p:cNvPr id="6" name="Text Placeholder 5"/>
          <p:cNvSpPr>
            <a:spLocks noGrp="1"/>
          </p:cNvSpPr>
          <p:nvPr>
            <p:ph type="body" idx="1"/>
          </p:nvPr>
        </p:nvSpPr>
        <p:spPr/>
        <p:txBody>
          <a:bodyPr/>
          <a:lstStyle/>
          <a:p>
            <a:r>
              <a:rPr lang="en-US" dirty="0" smtClean="0"/>
              <a:t>Fear</a:t>
            </a:r>
            <a:endParaRPr lang="en-US" dirty="0"/>
          </a:p>
        </p:txBody>
      </p:sp>
      <p:sp>
        <p:nvSpPr>
          <p:cNvPr id="8" name="Content Placeholder 7"/>
          <p:cNvSpPr>
            <a:spLocks noGrp="1"/>
          </p:cNvSpPr>
          <p:nvPr>
            <p:ph sz="half" idx="2"/>
          </p:nvPr>
        </p:nvSpPr>
        <p:spPr/>
        <p:txBody>
          <a:bodyPr/>
          <a:lstStyle/>
          <a:p>
            <a:r>
              <a:rPr lang="en-US" dirty="0" smtClean="0"/>
              <a:t>Control: situational</a:t>
            </a:r>
          </a:p>
          <a:p>
            <a:endParaRPr lang="en-US" dirty="0"/>
          </a:p>
          <a:p>
            <a:r>
              <a:rPr lang="en-US" dirty="0" smtClean="0"/>
              <a:t>Certainty: low</a:t>
            </a:r>
            <a:endParaRPr lang="en-US" dirty="0"/>
          </a:p>
        </p:txBody>
      </p:sp>
      <p:sp>
        <p:nvSpPr>
          <p:cNvPr id="9" name="Text Placeholder 8"/>
          <p:cNvSpPr>
            <a:spLocks noGrp="1"/>
          </p:cNvSpPr>
          <p:nvPr>
            <p:ph type="body" sz="quarter" idx="3"/>
          </p:nvPr>
        </p:nvSpPr>
        <p:spPr/>
        <p:txBody>
          <a:bodyPr/>
          <a:lstStyle/>
          <a:p>
            <a:r>
              <a:rPr lang="en-US" dirty="0" smtClean="0"/>
              <a:t>Anger</a:t>
            </a:r>
            <a:endParaRPr lang="en-US" dirty="0"/>
          </a:p>
        </p:txBody>
      </p:sp>
      <p:sp>
        <p:nvSpPr>
          <p:cNvPr id="10" name="Content Placeholder 9"/>
          <p:cNvSpPr>
            <a:spLocks noGrp="1"/>
          </p:cNvSpPr>
          <p:nvPr>
            <p:ph sz="quarter" idx="4"/>
          </p:nvPr>
        </p:nvSpPr>
        <p:spPr/>
        <p:txBody>
          <a:bodyPr/>
          <a:lstStyle/>
          <a:p>
            <a:r>
              <a:rPr lang="en-US" dirty="0" smtClean="0"/>
              <a:t>Control: individual</a:t>
            </a:r>
          </a:p>
          <a:p>
            <a:endParaRPr lang="en-US" dirty="0"/>
          </a:p>
          <a:p>
            <a:r>
              <a:rPr lang="en-US" dirty="0" smtClean="0"/>
              <a:t>Certainty: high</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6216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results, several different studies</a:t>
            </a:r>
            <a:endParaRPr lang="en-US" dirty="0"/>
          </a:p>
        </p:txBody>
      </p:sp>
      <p:sp>
        <p:nvSpPr>
          <p:cNvPr id="6" name="Text Placeholder 5"/>
          <p:cNvSpPr>
            <a:spLocks noGrp="1"/>
          </p:cNvSpPr>
          <p:nvPr>
            <p:ph type="body" idx="1"/>
          </p:nvPr>
        </p:nvSpPr>
        <p:spPr/>
        <p:txBody>
          <a:bodyPr/>
          <a:lstStyle/>
          <a:p>
            <a:r>
              <a:rPr lang="en-US" dirty="0" smtClean="0"/>
              <a:t>Fearful people</a:t>
            </a:r>
            <a:endParaRPr lang="en-US" dirty="0"/>
          </a:p>
        </p:txBody>
      </p:sp>
      <p:sp>
        <p:nvSpPr>
          <p:cNvPr id="8" name="Content Placeholder 7"/>
          <p:cNvSpPr>
            <a:spLocks noGrp="1"/>
          </p:cNvSpPr>
          <p:nvPr>
            <p:ph sz="half" idx="2"/>
          </p:nvPr>
        </p:nvSpPr>
        <p:spPr/>
        <p:txBody>
          <a:bodyPr/>
          <a:lstStyle/>
          <a:p>
            <a:r>
              <a:rPr lang="en-US" dirty="0" smtClean="0"/>
              <a:t>Pessimistic assessments of the odds of future events</a:t>
            </a:r>
          </a:p>
          <a:p>
            <a:endParaRPr lang="en-US" dirty="0"/>
          </a:p>
          <a:p>
            <a:r>
              <a:rPr lang="en-US" dirty="0" smtClean="0"/>
              <a:t>Pessimistic, risk-averse choices….</a:t>
            </a:r>
          </a:p>
          <a:p>
            <a:endParaRPr lang="en-US" dirty="0"/>
          </a:p>
          <a:p>
            <a:r>
              <a:rPr lang="en-US" dirty="0" smtClean="0"/>
              <a:t>They think they have no control.</a:t>
            </a:r>
            <a:endParaRPr lang="en-US" dirty="0"/>
          </a:p>
        </p:txBody>
      </p:sp>
      <p:sp>
        <p:nvSpPr>
          <p:cNvPr id="9" name="Text Placeholder 8"/>
          <p:cNvSpPr>
            <a:spLocks noGrp="1"/>
          </p:cNvSpPr>
          <p:nvPr>
            <p:ph type="body" sz="quarter" idx="3"/>
          </p:nvPr>
        </p:nvSpPr>
        <p:spPr/>
        <p:txBody>
          <a:bodyPr/>
          <a:lstStyle/>
          <a:p>
            <a:r>
              <a:rPr lang="en-US" dirty="0" smtClean="0"/>
              <a:t>Angry and / or happy people</a:t>
            </a:r>
            <a:endParaRPr lang="en-US" dirty="0"/>
          </a:p>
        </p:txBody>
      </p:sp>
      <p:sp>
        <p:nvSpPr>
          <p:cNvPr id="10" name="Content Placeholder 9"/>
          <p:cNvSpPr>
            <a:spLocks noGrp="1"/>
          </p:cNvSpPr>
          <p:nvPr>
            <p:ph sz="quarter" idx="4"/>
          </p:nvPr>
        </p:nvSpPr>
        <p:spPr/>
        <p:txBody>
          <a:bodyPr/>
          <a:lstStyle/>
          <a:p>
            <a:r>
              <a:rPr lang="en-US" dirty="0" smtClean="0"/>
              <a:t>Optimistic assessments of the odds of future events</a:t>
            </a:r>
          </a:p>
          <a:p>
            <a:endParaRPr lang="en-US" dirty="0"/>
          </a:p>
          <a:p>
            <a:r>
              <a:rPr lang="en-US" dirty="0" smtClean="0"/>
              <a:t>Optimistic, risk-acceptant choices….</a:t>
            </a:r>
          </a:p>
          <a:p>
            <a:endParaRPr lang="en-US" dirty="0" smtClean="0"/>
          </a:p>
          <a:p>
            <a:r>
              <a:rPr lang="en-US" dirty="0" smtClean="0"/>
              <a:t>They think they are in control.</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9902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Huntsinger</a:t>
            </a:r>
            <a:r>
              <a:rPr lang="en-US" dirty="0" smtClean="0"/>
              <a:t>: Explicit and Implicit Attitudes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endParaRPr lang="en-US" dirty="0" smtClean="0"/>
          </a:p>
          <a:p>
            <a:r>
              <a:rPr lang="en-US" dirty="0" smtClean="0"/>
              <a:t>Implicit </a:t>
            </a:r>
            <a:r>
              <a:rPr lang="en-US" dirty="0"/>
              <a:t>attitudes: mental associations, linkages, “gut feelings”</a:t>
            </a:r>
          </a:p>
          <a:p>
            <a:r>
              <a:rPr lang="en-US" dirty="0" smtClean="0"/>
              <a:t>Explicit </a:t>
            </a:r>
            <a:r>
              <a:rPr lang="en-US" dirty="0"/>
              <a:t>attitudes: validation, invalidation of these feelings through conscious thought</a:t>
            </a:r>
            <a:r>
              <a:rPr lang="en-US" dirty="0" smtClean="0"/>
              <a:t>.</a:t>
            </a:r>
          </a:p>
          <a:p>
            <a:endParaRPr lang="en-US" dirty="0"/>
          </a:p>
          <a:p>
            <a:endParaRPr lang="en-US" dirty="0"/>
          </a:p>
          <a:p>
            <a:r>
              <a:rPr lang="en-US" dirty="0" smtClean="0"/>
              <a:t>Anger makes you more certain</a:t>
            </a:r>
          </a:p>
          <a:p>
            <a:r>
              <a:rPr lang="en-US" dirty="0" smtClean="0"/>
              <a:t>Being more certain makes you give more credence to your “gut feelings”</a:t>
            </a:r>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21516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experiments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Manipulate people’s emotion by asking them to describe an event (angry, sad, neutral)</a:t>
            </a:r>
          </a:p>
          <a:p>
            <a:endParaRPr lang="en-US" dirty="0"/>
          </a:p>
          <a:p>
            <a:r>
              <a:rPr lang="en-US" dirty="0" smtClean="0"/>
              <a:t>Measure implicit and explicit attitudes</a:t>
            </a:r>
          </a:p>
          <a:p>
            <a:endParaRPr lang="en-US" dirty="0"/>
          </a:p>
          <a:p>
            <a:r>
              <a:rPr lang="en-US" dirty="0" smtClean="0"/>
              <a:t>Anger &gt; certainty &gt; trusting your gut.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667327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that strike you as valid?</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sz="3200" dirty="0" smtClean="0"/>
              <a:t>Do you see in public life people manipulating anger?</a:t>
            </a:r>
          </a:p>
          <a:p>
            <a:r>
              <a:rPr lang="en-US" sz="3200" dirty="0" smtClean="0"/>
              <a:t>Do </a:t>
            </a:r>
            <a:r>
              <a:rPr lang="en-US" sz="3200" dirty="0" smtClean="0"/>
              <a:t>angry people seem to  act more sincerely?</a:t>
            </a:r>
          </a:p>
          <a:p>
            <a:r>
              <a:rPr lang="en-US" sz="3200" dirty="0" smtClean="0"/>
              <a:t>Let’s </a:t>
            </a:r>
            <a:r>
              <a:rPr lang="en-US" sz="3200" dirty="0" smtClean="0"/>
              <a:t>put it another way: If you were trying to dissemble your true feelings, and act in a way that was PC or that you “knew” was right, but just did not feel comfortable with it, would you want to be calm, or angry? Being calm, you can better control your thoughts and decisions. Being angry, you are more likely to reveal your true self.</a:t>
            </a:r>
          </a:p>
          <a:p>
            <a:r>
              <a:rPr lang="en-US" sz="3200" dirty="0" smtClean="0"/>
              <a:t>True</a:t>
            </a:r>
            <a:r>
              <a:rPr lang="en-US" sz="3200" dirty="0" smtClean="0"/>
              <a:t>?</a:t>
            </a:r>
            <a:endParaRPr lang="en-US" sz="3200"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036664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879</Words>
  <Application>Microsoft Office PowerPoint</Application>
  <PresentationFormat>Widescreen</PresentationFormat>
  <Paragraphs>125</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Lerner and Keltner 2001, Fear, Anger, and Risk </vt:lpstr>
      <vt:lpstr>Lerner and Keltner 2001, Fear, Anger, and Risk</vt:lpstr>
      <vt:lpstr>Background research / literature</vt:lpstr>
      <vt:lpstr>Emotional response makes sense, but persists:</vt:lpstr>
      <vt:lpstr>Fear and Anger. You determine your anger, and are sure of it. Fear is the opposite.</vt:lpstr>
      <vt:lpstr>Their results, several different studies</vt:lpstr>
      <vt:lpstr>Huntsinger: Explicit and Implicit Attitudes</vt:lpstr>
      <vt:lpstr>Three experiments</vt:lpstr>
      <vt:lpstr>Does that strike you as valid?</vt:lpstr>
      <vt:lpstr>OK, let’s talk about what this means in advertising and in marketing</vt:lpstr>
      <vt:lpstr>Same questions with public policy framing</vt:lpstr>
      <vt:lpstr>How does anger motivate people in politics?</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Lenovo User</cp:lastModifiedBy>
  <cp:revision>16</cp:revision>
  <dcterms:created xsi:type="dcterms:W3CDTF">2018-11-12T18:55:41Z</dcterms:created>
  <dcterms:modified xsi:type="dcterms:W3CDTF">2019-09-10T20:08:03Z</dcterms:modified>
</cp:coreProperties>
</file>