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7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5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02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0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9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6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3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4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80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1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1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Charli Carpenter, </a:t>
            </a:r>
            <a:r>
              <a:rPr lang="en-US" sz="3200" i="1" dirty="0" smtClean="0"/>
              <a:t>“Lost” Causes: Agenda Vetting in Global Issue Networks and the Shaping of Human Security</a:t>
            </a:r>
            <a:r>
              <a:rPr lang="en-US" sz="3200" dirty="0" smtClean="0"/>
              <a:t>. Ithaca, NY: Cornell University Press, 2014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Chapter 6, “His Body His Choice” about the failed efforts to frame “freedom from circumcision” without consent a fundamental human right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Nov 11, 2019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angel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Pp. 128-9, Texas billionaire Dean </a:t>
            </a:r>
            <a:r>
              <a:rPr lang="en-US" dirty="0" err="1" smtClean="0"/>
              <a:t>Pisani</a:t>
            </a:r>
            <a:r>
              <a:rPr lang="en-US" dirty="0" smtClean="0"/>
              <a:t> has a son and the doctors pressure him to carry out a circumcision. He looks into it and decides against but also then to support the movement; all this in the 2000s and 2010s.</a:t>
            </a:r>
          </a:p>
          <a:p>
            <a:endParaRPr lang="en-US" dirty="0"/>
          </a:p>
          <a:p>
            <a:r>
              <a:rPr lang="en-US" dirty="0" smtClean="0"/>
              <a:t>Figure 6: coding newspaper coverage of the topic: most medical professionals still in favor. Opposition comes from lawyers and activists. Medical, scientific, and religious people in favor…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9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international campaign (1990s-2010s)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Targets: Major NGOs such as Amnesty International and Human Rights Watch, UN Office of the High Commissioner for Human Rights, major intellectuals in the international human rights world…</a:t>
            </a:r>
          </a:p>
          <a:p>
            <a:endParaRPr lang="en-US" dirty="0"/>
          </a:p>
          <a:p>
            <a:r>
              <a:rPr lang="en-US" dirty="0" smtClean="0"/>
              <a:t>P. 129: “During the 19990s and 2000s, attention to infant male circumcision among these organizations was virtually nonexistent and remained so for the duration of this study.”</a:t>
            </a:r>
          </a:p>
          <a:p>
            <a:endParaRPr lang="en-US" dirty="0"/>
          </a:p>
          <a:p>
            <a:r>
              <a:rPr lang="en-US" dirty="0" smtClean="0"/>
              <a:t>(Not for a lack of trying…)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3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82" y="365125"/>
            <a:ext cx="11470080" cy="1325563"/>
          </a:xfrm>
        </p:spPr>
        <p:txBody>
          <a:bodyPr/>
          <a:lstStyle/>
          <a:p>
            <a:r>
              <a:rPr lang="en-US" dirty="0" smtClean="0"/>
              <a:t>“There’s no way Amnesty will ever pick this up…”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Lots of efforts to develop this. All shut down firmly by the leadership, often with great hostility and anger…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Neither would anyone at the UN…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5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other 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So they tried linking it first to issues of female circumcision:</a:t>
            </a:r>
          </a:p>
          <a:p>
            <a:pPr lvl="1"/>
            <a:r>
              <a:rPr lang="en-US" dirty="0" smtClean="0"/>
              <a:t>Those focused on that did not want to dilute the message</a:t>
            </a:r>
          </a:p>
          <a:p>
            <a:pPr lvl="1"/>
            <a:r>
              <a:rPr lang="en-US" dirty="0" smtClean="0"/>
              <a:t>Those focused on that did not have the mandate to worry / advocate for boys, only girls</a:t>
            </a:r>
          </a:p>
          <a:p>
            <a:endParaRPr lang="en-US" dirty="0"/>
          </a:p>
          <a:p>
            <a:r>
              <a:rPr lang="en-US" dirty="0" smtClean="0"/>
              <a:t>So they tried a “scale shift”: make a new issue, genital integrity, that would encompass both</a:t>
            </a:r>
          </a:p>
          <a:p>
            <a:pPr lvl="1"/>
            <a:r>
              <a:rPr lang="en-US" dirty="0" smtClean="0"/>
              <a:t>But from the female perspective, this still dilutes the message, so no buy-in.</a:t>
            </a:r>
          </a:p>
          <a:p>
            <a:endParaRPr lang="en-US" dirty="0"/>
          </a:p>
          <a:p>
            <a:r>
              <a:rPr lang="en-US" dirty="0" smtClean="0"/>
              <a:t>In the end, pretty much a failure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8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Religious / cultural values</a:t>
            </a:r>
          </a:p>
          <a:p>
            <a:endParaRPr lang="en-US" dirty="0"/>
          </a:p>
          <a:p>
            <a:pPr lvl="1"/>
            <a:r>
              <a:rPr lang="en-US" dirty="0" smtClean="0"/>
              <a:t>Gate-keepers of the international human rights community do not like to think that their own cultural values are human rights abuses!</a:t>
            </a:r>
          </a:p>
          <a:p>
            <a:pPr lvl="1"/>
            <a:r>
              <a:rPr lang="en-US" dirty="0" smtClean="0"/>
              <a:t>“social proximity to alleged perpetrators” (p. 139 ff.)</a:t>
            </a:r>
          </a:p>
          <a:p>
            <a:pPr lvl="1"/>
            <a:r>
              <a:rPr lang="en-US" dirty="0" smtClean="0"/>
              <a:t>Note that this was not the case with female genital mutilation; western countries “don’t do that” so it was easier to generate consensus against it</a:t>
            </a:r>
          </a:p>
          <a:p>
            <a:endParaRPr lang="en-US" dirty="0" smtClean="0"/>
          </a:p>
          <a:p>
            <a:r>
              <a:rPr lang="en-US" dirty="0" smtClean="0"/>
              <a:t>There are always “more important other issues”</a:t>
            </a:r>
          </a:p>
          <a:p>
            <a:pPr lvl="1"/>
            <a:r>
              <a:rPr lang="en-US" dirty="0" smtClean="0"/>
              <a:t>It might not be that the issue is a bad one, just that there are more important other ones. </a:t>
            </a:r>
          </a:p>
          <a:p>
            <a:pPr lvl="1"/>
            <a:r>
              <a:rPr lang="en-US" dirty="0" smtClean="0"/>
              <a:t>Agenda-scarcity.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4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with 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Many in the international community think it should actually be expanded as a potential way to fight against HIV/AIDS</a:t>
            </a:r>
          </a:p>
          <a:p>
            <a:endParaRPr lang="en-US" dirty="0"/>
          </a:p>
          <a:p>
            <a:r>
              <a:rPr lang="en-US" dirty="0" smtClean="0"/>
              <a:t>Female mutilation activists have an important concern as well</a:t>
            </a:r>
          </a:p>
          <a:p>
            <a:pPr lvl="1"/>
            <a:r>
              <a:rPr lang="en-US" dirty="0" smtClean="0"/>
              <a:t>They did not want to take this on, but to stay focused on their own important issue.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26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enough to have a good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Many reasons why this issue has never gone anywhere.</a:t>
            </a:r>
          </a:p>
          <a:p>
            <a:endParaRPr lang="en-US" dirty="0"/>
          </a:p>
          <a:p>
            <a:r>
              <a:rPr lang="en-US" dirty="0" smtClean="0"/>
              <a:t>Her main argument</a:t>
            </a:r>
          </a:p>
          <a:p>
            <a:pPr lvl="1"/>
            <a:r>
              <a:rPr lang="en-US" dirty="0" smtClean="0"/>
              <a:t>Gatekeepers decide things.</a:t>
            </a:r>
          </a:p>
          <a:p>
            <a:pPr lvl="1"/>
            <a:endParaRPr lang="en-US" dirty="0"/>
          </a:p>
          <a:p>
            <a:r>
              <a:rPr lang="en-US" dirty="0" smtClean="0"/>
              <a:t>Back to </a:t>
            </a:r>
            <a:r>
              <a:rPr lang="en-US" dirty="0" err="1" smtClean="0"/>
              <a:t>Bachrach</a:t>
            </a:r>
            <a:r>
              <a:rPr lang="en-US" dirty="0" smtClean="0"/>
              <a:t> and </a:t>
            </a:r>
            <a:r>
              <a:rPr lang="en-US" dirty="0" err="1" smtClean="0"/>
              <a:t>Baratz</a:t>
            </a:r>
            <a:r>
              <a:rPr lang="en-US" dirty="0" smtClean="0"/>
              <a:t>, 1961. Those who decide what we talk about play a more important role in determining outcomes than those who made final decisions.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Interviews with international human rights activists and policymakers in the UN and other international organizations</a:t>
            </a:r>
          </a:p>
          <a:p>
            <a:endParaRPr lang="en-US" dirty="0"/>
          </a:p>
          <a:p>
            <a:r>
              <a:rPr lang="en-US" dirty="0" smtClean="0"/>
              <a:t>Focus on “agenda-vetting” by “international gatekeepers”</a:t>
            </a:r>
          </a:p>
          <a:p>
            <a:endParaRPr lang="en-US" dirty="0"/>
          </a:p>
          <a:p>
            <a:r>
              <a:rPr lang="en-US" dirty="0" smtClean="0"/>
              <a:t>Agenda-vetting: </a:t>
            </a:r>
          </a:p>
          <a:p>
            <a:pPr lvl="1"/>
            <a:r>
              <a:rPr lang="en-US" dirty="0" smtClean="0"/>
              <a:t>deciding what will and what will not be a priority issue.</a:t>
            </a:r>
          </a:p>
          <a:p>
            <a:pPr lvl="1"/>
            <a:r>
              <a:rPr lang="en-US" dirty="0" smtClean="0"/>
              <a:t>What does and does not get on the agenda of a government agency or political system.</a:t>
            </a:r>
          </a:p>
          <a:p>
            <a:endParaRPr lang="en-US" dirty="0"/>
          </a:p>
          <a:p>
            <a:r>
              <a:rPr lang="en-US" dirty="0" smtClean="0"/>
              <a:t>Gatekeepers: leaders of major organizations (Amnesty International, Human Rights Watch, etc.) and offices of the IO’s concerned, who either get on board or suggest it’s not a good time for this issue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Agenda-denial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Roger Cobb and Charles Elder, 1972, Participation in American Politics, developed a theory of agenda-setting that also focused on the ability of powerful people to keep things off the agenda.</a:t>
            </a:r>
          </a:p>
          <a:p>
            <a:endParaRPr lang="en-US" dirty="0"/>
          </a:p>
          <a:p>
            <a:r>
              <a:rPr lang="en-US" dirty="0" err="1" smtClean="0"/>
              <a:t>Bachrach</a:t>
            </a:r>
            <a:r>
              <a:rPr lang="en-US" dirty="0" smtClean="0"/>
              <a:t> and </a:t>
            </a:r>
            <a:r>
              <a:rPr lang="en-US" dirty="0" err="1" smtClean="0"/>
              <a:t>Baratz</a:t>
            </a:r>
            <a:r>
              <a:rPr lang="en-US" dirty="0" smtClean="0"/>
              <a:t>, 1962, “Two Faces of Power”</a:t>
            </a:r>
          </a:p>
          <a:p>
            <a:pPr lvl="1"/>
            <a:r>
              <a:rPr lang="en-US" dirty="0" smtClean="0"/>
              <a:t>First face: say no or yes, make a decision among set choices</a:t>
            </a:r>
          </a:p>
          <a:p>
            <a:pPr lvl="1"/>
            <a:r>
              <a:rPr lang="en-US" dirty="0" smtClean="0"/>
              <a:t>Second face: determine what we can talk about, set what the choices are</a:t>
            </a:r>
          </a:p>
          <a:p>
            <a:pPr lvl="1"/>
            <a:endParaRPr lang="en-US" dirty="0"/>
          </a:p>
          <a:p>
            <a:r>
              <a:rPr lang="en-US" dirty="0" smtClean="0"/>
              <a:t>Second face of power particularly important, as it allows a process where only “comparatively unimportant” issues are debated and the really big things are off the agenda.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3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things are off the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idea, from 1962, is very close to the idea of the “Overton window” that we talked about before.</a:t>
            </a:r>
          </a:p>
          <a:p>
            <a:endParaRPr lang="en-US" dirty="0"/>
          </a:p>
          <a:p>
            <a:r>
              <a:rPr lang="en-US" dirty="0" smtClean="0"/>
              <a:t>So, it matters what we talk about, what the options are, what the choices are.</a:t>
            </a:r>
          </a:p>
          <a:p>
            <a:pPr lvl="1"/>
            <a:r>
              <a:rPr lang="en-US" dirty="0" smtClean="0"/>
              <a:t>For example, abandoning capitalism is not something that anyone ever discusses.</a:t>
            </a:r>
          </a:p>
          <a:p>
            <a:pPr lvl="1"/>
            <a:r>
              <a:rPr lang="en-US" dirty="0" smtClean="0"/>
              <a:t>Lots of hypothetically possible things are not discussed.</a:t>
            </a:r>
          </a:p>
          <a:p>
            <a:pPr lvl="2"/>
            <a:r>
              <a:rPr lang="en-US" dirty="0" smtClean="0"/>
              <a:t>Some that used to not be discussed, like gay marriage, are now law, however.</a:t>
            </a:r>
          </a:p>
          <a:p>
            <a:endParaRPr lang="en-US" dirty="0"/>
          </a:p>
          <a:p>
            <a:r>
              <a:rPr lang="en-US" dirty="0" smtClean="0"/>
              <a:t>What would your rather have:</a:t>
            </a:r>
          </a:p>
          <a:p>
            <a:pPr lvl="1"/>
            <a:r>
              <a:rPr lang="en-US" dirty="0" smtClean="0"/>
              <a:t>Ability to pick among the choices someone else determines?</a:t>
            </a:r>
          </a:p>
          <a:p>
            <a:pPr lvl="1"/>
            <a:r>
              <a:rPr lang="en-US" dirty="0" smtClean="0"/>
              <a:t>Ability to set the choices, and let someone else pick among them?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miserable failure to put freedom from unwanted circumcision on the agenda: Ch. 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588"/>
            <a:ext cx="10515600" cy="3994337"/>
          </a:xfrm>
        </p:spPr>
        <p:txBody>
          <a:bodyPr>
            <a:normAutofit/>
          </a:bodyPr>
          <a:lstStyle/>
          <a:p>
            <a:r>
              <a:rPr lang="en-US" dirty="0" smtClean="0"/>
              <a:t>30 percent worldwide rate of circumcision</a:t>
            </a:r>
          </a:p>
          <a:p>
            <a:r>
              <a:rPr lang="en-US" dirty="0" smtClean="0"/>
              <a:t>Cultural justification</a:t>
            </a:r>
          </a:p>
          <a:p>
            <a:r>
              <a:rPr lang="en-US" dirty="0" smtClean="0"/>
              <a:t>Not recommended by medical authorities (note: typically not condemned, either)</a:t>
            </a:r>
          </a:p>
          <a:p>
            <a:r>
              <a:rPr lang="en-US" dirty="0" smtClean="0"/>
              <a:t>US, CA, IS, NZ, AU, Middle East, Central and East Asia, some spread in Africa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0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Intactivism</a:t>
            </a:r>
            <a:r>
              <a:rPr lang="en-US" dirty="0" smtClean="0"/>
              <a:t>: Keep the body intact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P. 122: “A growing coalition of advocacy groups argue that nontherapeutic circumcision of nonconsenting minors is a violation of children’s bodily integrity rights and an unwarranted infliction of pain on a vulnerable infant even when conducted with analgesic.”</a:t>
            </a:r>
          </a:p>
          <a:p>
            <a:endParaRPr lang="en-US" dirty="0"/>
          </a:p>
          <a:p>
            <a:r>
              <a:rPr lang="en-US" dirty="0" smtClean="0"/>
              <a:t>P. 123: “For several decades this ‘</a:t>
            </a:r>
            <a:r>
              <a:rPr lang="en-US" dirty="0" err="1" smtClean="0"/>
              <a:t>intactivist</a:t>
            </a:r>
            <a:r>
              <a:rPr lang="en-US" dirty="0" smtClean="0"/>
              <a:t>’ movement has argued the practice should be treated as a human rights violation, prohibited by governments, and eradicated as a routine medical practice.”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8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miserable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Some success in the international human rights world to condemn female genital mutilation (note the terms that are used, themselves very pejorative), no movement really at all on this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3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policy entrepreneur: Marilyn Milos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A nurse, during training, observed a circumcision for the first time in the early 1980s: barbaric, she thought. Then, looking into it, she noted there was no medical value. So she became an activist.</a:t>
            </a:r>
          </a:p>
          <a:p>
            <a:endParaRPr lang="en-US" dirty="0"/>
          </a:p>
          <a:p>
            <a:r>
              <a:rPr lang="en-US" dirty="0" smtClean="0"/>
              <a:t>(Note how many policy changes have come from individual people like this. In this particular case, she has not succeeded in changing cultural norms. But not for a lack of trying. And maybe she or the movement she started will succeed in the future.)</a:t>
            </a:r>
          </a:p>
          <a:p>
            <a:r>
              <a:rPr lang="en-US" dirty="0" smtClean="0"/>
              <a:t>See her description of watching a circumcision, p. 124.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8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Create an organization: National Organization of Circumcision Information Resource Centers (NOCIRC), 1985</a:t>
            </a:r>
          </a:p>
          <a:p>
            <a:r>
              <a:rPr lang="en-US" dirty="0" smtClean="0"/>
              <a:t>Get on the Phil Donahue show…</a:t>
            </a:r>
          </a:p>
          <a:p>
            <a:r>
              <a:rPr lang="en-US" dirty="0" smtClean="0"/>
              <a:t>Have annual meetings</a:t>
            </a:r>
          </a:p>
          <a:p>
            <a:r>
              <a:rPr lang="en-US" dirty="0" smtClean="0"/>
              <a:t>Do some attention-getting things like record babies screaming</a:t>
            </a:r>
          </a:p>
          <a:p>
            <a:r>
              <a:rPr lang="en-US" dirty="0" smtClean="0"/>
              <a:t>Op-eds</a:t>
            </a:r>
          </a:p>
          <a:p>
            <a:r>
              <a:rPr lang="en-US" dirty="0" smtClean="0"/>
              <a:t>Statements of principles</a:t>
            </a:r>
          </a:p>
          <a:p>
            <a:r>
              <a:rPr lang="en-US" dirty="0" smtClean="0"/>
              <a:t>Lots of movement in the 1980s and 1990s, though probably fair to say this is like crossing the desert: very few policy successes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4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1367</Words>
  <Application>Microsoft Office PowerPoint</Application>
  <PresentationFormat>Widescreen</PresentationFormat>
  <Paragraphs>151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Charli Carpenter, “Lost” Causes: Agenda Vetting in Global Issue Networks and the Shaping of Human Security. Ithaca, NY: Cornell University Press, 2014</vt:lpstr>
      <vt:lpstr>Background on the book</vt:lpstr>
      <vt:lpstr>Agenda-denial</vt:lpstr>
      <vt:lpstr>Big things are off the agenda</vt:lpstr>
      <vt:lpstr>A miserable failure to put freedom from unwanted circumcision on the agenda: Ch. 6.</vt:lpstr>
      <vt:lpstr>Intactivism: Keep the body intact</vt:lpstr>
      <vt:lpstr>A miserable failure</vt:lpstr>
      <vt:lpstr>A policy entrepreneur: Marilyn Milos</vt:lpstr>
      <vt:lpstr>Mobilizing</vt:lpstr>
      <vt:lpstr>An angel investor</vt:lpstr>
      <vt:lpstr>An international campaign (1990s-2010s)</vt:lpstr>
      <vt:lpstr>“There’s no way Amnesty will ever pick this up…”</vt:lpstr>
      <vt:lpstr>Link to other issues?</vt:lpstr>
      <vt:lpstr>Why so hard?</vt:lpstr>
      <vt:lpstr>Conflict with other issues</vt:lpstr>
      <vt:lpstr>Not enough to have a good frame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14</cp:revision>
  <dcterms:created xsi:type="dcterms:W3CDTF">2018-11-12T18:55:41Z</dcterms:created>
  <dcterms:modified xsi:type="dcterms:W3CDTF">2019-11-10T01:53:20Z</dcterms:modified>
</cp:coreProperties>
</file>