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1" r:id="rId3"/>
    <p:sldId id="272" r:id="rId4"/>
    <p:sldId id="268" r:id="rId5"/>
    <p:sldId id="273" r:id="rId6"/>
    <p:sldId id="274" r:id="rId7"/>
    <p:sldId id="257" r:id="rId8"/>
    <p:sldId id="259" r:id="rId9"/>
    <p:sldId id="260" r:id="rId10"/>
    <p:sldId id="261" r:id="rId11"/>
    <p:sldId id="262" r:id="rId12"/>
    <p:sldId id="263"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77" d="100"/>
          <a:sy n="77" d="100"/>
        </p:scale>
        <p:origin x="96" y="1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9/29/2019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112818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2460939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1088287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490166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3520472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184714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178407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3414273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2270211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3160792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9/29/2019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9/29/2019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9/29/2019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9/29/2019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9/29/2019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9/29/2019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9/29/2019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9/29/2019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9/29/2019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9/29/2019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9/29/2019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9/29/2019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416120"/>
          </a:xfrm>
        </p:spPr>
        <p:txBody>
          <a:bodyPr>
            <a:normAutofit/>
          </a:bodyPr>
          <a:lstStyle/>
          <a:p>
            <a:r>
              <a:rPr lang="en-US" sz="3200" dirty="0" smtClean="0"/>
              <a:t>The Case for Motivated Reasoning (</a:t>
            </a:r>
            <a:r>
              <a:rPr lang="en-US" sz="3200" dirty="0" err="1" smtClean="0"/>
              <a:t>Kunda</a:t>
            </a:r>
            <a:r>
              <a:rPr lang="en-US" sz="3200" dirty="0"/>
              <a:t>)</a:t>
            </a:r>
            <a:br>
              <a:rPr lang="en-US" sz="3200" dirty="0"/>
            </a:br>
            <a:r>
              <a:rPr lang="en-US" sz="3200" dirty="0"/>
              <a:t>Believing is Seeing (</a:t>
            </a:r>
            <a:r>
              <a:rPr lang="en-US" sz="3200" dirty="0" err="1"/>
              <a:t>Eberhardt</a:t>
            </a:r>
            <a:r>
              <a:rPr lang="en-US" sz="3200" dirty="0"/>
              <a:t> et al</a:t>
            </a:r>
            <a:r>
              <a:rPr lang="en-US" sz="3200" dirty="0" smtClean="0"/>
              <a:t>.)</a:t>
            </a: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September 30, 2019</a:t>
            </a:r>
          </a:p>
          <a:p>
            <a:endParaRPr lang="en-US" sz="2000" dirty="0"/>
          </a:p>
          <a:p>
            <a:endParaRPr lang="en-US" sz="2000" dirty="0" smtClean="0"/>
          </a:p>
          <a:p>
            <a:r>
              <a:rPr lang="en-US" sz="2000" dirty="0" smtClean="0"/>
              <a:t>Plan: Today, we’ll cover both readings for the week.</a:t>
            </a:r>
          </a:p>
          <a:p>
            <a:endParaRPr lang="en-US" sz="2000" dirty="0"/>
          </a:p>
          <a:p>
            <a:r>
              <a:rPr lang="en-US" sz="2000" dirty="0" smtClean="0"/>
              <a:t>On Wednesday, come with questions about your projects and also I’ll review some computer resources for key-word searches through the library web site.</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Study 1</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Your attitude is:				Your behavior is: </a:t>
            </a:r>
          </a:p>
          <a:p>
            <a:r>
              <a:rPr lang="en-US" dirty="0" smtClean="0"/>
              <a:t>Incremental (fluid)			contrast 66 v. 34% assimilation</a:t>
            </a:r>
          </a:p>
          <a:p>
            <a:r>
              <a:rPr lang="en-US" dirty="0" smtClean="0"/>
              <a:t>Entity (set)					contrast 42 v. 58</a:t>
            </a:r>
            <a:r>
              <a:rPr lang="en-US" dirty="0"/>
              <a:t>% assimilation</a:t>
            </a:r>
            <a:endParaRPr lang="en-US" dirty="0" smtClean="0"/>
          </a:p>
          <a:p>
            <a:endParaRPr lang="en-US" dirty="0"/>
          </a:p>
          <a:p>
            <a:endParaRPr lang="en-US" dirty="0" smtClean="0"/>
          </a:p>
          <a:p>
            <a:r>
              <a:rPr lang="en-US" dirty="0" smtClean="0"/>
              <a:t>Similar results from study 2: 64 to 36, and 30 to 70.</a:t>
            </a:r>
          </a:p>
          <a:p>
            <a:endParaRPr lang="en-US" dirty="0"/>
          </a:p>
          <a:p>
            <a:r>
              <a:rPr lang="en-US" dirty="0" smtClean="0"/>
              <a:t>Study 2: draw the face!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0915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OMG!</a:t>
            </a:r>
            <a:endParaRPr lang="en-US" dirty="0"/>
          </a:p>
        </p:txBody>
      </p:sp>
      <p:sp>
        <p:nvSpPr>
          <p:cNvPr id="6" name="Content Placeholder 5"/>
          <p:cNvSpPr>
            <a:spLocks noGrp="1"/>
          </p:cNvSpPr>
          <p:nvPr>
            <p:ph sz="half" idx="1"/>
          </p:nvPr>
        </p:nvSpPr>
        <p:spPr/>
        <p:txBody>
          <a:bodyPr/>
          <a:lstStyle/>
          <a:p>
            <a:r>
              <a:rPr lang="en-US" dirty="0" smtClean="0"/>
              <a:t>You see that face and later are asked to draw it.</a:t>
            </a:r>
          </a:p>
          <a:p>
            <a:endParaRPr lang="en-US" dirty="0"/>
          </a:p>
        </p:txBody>
      </p:sp>
      <p:pic>
        <p:nvPicPr>
          <p:cNvPr id="9" name="Content Placeholder 8"/>
          <p:cNvPicPr>
            <a:picLocks noGrp="1" noChangeAspect="1"/>
          </p:cNvPicPr>
          <p:nvPr>
            <p:ph sz="half" idx="2"/>
          </p:nvPr>
        </p:nvPicPr>
        <p:blipFill>
          <a:blip r:embed="rId3"/>
          <a:stretch>
            <a:fillRect/>
          </a:stretch>
        </p:blipFill>
        <p:spPr>
          <a:xfrm>
            <a:off x="6837489" y="242371"/>
            <a:ext cx="5252231" cy="5934592"/>
          </a:xfrm>
          <a:prstGeom prst="rect">
            <a:avLst/>
          </a:prstGeom>
        </p:spPr>
      </p:pic>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68678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let’s talk that through…</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Why would your understanding of whether race is a fixed (clearly delineated) or a fluid (incremental) concept affect how you draw a face?</a:t>
            </a:r>
          </a:p>
          <a:p>
            <a:endParaRPr lang="en-US" dirty="0"/>
          </a:p>
          <a:p>
            <a:r>
              <a:rPr lang="en-US" dirty="0" smtClean="0"/>
              <a:t>Race, gender, gender orientation are powerful frames. People don’t think neutrally about that.</a:t>
            </a:r>
          </a:p>
          <a:p>
            <a:endParaRPr lang="en-US" dirty="0"/>
          </a:p>
          <a:p>
            <a:r>
              <a:rPr lang="en-US" dirty="0" smtClean="0"/>
              <a:t>We have strong prior opinions so in these areas of identity, our brains appear to be particularly wired to play the game we’ve been discussing: Find ways to protect and defend our beliefs…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25596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BTW, a new book by Jennifer </a:t>
            </a:r>
            <a:r>
              <a:rPr lang="en-US" dirty="0" err="1" smtClean="0"/>
              <a:t>Eberhardt</a:t>
            </a:r>
            <a:r>
              <a:rPr lang="en-US" dirty="0" smtClean="0"/>
              <a:t>, fantastic summary of her work on racial attitudes and bias.</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25953" y="1825625"/>
            <a:ext cx="2940093" cy="4351338"/>
          </a:xfrm>
        </p:spPr>
      </p:pic>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0583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Kunda</a:t>
            </a:r>
            <a:r>
              <a:rPr lang="en-US" dirty="0" smtClean="0"/>
              <a:t>: How does the brank work when it has directional v. accuracy goals?</a:t>
            </a:r>
            <a:endParaRPr lang="en-US" dirty="0"/>
          </a:p>
        </p:txBody>
      </p:sp>
      <p:sp>
        <p:nvSpPr>
          <p:cNvPr id="6" name="Text Placeholder 5"/>
          <p:cNvSpPr>
            <a:spLocks noGrp="1"/>
          </p:cNvSpPr>
          <p:nvPr>
            <p:ph type="body" idx="1"/>
          </p:nvPr>
        </p:nvSpPr>
        <p:spPr/>
        <p:txBody>
          <a:bodyPr/>
          <a:lstStyle/>
          <a:p>
            <a:r>
              <a:rPr lang="en-US" dirty="0"/>
              <a:t>Accuracy </a:t>
            </a:r>
            <a:r>
              <a:rPr lang="en-US" dirty="0" smtClean="0"/>
              <a:t>goals</a:t>
            </a:r>
            <a:endParaRPr lang="en-US" dirty="0"/>
          </a:p>
        </p:txBody>
      </p:sp>
      <p:sp>
        <p:nvSpPr>
          <p:cNvPr id="3" name="Content Placeholder 2"/>
          <p:cNvSpPr>
            <a:spLocks noGrp="1"/>
          </p:cNvSpPr>
          <p:nvPr>
            <p:ph sz="half" idx="2"/>
          </p:nvPr>
        </p:nvSpPr>
        <p:spPr/>
        <p:txBody>
          <a:bodyPr>
            <a:normAutofit/>
          </a:bodyPr>
          <a:lstStyle/>
          <a:p>
            <a:r>
              <a:rPr lang="en-US" dirty="0" smtClean="0"/>
              <a:t>More cognitive effort</a:t>
            </a:r>
          </a:p>
          <a:p>
            <a:r>
              <a:rPr lang="en-US" dirty="0" smtClean="0"/>
              <a:t>Attend to relevant information more carefully</a:t>
            </a:r>
          </a:p>
          <a:p>
            <a:r>
              <a:rPr lang="en-US" dirty="0" smtClean="0"/>
              <a:t>Process the information more completely</a:t>
            </a:r>
          </a:p>
          <a:p>
            <a:r>
              <a:rPr lang="en-US" dirty="0" smtClean="0"/>
              <a:t>Use more complex rules of decision  making</a:t>
            </a:r>
          </a:p>
          <a:p>
            <a:endParaRPr lang="en-US" dirty="0"/>
          </a:p>
          <a:p>
            <a:endParaRPr lang="en-US" dirty="0"/>
          </a:p>
        </p:txBody>
      </p:sp>
      <p:sp>
        <p:nvSpPr>
          <p:cNvPr id="8" name="Text Placeholder 7"/>
          <p:cNvSpPr>
            <a:spLocks noGrp="1"/>
          </p:cNvSpPr>
          <p:nvPr>
            <p:ph type="body" sz="quarter" idx="3"/>
          </p:nvPr>
        </p:nvSpPr>
        <p:spPr/>
        <p:txBody>
          <a:bodyPr/>
          <a:lstStyle/>
          <a:p>
            <a:r>
              <a:rPr lang="en-US" dirty="0" smtClean="0"/>
              <a:t>Directional goals</a:t>
            </a:r>
            <a:endParaRPr lang="en-US" dirty="0"/>
          </a:p>
        </p:txBody>
      </p:sp>
      <p:sp>
        <p:nvSpPr>
          <p:cNvPr id="9" name="Content Placeholder 8"/>
          <p:cNvSpPr>
            <a:spLocks noGrp="1"/>
          </p:cNvSpPr>
          <p:nvPr>
            <p:ph sz="quarter" idx="4"/>
          </p:nvPr>
        </p:nvSpPr>
        <p:spPr/>
        <p:txBody>
          <a:bodyPr>
            <a:normAutofit/>
          </a:bodyPr>
          <a:lstStyle/>
          <a:p>
            <a:r>
              <a:rPr lang="en-US" dirty="0" smtClean="0"/>
              <a:t>Search memory for supporting beliefs and rules</a:t>
            </a:r>
          </a:p>
          <a:p>
            <a:r>
              <a:rPr lang="en-US" dirty="0" smtClean="0"/>
              <a:t>Creatively combine knowledge to create new beliefs to support the position</a:t>
            </a:r>
          </a:p>
          <a:p>
            <a:r>
              <a:rPr lang="en-US" dirty="0" smtClean="0"/>
              <a:t>Assess only a subset of things in memory</a:t>
            </a:r>
          </a:p>
          <a:p>
            <a:r>
              <a:rPr lang="en-US" dirty="0" smtClean="0"/>
              <a:t>(Note: This is a lot easier!!!)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0691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Confirmation bias, disconfirmation bias</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a:t>It just relates to how you seek out information or respond to information presented to you.</a:t>
            </a:r>
          </a:p>
          <a:p>
            <a:r>
              <a:rPr lang="en-US" dirty="0" smtClean="0"/>
              <a:t>Confirmation: seek out only those elements </a:t>
            </a:r>
            <a:r>
              <a:rPr lang="en-US" u="sng" dirty="0" smtClean="0"/>
              <a:t>in your own memory </a:t>
            </a:r>
            <a:r>
              <a:rPr lang="en-US" dirty="0" smtClean="0"/>
              <a:t>that justify your position</a:t>
            </a:r>
            <a:endParaRPr lang="en-US" dirty="0"/>
          </a:p>
          <a:p>
            <a:r>
              <a:rPr lang="en-US" dirty="0" smtClean="0"/>
              <a:t>Confirmation: seek out </a:t>
            </a:r>
            <a:r>
              <a:rPr lang="en-US" u="sng" dirty="0" smtClean="0"/>
              <a:t>new information </a:t>
            </a:r>
            <a:r>
              <a:rPr lang="en-US" dirty="0" smtClean="0"/>
              <a:t>in ways that makes it more likely to support your position. (Ex: ask people who you expect will agree with you, search for where you expect confirmation…)</a:t>
            </a:r>
          </a:p>
          <a:p>
            <a:endParaRPr lang="en-US" dirty="0"/>
          </a:p>
          <a:p>
            <a:r>
              <a:rPr lang="en-US" dirty="0" smtClean="0"/>
              <a:t>Disconfirmation: fight off hostile ideas (do the opposite)</a:t>
            </a:r>
          </a:p>
          <a:p>
            <a:pPr lvl="1"/>
            <a:r>
              <a:rPr lang="en-US" dirty="0" smtClean="0"/>
              <a:t>Seek out thoughts from memory, or information from others that helps you dismiss or discount the unwelcome stuff coming at you…</a:t>
            </a:r>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2928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apply this to a criminal investigation</a:t>
            </a:r>
            <a:endParaRPr lang="en-US" dirty="0"/>
          </a:p>
        </p:txBody>
      </p:sp>
      <p:sp>
        <p:nvSpPr>
          <p:cNvPr id="3" name="Content Placeholder 2"/>
          <p:cNvSpPr>
            <a:spLocks noGrp="1"/>
          </p:cNvSpPr>
          <p:nvPr>
            <p:ph idx="1"/>
          </p:nvPr>
        </p:nvSpPr>
        <p:spPr>
          <a:xfrm>
            <a:off x="838200" y="1392072"/>
            <a:ext cx="10515600" cy="4829766"/>
          </a:xfrm>
        </p:spPr>
        <p:txBody>
          <a:bodyPr>
            <a:normAutofit fontScale="92500" lnSpcReduction="10000"/>
          </a:bodyPr>
          <a:lstStyle/>
          <a:p>
            <a:r>
              <a:rPr lang="en-US" dirty="0" smtClean="0"/>
              <a:t>“tunnel vision” – get the bad guy</a:t>
            </a:r>
          </a:p>
          <a:p>
            <a:pPr lvl="1"/>
            <a:r>
              <a:rPr lang="en-US" dirty="0" smtClean="0"/>
              <a:t>Note: this is only called tunnel vision if you </a:t>
            </a:r>
            <a:r>
              <a:rPr lang="en-US" u="sng" dirty="0" smtClean="0"/>
              <a:t>prematurely and wrongly</a:t>
            </a:r>
            <a:r>
              <a:rPr lang="en-US" dirty="0" smtClean="0"/>
              <a:t> conclude you know who the bad guy is. If it really is the bad guy, it’s Justice. But gathering evidence to convict someone is not the same as evaluating all the evidence and seeing where it leads.</a:t>
            </a:r>
          </a:p>
          <a:p>
            <a:r>
              <a:rPr lang="en-US" dirty="0" smtClean="0"/>
              <a:t>Confirmation bias: Seek out inculpatory information, interpret it in the worst light for the suspect</a:t>
            </a:r>
          </a:p>
          <a:p>
            <a:r>
              <a:rPr lang="en-US" dirty="0" smtClean="0"/>
              <a:t>Disconfirmation bias: ignore, discount, don’t look for exculpatory information of that which leads to another suspect.</a:t>
            </a:r>
          </a:p>
          <a:p>
            <a:r>
              <a:rPr lang="en-US" dirty="0" smtClean="0"/>
              <a:t>Let’s hope your initial hunch was correct!</a:t>
            </a:r>
          </a:p>
          <a:p>
            <a:pPr lvl="1"/>
            <a:r>
              <a:rPr lang="en-US" dirty="0" smtClean="0"/>
              <a:t>Problems here come in those cases where the hunch was wrong.</a:t>
            </a:r>
          </a:p>
          <a:p>
            <a:pPr lvl="1"/>
            <a:r>
              <a:rPr lang="en-US" dirty="0" smtClean="0"/>
              <a:t>Many of those wrongfully convicted have characteristics that make the police believe they may have done it. But a general suspect character does not equal guilt…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42796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Group Limits on Directional Bias:</a:t>
            </a:r>
            <a:endParaRPr lang="en-US" dirty="0"/>
          </a:p>
        </p:txBody>
      </p:sp>
      <p:sp>
        <p:nvSpPr>
          <p:cNvPr id="3" name="Content Placeholder 2"/>
          <p:cNvSpPr>
            <a:spLocks noGrp="1"/>
          </p:cNvSpPr>
          <p:nvPr>
            <p:ph idx="1"/>
          </p:nvPr>
        </p:nvSpPr>
        <p:spPr>
          <a:xfrm>
            <a:off x="838200" y="1392072"/>
            <a:ext cx="10515600" cy="4829766"/>
          </a:xfrm>
        </p:spPr>
        <p:txBody>
          <a:bodyPr>
            <a:normAutofit fontScale="92500" lnSpcReduction="10000"/>
          </a:bodyPr>
          <a:lstStyle/>
          <a:p>
            <a:r>
              <a:rPr lang="en-US" dirty="0"/>
              <a:t>Strong motivations, but with some </a:t>
            </a:r>
            <a:r>
              <a:rPr lang="en-US" dirty="0" smtClean="0"/>
              <a:t>bounds. How to do this:</a:t>
            </a:r>
            <a:endParaRPr lang="en-US" dirty="0"/>
          </a:p>
          <a:p>
            <a:pPr lvl="1"/>
            <a:r>
              <a:rPr lang="en-US" dirty="0"/>
              <a:t>Attempt to be </a:t>
            </a:r>
            <a:r>
              <a:rPr lang="en-US" dirty="0" smtClean="0"/>
              <a:t>rational / force others to explain themselves</a:t>
            </a:r>
            <a:endParaRPr lang="en-US" dirty="0"/>
          </a:p>
          <a:p>
            <a:pPr lvl="1"/>
            <a:r>
              <a:rPr lang="en-US" dirty="0"/>
              <a:t>Construct a justification that would convince another person</a:t>
            </a:r>
          </a:p>
          <a:p>
            <a:pPr lvl="1"/>
            <a:r>
              <a:rPr lang="en-US" dirty="0"/>
              <a:t>Draw the desired conclusion only if they can find the evidence</a:t>
            </a:r>
          </a:p>
          <a:p>
            <a:pPr lvl="1"/>
            <a:r>
              <a:rPr lang="en-US" dirty="0"/>
              <a:t>“illusion of objectivity</a:t>
            </a:r>
            <a:r>
              <a:rPr lang="en-US" dirty="0" smtClean="0"/>
              <a:t>” – is this really objective?</a:t>
            </a:r>
          </a:p>
          <a:p>
            <a:r>
              <a:rPr lang="en-US" dirty="0" smtClean="0"/>
              <a:t>No clear rules / boundaries of how much the justification has to be valid, but it is a concern and you do have some boundaries on this.</a:t>
            </a:r>
          </a:p>
          <a:p>
            <a:pPr lvl="1"/>
            <a:r>
              <a:rPr lang="en-US" dirty="0" smtClean="0"/>
              <a:t>Being concerned about confirmation bias can allow safeguards.</a:t>
            </a:r>
          </a:p>
          <a:p>
            <a:r>
              <a:rPr lang="en-US" dirty="0" smtClean="0"/>
              <a:t>What are work environments where there are strong procedures designed to ensure accuracy goals? </a:t>
            </a:r>
          </a:p>
          <a:p>
            <a:pPr lvl="1"/>
            <a:r>
              <a:rPr lang="en-US" dirty="0" smtClean="0"/>
              <a:t>Safety engineering, medicine, what other examples can you think of where people are not allowed, in a group setting, to go off on a hunch w/o balanced consideration of all the evidence?</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687447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Kunda’s</a:t>
            </a:r>
            <a:r>
              <a:rPr lang="en-US" dirty="0" smtClean="0"/>
              <a:t> conclusions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This is a serious issue.</a:t>
            </a:r>
          </a:p>
          <a:p>
            <a:r>
              <a:rPr lang="en-US" dirty="0" smtClean="0"/>
              <a:t>Maybe some positives: we can keep our self-esteem!</a:t>
            </a:r>
          </a:p>
          <a:p>
            <a:r>
              <a:rPr lang="en-US" dirty="0" smtClean="0"/>
              <a:t>Maybe some negatives: people can irrationally avoid responding to skin cancer or the risk of drunk driving, causing their own deaths…</a:t>
            </a:r>
          </a:p>
          <a:p>
            <a:endParaRPr lang="en-US" dirty="0"/>
          </a:p>
          <a:p>
            <a:r>
              <a:rPr lang="en-US" dirty="0" smtClean="0"/>
              <a:t>For our purposes: understand how creative and powerful the motivated brain can be to support its pre-existing attitudes.</a:t>
            </a:r>
            <a:endParaRPr lang="en-US" dirty="0"/>
          </a:p>
          <a:p>
            <a:r>
              <a:rPr lang="en-US" dirty="0" smtClean="0"/>
              <a:t>This is not absolute, as evidence can convince even a skeptic. However, it’s pretty dang strong!</a:t>
            </a:r>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00064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Eberhardt</a:t>
            </a:r>
            <a:r>
              <a:rPr lang="en-US" dirty="0" smtClean="0"/>
              <a:t> et al.</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Show pictures of two faces</a:t>
            </a:r>
          </a:p>
          <a:p>
            <a:r>
              <a:rPr lang="en-US" dirty="0" smtClean="0"/>
              <a:t>Label the photos “Black” or “White”</a:t>
            </a:r>
          </a:p>
          <a:p>
            <a:r>
              <a:rPr lang="en-US" dirty="0" smtClean="0"/>
              <a:t>Pilot: 50 percent said the photo was white or black face</a:t>
            </a:r>
          </a:p>
          <a:p>
            <a:r>
              <a:rPr lang="en-US" dirty="0" smtClean="0"/>
              <a:t>Morph it until 80 percent said white or black</a:t>
            </a:r>
          </a:p>
          <a:p>
            <a:r>
              <a:rPr lang="en-US" dirty="0" smtClean="0"/>
              <a:t>These are the three conditions: neutral, white and black</a:t>
            </a:r>
          </a:p>
          <a:p>
            <a:r>
              <a:rPr lang="en-US" dirty="0" smtClean="0"/>
              <a:t>Do that twice, with two different faces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8" name="Content Placeholder 5"/>
          <p:cNvPicPr>
            <a:picLocks noGrp="1" noChangeAspect="1"/>
          </p:cNvPicPr>
          <p:nvPr>
            <p:ph sz="half" idx="2"/>
          </p:nvPr>
        </p:nvPicPr>
        <p:blipFill>
          <a:blip r:embed="rId4"/>
          <a:stretch>
            <a:fillRect/>
          </a:stretch>
        </p:blipFill>
        <p:spPr>
          <a:xfrm>
            <a:off x="7048041" y="129882"/>
            <a:ext cx="4534359" cy="6591593"/>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theory” v. “incremental theory”</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Entity: we have immovable, permanent traits</a:t>
            </a:r>
          </a:p>
          <a:p>
            <a:r>
              <a:rPr lang="en-US" dirty="0" smtClean="0"/>
              <a:t>Incremental: things are fluid</a:t>
            </a:r>
          </a:p>
          <a:p>
            <a:r>
              <a:rPr lang="en-US" dirty="0" smtClean="0"/>
              <a:t>8 question scale determines how the subjects fit on this scale</a:t>
            </a: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168064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Assimilation v. Contrast</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Assimilation: you take the label at face value</a:t>
            </a:r>
          </a:p>
          <a:p>
            <a:pPr lvl="1"/>
            <a:r>
              <a:rPr lang="en-US" dirty="0" smtClean="0"/>
              <a:t>I tell you a person is black (white), and you believe me</a:t>
            </a:r>
          </a:p>
          <a:p>
            <a:endParaRPr lang="en-US" dirty="0"/>
          </a:p>
          <a:p>
            <a:r>
              <a:rPr lang="en-US" dirty="0" smtClean="0"/>
              <a:t>Contrast: you do not take the label</a:t>
            </a:r>
          </a:p>
          <a:p>
            <a:pPr lvl="1"/>
            <a:r>
              <a:rPr lang="en-US" dirty="0" smtClean="0"/>
              <a:t>I tell you a person is black (white), and you judge for yourself</a:t>
            </a:r>
          </a:p>
          <a:p>
            <a:pPr lvl="1"/>
            <a:endParaRPr lang="en-US" dirty="0"/>
          </a:p>
          <a:p>
            <a:r>
              <a:rPr lang="en-US" dirty="0" smtClean="0"/>
              <a:t>People differ on their tendencies along these lines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79022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1004</Words>
  <Application>Microsoft Office PowerPoint</Application>
  <PresentationFormat>Widescreen</PresentationFormat>
  <Paragraphs>124</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Case for Motivated Reasoning (Kunda) Believing is Seeing (Eberhardt et al.)</vt:lpstr>
      <vt:lpstr>Kunda: How does the brank work when it has directional v. accuracy goals?</vt:lpstr>
      <vt:lpstr>Confirmation bias, disconfirmation bias</vt:lpstr>
      <vt:lpstr>Let’s apply this to a criminal investigation</vt:lpstr>
      <vt:lpstr>Setting Group Limits on Directional Bias:</vt:lpstr>
      <vt:lpstr>Kunda’s conclusions</vt:lpstr>
      <vt:lpstr>Eberhardt et al.</vt:lpstr>
      <vt:lpstr>“Entity theory” v. “incremental theory”</vt:lpstr>
      <vt:lpstr>Assimilation v. Contrast</vt:lpstr>
      <vt:lpstr>Results from Study 1</vt:lpstr>
      <vt:lpstr>OMG!</vt:lpstr>
      <vt:lpstr>OK, let’s talk that through…</vt:lpstr>
      <vt:lpstr>BTW, a new book by Jennifer Eberhardt, fantastic summary of her work on racial attitudes and bias.</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Lenovo User</cp:lastModifiedBy>
  <cp:revision>14</cp:revision>
  <dcterms:created xsi:type="dcterms:W3CDTF">2018-11-12T18:55:41Z</dcterms:created>
  <dcterms:modified xsi:type="dcterms:W3CDTF">2019-09-29T18:12:35Z</dcterms:modified>
</cp:coreProperties>
</file>