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71" r:id="rId5"/>
    <p:sldId id="272" r:id="rId6"/>
    <p:sldId id="273" r:id="rId7"/>
    <p:sldId id="275" r:id="rId8"/>
    <p:sldId id="276" r:id="rId9"/>
    <p:sldId id="277" r:id="rId10"/>
    <p:sldId id="278" r:id="rId11"/>
    <p:sldId id="279" r:id="rId12"/>
    <p:sldId id="280" r:id="rId13"/>
    <p:sldId id="281" r:id="rId14"/>
    <p:sldId id="259" r:id="rId15"/>
    <p:sldId id="260" r:id="rId16"/>
    <p:sldId id="261" r:id="rId17"/>
    <p:sldId id="26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77" d="100"/>
          <a:sy n="77" d="100"/>
        </p:scale>
        <p:origin x="96" y="1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3/24/2019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141584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793118-5709-4179-B71A-5E541B50B0D7}" type="slidenum">
              <a:rPr lang="en-US" smtClean="0"/>
              <a:t>5</a:t>
            </a:fld>
            <a:endParaRPr lang="en-US"/>
          </a:p>
        </p:txBody>
      </p:sp>
    </p:spTree>
    <p:extLst>
      <p:ext uri="{BB962C8B-B14F-4D97-AF65-F5344CB8AC3E}">
        <p14:creationId xmlns:p14="http://schemas.microsoft.com/office/powerpoint/2010/main" val="320532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3066416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1337428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16</a:t>
            </a:fld>
            <a:endParaRPr lang="en-US"/>
          </a:p>
        </p:txBody>
      </p:sp>
    </p:spTree>
    <p:extLst>
      <p:ext uri="{BB962C8B-B14F-4D97-AF65-F5344CB8AC3E}">
        <p14:creationId xmlns:p14="http://schemas.microsoft.com/office/powerpoint/2010/main" val="2202688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17</a:t>
            </a:fld>
            <a:endParaRPr lang="en-US"/>
          </a:p>
        </p:txBody>
      </p:sp>
    </p:spTree>
    <p:extLst>
      <p:ext uri="{BB962C8B-B14F-4D97-AF65-F5344CB8AC3E}">
        <p14:creationId xmlns:p14="http://schemas.microsoft.com/office/powerpoint/2010/main" val="93277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3/24/2019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3/24/2019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3/24/2019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3/24/2019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3/24/2019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3/24/2019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3/24/2019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3/24/2019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3/24/2019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3/24/2019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3/24/2019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3/24/2019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2"/>
            <a:ext cx="9144000" cy="1998057"/>
          </a:xfrm>
        </p:spPr>
        <p:txBody>
          <a:bodyPr>
            <a:normAutofit/>
          </a:bodyPr>
          <a:lstStyle/>
          <a:p>
            <a:r>
              <a:rPr lang="en-US" sz="3200" dirty="0"/>
              <a:t>Roberts, Jessica L., and Elizabeth Weeks. 2018. </a:t>
            </a:r>
            <a:r>
              <a:rPr lang="en-US" sz="3200" i="1" dirty="0"/>
              <a:t>Healthism: Health-Status Discrimination and the Law</a:t>
            </a:r>
            <a:r>
              <a:rPr lang="en-US" sz="3200" dirty="0"/>
              <a:t>. New York: Cambridge University Press</a:t>
            </a:r>
            <a:r>
              <a:rPr lang="en-US" sz="3200" dirty="0" smtClean="0"/>
              <a:t/>
            </a:r>
            <a:br>
              <a:rPr lang="en-US" sz="3200" dirty="0" smtClean="0"/>
            </a:b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en-US" sz="2000" dirty="0" smtClean="0"/>
              <a:t>March 26, 2019</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MU Bright" panose="02000603000000000000" pitchFamily="2" charset="0"/>
                <a:ea typeface="CMU Bright" panose="02000603000000000000" pitchFamily="2" charset="0"/>
                <a:cs typeface="CMU Bright" panose="02000603000000000000" pitchFamily="2" charset="0"/>
              </a:rPr>
              <a:t>Gay man by race (USA)</a:t>
            </a:r>
            <a:endParaRPr lang="en-US" dirty="0">
              <a:latin typeface="CMU Bright" panose="02000603000000000000" pitchFamily="2" charset="0"/>
              <a:ea typeface="CMU Bright" panose="02000603000000000000" pitchFamily="2" charset="0"/>
              <a:cs typeface="CMU Bright" panose="02000603000000000000" pitchFamily="2" charset="0"/>
            </a:endParaRPr>
          </a:p>
        </p:txBody>
      </p:sp>
      <p:graphicFrame>
        <p:nvGraphicFramePr>
          <p:cNvPr id="4" name="Table 3"/>
          <p:cNvGraphicFramePr>
            <a:graphicFrameLocks noGrp="1"/>
          </p:cNvGraphicFramePr>
          <p:nvPr>
            <p:extLst/>
          </p:nvPr>
        </p:nvGraphicFramePr>
        <p:xfrm>
          <a:off x="838200" y="1845939"/>
          <a:ext cx="6030951" cy="3428587"/>
        </p:xfrm>
        <a:graphic>
          <a:graphicData uri="http://schemas.openxmlformats.org/drawingml/2006/table">
            <a:tbl>
              <a:tblPr firstRow="1" bandRow="1">
                <a:tableStyleId>{5940675A-B579-460E-94D1-54222C63F5DA}</a:tableStyleId>
              </a:tblPr>
              <a:tblGrid>
                <a:gridCol w="1897435"/>
                <a:gridCol w="4133516"/>
              </a:tblGrid>
              <a:tr h="1880193">
                <a:tc>
                  <a:txBody>
                    <a:bodyPr/>
                    <a:lstStyle/>
                    <a:p>
                      <a:endParaRPr lang="en-US" dirty="0"/>
                    </a:p>
                  </a:txBody>
                  <a:tcPr/>
                </a:tc>
                <a:tc>
                  <a:txBody>
                    <a:bodyPr/>
                    <a:lstStyle/>
                    <a:p>
                      <a:pPr algn="ct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Penalty for </a:t>
                      </a:r>
                      <a:r>
                        <a:rPr kumimoji="0" lang="en-US" sz="2400" b="1"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gay male </a:t>
                      </a: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candidates compared to</a:t>
                      </a:r>
                      <a:endParaRPr lang="en-US" b="0" dirty="0"/>
                    </a:p>
                    <a:p>
                      <a:pPr algn="ctr"/>
                      <a:r>
                        <a:rPr lang="en-US" sz="2400" b="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white</a:t>
                      </a:r>
                      <a:r>
                        <a:rPr lang="en-US" sz="2400" b="0" kern="1200" baseline="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a:t>
                      </a:r>
                      <a:r>
                        <a:rPr lang="en-US" sz="2400" b="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straight men </a:t>
                      </a:r>
                    </a:p>
                    <a:p>
                      <a:pPr algn="ctr"/>
                      <a:r>
                        <a:rPr lang="en-US" sz="2400" b="0" kern="1200" baseline="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USA</a:t>
                      </a:r>
                      <a:endParaRPr lang="en-US" sz="2400" b="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774197">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White gay</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- 5%</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774197">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Black gay</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- 10%</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58199" y="0"/>
            <a:ext cx="1533801" cy="992459"/>
          </a:xfrm>
          <a:prstGeom prst="rect">
            <a:avLst/>
          </a:prstGeom>
        </p:spPr>
      </p:pic>
    </p:spTree>
    <p:extLst>
      <p:ext uri="{BB962C8B-B14F-4D97-AF65-F5344CB8AC3E}">
        <p14:creationId xmlns:p14="http://schemas.microsoft.com/office/powerpoint/2010/main" val="1973729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MU Bright" panose="02000603000000000000" pitchFamily="2" charset="0"/>
                <a:ea typeface="CMU Bright" panose="02000603000000000000" pitchFamily="2" charset="0"/>
                <a:cs typeface="CMU Bright" panose="02000603000000000000" pitchFamily="2" charset="0"/>
              </a:rPr>
              <a:t>Transgender and HIV+ candidates</a:t>
            </a:r>
            <a:endParaRPr lang="en-US" dirty="0">
              <a:latin typeface="CMU Bright" panose="02000603000000000000" pitchFamily="2" charset="0"/>
              <a:ea typeface="CMU Bright" panose="02000603000000000000" pitchFamily="2" charset="0"/>
              <a:cs typeface="CMU Bright" panose="02000603000000000000" pitchFamily="2" charset="0"/>
            </a:endParaRPr>
          </a:p>
        </p:txBody>
      </p:sp>
      <p:graphicFrame>
        <p:nvGraphicFramePr>
          <p:cNvPr id="4" name="Table 3"/>
          <p:cNvGraphicFramePr>
            <a:graphicFrameLocks noGrp="1"/>
          </p:cNvGraphicFramePr>
          <p:nvPr>
            <p:extLst/>
          </p:nvPr>
        </p:nvGraphicFramePr>
        <p:xfrm>
          <a:off x="838200" y="1845939"/>
          <a:ext cx="5071326" cy="4114800"/>
        </p:xfrm>
        <a:graphic>
          <a:graphicData uri="http://schemas.openxmlformats.org/drawingml/2006/table">
            <a:tbl>
              <a:tblPr firstRow="1" bandRow="1">
                <a:tableStyleId>{5940675A-B579-460E-94D1-54222C63F5DA}</a:tableStyleId>
              </a:tblPr>
              <a:tblGrid>
                <a:gridCol w="1690442"/>
                <a:gridCol w="1690442"/>
                <a:gridCol w="1690442"/>
              </a:tblGrid>
              <a:tr h="370840">
                <a:tc rowSpan="2">
                  <a:txBody>
                    <a:bodyPr/>
                    <a:lstStyle/>
                    <a:p>
                      <a:endParaRPr lang="en-US" dirty="0"/>
                    </a:p>
                  </a:txBody>
                  <a:tcPr/>
                </a:tc>
                <a:tc gridSpan="2">
                  <a:txBody>
                    <a:bodyPr/>
                    <a:lstStyle/>
                    <a:p>
                      <a:pPr algn="ct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Penalty for </a:t>
                      </a:r>
                      <a:r>
                        <a:rPr kumimoji="0" lang="en-US" sz="2400" b="1"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transgender </a:t>
                      </a: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candidates compared to</a:t>
                      </a:r>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Cis-gender men </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Cis-gender women</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States</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- 11%</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- 16%</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Kingdom</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- 11%</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- 15%</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New Zealand</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- 9%</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- 12%</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bl>
          </a:graphicData>
        </a:graphic>
      </p:graphicFrame>
      <p:graphicFrame>
        <p:nvGraphicFramePr>
          <p:cNvPr id="5" name="Table 4"/>
          <p:cNvGraphicFramePr>
            <a:graphicFrameLocks noGrp="1"/>
          </p:cNvGraphicFramePr>
          <p:nvPr>
            <p:extLst/>
          </p:nvPr>
        </p:nvGraphicFramePr>
        <p:xfrm>
          <a:off x="6282474" y="1845939"/>
          <a:ext cx="5071326" cy="4114800"/>
        </p:xfrm>
        <a:graphic>
          <a:graphicData uri="http://schemas.openxmlformats.org/drawingml/2006/table">
            <a:tbl>
              <a:tblPr firstRow="1" bandRow="1">
                <a:tableStyleId>{5940675A-B579-460E-94D1-54222C63F5DA}</a:tableStyleId>
              </a:tblPr>
              <a:tblGrid>
                <a:gridCol w="1690442"/>
                <a:gridCol w="1690442"/>
                <a:gridCol w="1690442"/>
              </a:tblGrid>
              <a:tr h="370840">
                <a:tc rowSpan="2">
                  <a:txBody>
                    <a:bodyPr/>
                    <a:lstStyle/>
                    <a:p>
                      <a:endParaRPr lang="en-US" dirty="0"/>
                    </a:p>
                  </a:txBody>
                  <a:tcPr/>
                </a:tc>
                <a:tc gridSpan="2">
                  <a:txBody>
                    <a:bodyPr/>
                    <a:lstStyle/>
                    <a:p>
                      <a:pPr algn="ct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Compared to </a:t>
                      </a:r>
                      <a:r>
                        <a:rPr kumimoji="0" lang="en-US" sz="2400" b="1"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HIV-</a:t>
                      </a: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 candidates, penalty for</a:t>
                      </a:r>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HIV+</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HIV+</a:t>
                      </a:r>
                      <a:r>
                        <a:rPr lang="en-US" sz="2400" b="1" kern="1200" baseline="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a:t>
                      </a:r>
                    </a:p>
                    <a:p>
                      <a:pPr algn="ctr"/>
                      <a:r>
                        <a:rPr lang="en-US" sz="2400" b="1" kern="1200" baseline="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since birth</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States</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- 12%</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- 8%</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Kingdom</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a:t>
                      </a:r>
                      <a:r>
                        <a:rPr lang="en-US" sz="2400" kern="1200" baseline="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12%</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- 6%</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New Zealand</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chemeClr val="tx1"/>
                          </a:solidFill>
                          <a:latin typeface="CMU Bright" panose="02000603000000000000" pitchFamily="2" charset="0"/>
                          <a:ea typeface="CMU Bright" panose="02000603000000000000" pitchFamily="2" charset="0"/>
                          <a:cs typeface="CMU Bright" panose="02000603000000000000" pitchFamily="2" charset="0"/>
                        </a:rPr>
                        <a:t>- 13%</a:t>
                      </a:r>
                      <a:endParaRPr lang="en-US" sz="2400" kern="1200" dirty="0">
                        <a:solidFill>
                          <a:schemeClr val="tx1"/>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- 7%</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bl>
          </a:graphicData>
        </a:graphic>
      </p:graphicFrame>
    </p:spTree>
    <p:extLst>
      <p:ext uri="{BB962C8B-B14F-4D97-AF65-F5344CB8AC3E}">
        <p14:creationId xmlns:p14="http://schemas.microsoft.com/office/powerpoint/2010/main" val="1908513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MU Bright" panose="02000603000000000000" pitchFamily="2" charset="0"/>
                <a:ea typeface="CMU Bright" panose="02000603000000000000" pitchFamily="2" charset="0"/>
                <a:cs typeface="CMU Bright" panose="02000603000000000000" pitchFamily="2" charset="0"/>
              </a:rPr>
              <a:t>Candidates with health conditions</a:t>
            </a:r>
            <a:endParaRPr lang="en-US" dirty="0">
              <a:latin typeface="CMU Bright" panose="02000603000000000000" pitchFamily="2" charset="0"/>
              <a:ea typeface="CMU Bright" panose="02000603000000000000" pitchFamily="2" charset="0"/>
              <a:cs typeface="CMU Bright" panose="02000603000000000000" pitchFamily="2" charset="0"/>
            </a:endParaRPr>
          </a:p>
        </p:txBody>
      </p:sp>
      <p:graphicFrame>
        <p:nvGraphicFramePr>
          <p:cNvPr id="5" name="Table 4"/>
          <p:cNvGraphicFramePr>
            <a:graphicFrameLocks noGrp="1"/>
          </p:cNvGraphicFramePr>
          <p:nvPr>
            <p:extLst/>
          </p:nvPr>
        </p:nvGraphicFramePr>
        <p:xfrm>
          <a:off x="3560337" y="2005192"/>
          <a:ext cx="5071326" cy="4114800"/>
        </p:xfrm>
        <a:graphic>
          <a:graphicData uri="http://schemas.openxmlformats.org/drawingml/2006/table">
            <a:tbl>
              <a:tblPr firstRow="1" bandRow="1">
                <a:tableStyleId>{5940675A-B579-460E-94D1-54222C63F5DA}</a:tableStyleId>
              </a:tblPr>
              <a:tblGrid>
                <a:gridCol w="1690442"/>
                <a:gridCol w="1690442"/>
                <a:gridCol w="1690442"/>
              </a:tblGrid>
              <a:tr h="370840">
                <a:tc rowSpan="2">
                  <a:txBody>
                    <a:bodyPr/>
                    <a:lstStyle/>
                    <a:p>
                      <a:endParaRPr lang="en-US" dirty="0"/>
                    </a:p>
                  </a:txBody>
                  <a:tcPr/>
                </a:tc>
                <a:tc gridSpan="2">
                  <a:txBody>
                    <a:bodyPr/>
                    <a:lstStyle/>
                    <a:p>
                      <a:pPr algn="ct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Compared to healthy</a:t>
                      </a:r>
                    </a:p>
                    <a:p>
                      <a:pPr algn="ct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candidates, penalty for</a:t>
                      </a:r>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overweight/</a:t>
                      </a:r>
                      <a:r>
                        <a:rPr lang="en-US" sz="2400" b="1" kern="1200" baseline="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diabetes*</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in a wheelchair</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States</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- 10%</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- 5%</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Kingdom</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a:t>
                      </a:r>
                      <a:r>
                        <a:rPr lang="en-US" sz="2400" kern="1200" baseline="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12%</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- 3%</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New Zealand</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chemeClr val="tx1"/>
                          </a:solidFill>
                          <a:latin typeface="CMU Bright" panose="02000603000000000000" pitchFamily="2" charset="0"/>
                          <a:ea typeface="CMU Bright" panose="02000603000000000000" pitchFamily="2" charset="0"/>
                          <a:cs typeface="CMU Bright" panose="02000603000000000000" pitchFamily="2" charset="0"/>
                        </a:rPr>
                        <a:t>- 14%</a:t>
                      </a:r>
                      <a:endParaRPr lang="en-US" sz="2400" kern="1200" dirty="0">
                        <a:solidFill>
                          <a:schemeClr val="tx1"/>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- 3%</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bl>
          </a:graphicData>
        </a:graphic>
      </p:graphicFrame>
      <p:sp>
        <p:nvSpPr>
          <p:cNvPr id="3" name="TextBox 2"/>
          <p:cNvSpPr txBox="1"/>
          <p:nvPr/>
        </p:nvSpPr>
        <p:spPr>
          <a:xfrm>
            <a:off x="2238149" y="6434496"/>
            <a:ext cx="7715702" cy="369332"/>
          </a:xfrm>
          <a:prstGeom prst="rect">
            <a:avLst/>
          </a:prstGeom>
          <a:noFill/>
        </p:spPr>
        <p:txBody>
          <a:bodyPr wrap="none" rtlCol="0">
            <a:spAutoFit/>
          </a:bodyPr>
          <a:lstStyle/>
          <a:p>
            <a:r>
              <a:rPr lang="en-US" dirty="0" smtClean="0"/>
              <a:t>* Similar magnitude to penalty experienced by HIV+ and transgender candidates</a:t>
            </a:r>
            <a:endParaRPr lang="en-US" dirty="0"/>
          </a:p>
        </p:txBody>
      </p:sp>
    </p:spTree>
    <p:extLst>
      <p:ext uri="{BB962C8B-B14F-4D97-AF65-F5344CB8AC3E}">
        <p14:creationId xmlns:p14="http://schemas.microsoft.com/office/powerpoint/2010/main" val="618244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7376" y="496229"/>
            <a:ext cx="6705443" cy="1833994"/>
          </a:xfrm>
        </p:spPr>
        <p:txBody>
          <a:bodyPr>
            <a:normAutofit fontScale="90000"/>
          </a:bodyPr>
          <a:lstStyle/>
          <a:p>
            <a:pPr algn="ctr"/>
            <a:r>
              <a:rPr lang="en-US" dirty="0" smtClean="0">
                <a:latin typeface="CMU Bright" panose="02000603000000000000" pitchFamily="2" charset="0"/>
                <a:ea typeface="CMU Bright" panose="02000603000000000000" pitchFamily="2" charset="0"/>
                <a:cs typeface="CMU Bright" panose="02000603000000000000" pitchFamily="2" charset="0"/>
              </a:rPr>
              <a:t>Overweight/</a:t>
            </a:r>
            <a:r>
              <a:rPr lang="en-US"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diabetes</a:t>
            </a:r>
            <a:r>
              <a:rPr lang="en-US" dirty="0" smtClean="0">
                <a:latin typeface="CMU Bright" panose="02000603000000000000" pitchFamily="2" charset="0"/>
                <a:ea typeface="CMU Bright" panose="02000603000000000000" pitchFamily="2" charset="0"/>
                <a:cs typeface="CMU Bright" panose="02000603000000000000" pitchFamily="2" charset="0"/>
              </a:rPr>
              <a:t> candidates </a:t>
            </a:r>
            <a:br>
              <a:rPr lang="en-US" dirty="0" smtClean="0">
                <a:latin typeface="CMU Bright" panose="02000603000000000000" pitchFamily="2" charset="0"/>
                <a:ea typeface="CMU Bright" panose="02000603000000000000" pitchFamily="2" charset="0"/>
                <a:cs typeface="CMU Bright" panose="02000603000000000000" pitchFamily="2" charset="0"/>
              </a:rPr>
            </a:br>
            <a:r>
              <a:rPr lang="en-US" dirty="0" smtClean="0">
                <a:latin typeface="CMU Bright" panose="02000603000000000000" pitchFamily="2" charset="0"/>
                <a:ea typeface="CMU Bright" panose="02000603000000000000" pitchFamily="2" charset="0"/>
                <a:cs typeface="CMU Bright" panose="02000603000000000000" pitchFamily="2" charset="0"/>
              </a:rPr>
              <a:t>Voter attitudes</a:t>
            </a:r>
            <a:r>
              <a:rPr lang="en-US" dirty="0">
                <a:latin typeface="CMU Bright" panose="02000603000000000000" pitchFamily="2" charset="0"/>
                <a:ea typeface="CMU Bright" panose="02000603000000000000" pitchFamily="2" charset="0"/>
                <a:cs typeface="CMU Bright" panose="02000603000000000000" pitchFamily="2" charset="0"/>
              </a:rPr>
              <a:t> </a:t>
            </a:r>
            <a:r>
              <a:rPr lang="en-US" dirty="0" smtClean="0">
                <a:latin typeface="CMU Bright" panose="02000603000000000000" pitchFamily="2" charset="0"/>
                <a:ea typeface="CMU Bright" panose="02000603000000000000" pitchFamily="2" charset="0"/>
                <a:cs typeface="CMU Bright" panose="02000603000000000000" pitchFamily="2" charset="0"/>
              </a:rPr>
              <a:t>by race</a:t>
            </a:r>
            <a:endParaRPr lang="en-US" dirty="0">
              <a:latin typeface="CMU Bright" panose="02000603000000000000" pitchFamily="2" charset="0"/>
              <a:ea typeface="CMU Bright" panose="02000603000000000000" pitchFamily="2" charset="0"/>
              <a:cs typeface="CMU Bright" panose="02000603000000000000" pitchFamily="2" charset="0"/>
            </a:endParaRPr>
          </a:p>
        </p:txBody>
      </p:sp>
      <p:graphicFrame>
        <p:nvGraphicFramePr>
          <p:cNvPr id="4" name="Table 3"/>
          <p:cNvGraphicFramePr>
            <a:graphicFrameLocks noGrp="1"/>
          </p:cNvGraphicFramePr>
          <p:nvPr>
            <p:extLst/>
          </p:nvPr>
        </p:nvGraphicFramePr>
        <p:xfrm>
          <a:off x="2412379" y="2725336"/>
          <a:ext cx="8058615" cy="3697768"/>
        </p:xfrm>
        <a:graphic>
          <a:graphicData uri="http://schemas.openxmlformats.org/drawingml/2006/table">
            <a:tbl>
              <a:tblPr firstRow="1" bandRow="1">
                <a:tableStyleId>{5940675A-B579-460E-94D1-54222C63F5DA}</a:tableStyleId>
              </a:tblPr>
              <a:tblGrid>
                <a:gridCol w="2686205"/>
                <a:gridCol w="5372410"/>
              </a:tblGrid>
              <a:tr h="924442">
                <a:tc>
                  <a:txBody>
                    <a:bodyPr/>
                    <a:lstStyle/>
                    <a:p>
                      <a:endParaRPr lang="en-US" b="1" dirty="0">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r>
                        <a:rPr kumimoji="0" lang="en-US" sz="2400" b="1" i="1"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Penalty by respondent group</a:t>
                      </a:r>
                      <a:endParaRPr lang="en-US" b="1" i="1" dirty="0"/>
                    </a:p>
                  </a:txBody>
                  <a:tcPr/>
                </a:tc>
              </a:tr>
              <a:tr h="924442">
                <a:tc>
                  <a:txBody>
                    <a:bodyPr/>
                    <a:lstStyle/>
                    <a:p>
                      <a:r>
                        <a:rPr kumimoji="0" lang="en-US" sz="2400" b="1" i="1"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White</a:t>
                      </a:r>
                      <a:endParaRPr kumimoji="0" lang="en-US" sz="2400" b="1" i="1"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-10.2</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924442">
                <a:tc>
                  <a:txBody>
                    <a:bodyPr/>
                    <a:lstStyle/>
                    <a:p>
                      <a:r>
                        <a:rPr kumimoji="0" lang="en-US" sz="2400" b="1" i="1"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Latino</a:t>
                      </a:r>
                      <a:endParaRPr kumimoji="0" lang="en-US" sz="2400" b="1" i="1"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-8.4</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924442">
                <a:tc>
                  <a:txBody>
                    <a:bodyPr/>
                    <a:lstStyle/>
                    <a:p>
                      <a:r>
                        <a:rPr kumimoji="0" lang="en-US" sz="2400" b="1" i="1"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Black</a:t>
                      </a:r>
                      <a:endParaRPr kumimoji="0" lang="en-US" sz="2400" b="1" i="1"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-6.7</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bl>
          </a:graphicData>
        </a:graphic>
      </p:graphicFrame>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58199" y="0"/>
            <a:ext cx="1533801" cy="992459"/>
          </a:xfrm>
          <a:prstGeom prst="rect">
            <a:avLst/>
          </a:prstGeom>
        </p:spPr>
      </p:pic>
    </p:spTree>
    <p:extLst>
      <p:ext uri="{BB962C8B-B14F-4D97-AF65-F5344CB8AC3E}">
        <p14:creationId xmlns:p14="http://schemas.microsoft.com/office/powerpoint/2010/main" val="2008304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according to this research</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Being overweight and with diabetes is about as off-putting to voters as seeing a candidate who is HIV+</a:t>
            </a:r>
          </a:p>
          <a:p>
            <a:endParaRPr lang="en-US" dirty="0"/>
          </a:p>
          <a:p>
            <a:r>
              <a:rPr lang="en-US" dirty="0" smtClean="0"/>
              <a:t>Who was elected, Barack Obama or Chris Christie?</a:t>
            </a:r>
          </a:p>
          <a:p>
            <a:endParaRPr lang="en-US" dirty="0"/>
          </a:p>
          <a:p>
            <a:r>
              <a:rPr lang="en-US" dirty="0" smtClean="0"/>
              <a:t>Not that many Chris Christies in high elective office….</a:t>
            </a:r>
            <a:endParaRPr lang="en-US" dirty="0" smtClean="0"/>
          </a:p>
          <a:p>
            <a:endParaRPr lang="en-US" dirty="0"/>
          </a:p>
          <a:p>
            <a:endParaRPr lang="en-US" dirty="0"/>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161826"/>
            <a:ext cx="5181600" cy="3678936"/>
          </a:xfrm>
        </p:spPr>
      </p:pic>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43162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Healthism, a definition (p. 16)</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 intentional and unintentional differentiations that disadvantage people based on either their health status or their perceived unhealthiness”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158680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public policies they question</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Taxes on tobacco and prohibitions on youthful smoking</a:t>
            </a:r>
          </a:p>
          <a:p>
            <a:r>
              <a:rPr lang="en-US" dirty="0" smtClean="0"/>
              <a:t>Taxes on tanning beds (The “</a:t>
            </a:r>
            <a:r>
              <a:rPr lang="en-US" dirty="0" err="1" smtClean="0"/>
              <a:t>Snooki</a:t>
            </a:r>
            <a:r>
              <a:rPr lang="en-US" dirty="0"/>
              <a:t> </a:t>
            </a:r>
            <a:r>
              <a:rPr lang="en-US" dirty="0" smtClean="0"/>
              <a:t>tax”)</a:t>
            </a:r>
          </a:p>
          <a:p>
            <a:r>
              <a:rPr lang="en-US" dirty="0" smtClean="0"/>
              <a:t>Big Gulp ban (taxes, limitations, on soda)</a:t>
            </a:r>
          </a:p>
          <a:p>
            <a:endParaRPr lang="en-US" dirty="0"/>
          </a:p>
          <a:p>
            <a:r>
              <a:rPr lang="en-US" dirty="0" smtClean="0"/>
              <a:t>These are relatively “soft” paternalistic policies, they write (p. 29)</a:t>
            </a:r>
          </a:p>
          <a:p>
            <a:endParaRPr lang="en-US" dirty="0"/>
          </a:p>
          <a:p>
            <a:r>
              <a:rPr lang="en-US" dirty="0" smtClean="0"/>
              <a:t>P. 44, concern about the “slippery slope”: drinking alcohol, eating red meat, not sleeping enough, failing to exercise, to use sunscreen, to get a flu shot…</a:t>
            </a:r>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888289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concern:</a:t>
            </a:r>
            <a:endParaRPr lang="en-US" dirty="0"/>
          </a:p>
        </p:txBody>
      </p:sp>
      <p:sp>
        <p:nvSpPr>
          <p:cNvPr id="3" name="Content Placeholder 2"/>
          <p:cNvSpPr>
            <a:spLocks noGrp="1"/>
          </p:cNvSpPr>
          <p:nvPr>
            <p:ph idx="1"/>
          </p:nvPr>
        </p:nvSpPr>
        <p:spPr>
          <a:xfrm>
            <a:off x="838200" y="1392072"/>
            <a:ext cx="10515600" cy="4484853"/>
          </a:xfrm>
        </p:spPr>
        <p:txBody>
          <a:bodyPr>
            <a:normAutofit fontScale="92500" lnSpcReduction="20000"/>
          </a:bodyPr>
          <a:lstStyle/>
          <a:p>
            <a:r>
              <a:rPr lang="en-US" dirty="0" smtClean="0"/>
              <a:t>Categorization &gt; Value Assignment &gt; Discriminatory Acts</a:t>
            </a:r>
          </a:p>
          <a:p>
            <a:endParaRPr lang="en-US" dirty="0"/>
          </a:p>
          <a:p>
            <a:endParaRPr lang="en-US" dirty="0" smtClean="0"/>
          </a:p>
          <a:p>
            <a:r>
              <a:rPr lang="en-US" dirty="0" smtClean="0"/>
              <a:t>We certainly value health; is it ok to categorize people on the basis of health?</a:t>
            </a:r>
          </a:p>
          <a:p>
            <a:r>
              <a:rPr lang="en-US" dirty="0" smtClean="0"/>
              <a:t>If  we do, can we avoid a value judgment?</a:t>
            </a:r>
          </a:p>
          <a:p>
            <a:r>
              <a:rPr lang="en-US" dirty="0" smtClean="0"/>
              <a:t>If we cannot, can we avoid discriminatory acts?</a:t>
            </a:r>
          </a:p>
          <a:p>
            <a:endParaRPr lang="en-US" dirty="0"/>
          </a:p>
          <a:p>
            <a:r>
              <a:rPr lang="en-US" dirty="0" smtClean="0"/>
              <a:t>Let’s talk about this. Are they crazy, or on to something we have not focused on?</a:t>
            </a:r>
          </a:p>
          <a:p>
            <a:r>
              <a:rPr lang="en-US" dirty="0" smtClean="0"/>
              <a:t>Is it workable? How to distinguish between allowable and unallowable health-based distinctions?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91812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status: choice or situation</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Initial quote from Reb. Mo Brooks (R, AL): make sicker people  pay more for health insurance, so that those who “lead good lives” and who “have done the things to keep their bodies healthy” can get the benefits of that, not paying for those who have made other choices.</a:t>
            </a:r>
          </a:p>
          <a:p>
            <a:endParaRPr lang="en-US" dirty="0"/>
          </a:p>
          <a:p>
            <a:endParaRPr lang="en-US" dirty="0" smtClean="0"/>
          </a:p>
          <a:p>
            <a:r>
              <a:rPr lang="en-US" dirty="0" smtClean="0"/>
              <a:t>Let’s talk about that first.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Prof. Andy Reynolds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Research with PhD student Gabriele </a:t>
            </a:r>
            <a:r>
              <a:rPr lang="en-US" dirty="0" err="1" smtClean="0"/>
              <a:t>Magni</a:t>
            </a:r>
            <a:endParaRPr lang="en-US" dirty="0" smtClean="0"/>
          </a:p>
          <a:p>
            <a:r>
              <a:rPr lang="en-US" dirty="0" smtClean="0"/>
              <a:t>Surveys in 4 countries, asking the question: would you vote for this candidate</a:t>
            </a:r>
          </a:p>
          <a:p>
            <a:r>
              <a:rPr lang="en-US" dirty="0" smtClean="0"/>
              <a:t>The candidates are hypothetical and differ in various ways</a:t>
            </a:r>
          </a:p>
          <a:p>
            <a:r>
              <a:rPr lang="en-US" dirty="0" smtClean="0"/>
              <a:t>Their main theoretical interest: LGBT candidates and how much they suffer at the polls.</a:t>
            </a:r>
          </a:p>
          <a:p>
            <a:r>
              <a:rPr lang="en-US" dirty="0" smtClean="0"/>
              <a:t>But their questions had a lot of different prompts, including some health characteristics</a:t>
            </a:r>
          </a:p>
          <a:p>
            <a:r>
              <a:rPr lang="en-US" dirty="0" err="1" smtClean="0"/>
              <a:t>Followingslides</a:t>
            </a:r>
            <a:r>
              <a:rPr lang="en-US" dirty="0" smtClean="0"/>
              <a:t> come from Prof. Reynolds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3026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MU Bright" panose="02000603000000000000" pitchFamily="2" charset="0"/>
                <a:ea typeface="CMU Bright" panose="02000603000000000000" pitchFamily="2" charset="0"/>
                <a:cs typeface="CMU Bright" panose="02000603000000000000" pitchFamily="2" charset="0"/>
              </a:rPr>
              <a:t>Conjoint design</a:t>
            </a:r>
            <a:endParaRPr lang="en-US" dirty="0">
              <a:latin typeface="CMU Bright" panose="02000603000000000000" pitchFamily="2" charset="0"/>
              <a:ea typeface="CMU Bright" panose="02000603000000000000" pitchFamily="2" charset="0"/>
              <a:cs typeface="CMU Bright" panose="02000603000000000000" pitchFamily="2" charset="0"/>
            </a:endParaRPr>
          </a:p>
        </p:txBody>
      </p:sp>
      <p:sp>
        <p:nvSpPr>
          <p:cNvPr id="3" name="Content Placeholder 2"/>
          <p:cNvSpPr>
            <a:spLocks noGrp="1"/>
          </p:cNvSpPr>
          <p:nvPr>
            <p:ph idx="1"/>
          </p:nvPr>
        </p:nvSpPr>
        <p:spPr>
          <a:xfrm>
            <a:off x="256477" y="1825624"/>
            <a:ext cx="11508059" cy="4664385"/>
          </a:xfrm>
        </p:spPr>
        <p:txBody>
          <a:bodyPr>
            <a:normAutofit fontScale="92500" lnSpcReduction="10000"/>
          </a:bodyPr>
          <a:lstStyle/>
          <a:p>
            <a:pPr>
              <a:spcAft>
                <a:spcPts val="600"/>
              </a:spcAft>
            </a:pPr>
            <a:r>
              <a:rPr lang="en-US" dirty="0" smtClean="0">
                <a:latin typeface="CMU Bright" panose="02000603000000000000" pitchFamily="2" charset="0"/>
                <a:ea typeface="CMU Bright" panose="02000603000000000000" pitchFamily="2" charset="0"/>
                <a:cs typeface="CMU Bright" panose="02000603000000000000" pitchFamily="2" charset="0"/>
              </a:rPr>
              <a:t>5 </a:t>
            </a:r>
            <a:r>
              <a:rPr lang="en-US" dirty="0">
                <a:latin typeface="CMU Bright" panose="02000603000000000000" pitchFamily="2" charset="0"/>
                <a:ea typeface="CMU Bright" panose="02000603000000000000" pitchFamily="2" charset="0"/>
                <a:cs typeface="CMU Bright" panose="02000603000000000000" pitchFamily="2" charset="0"/>
              </a:rPr>
              <a:t>pairs of </a:t>
            </a:r>
            <a:r>
              <a:rPr lang="en-US" dirty="0" smtClean="0">
                <a:latin typeface="CMU Bright" panose="02000603000000000000" pitchFamily="2" charset="0"/>
                <a:ea typeface="CMU Bright" panose="02000603000000000000" pitchFamily="2" charset="0"/>
                <a:cs typeface="CMU Bright" panose="02000603000000000000" pitchFamily="2" charset="0"/>
              </a:rPr>
              <a:t>candidates</a:t>
            </a:r>
          </a:p>
          <a:p>
            <a:pPr>
              <a:spcAft>
                <a:spcPts val="600"/>
              </a:spcAft>
            </a:pPr>
            <a:r>
              <a:rPr lang="en-US" dirty="0" smtClean="0">
                <a:latin typeface="CMU Bright" panose="02000603000000000000" pitchFamily="2" charset="0"/>
                <a:ea typeface="CMU Bright" panose="02000603000000000000" pitchFamily="2" charset="0"/>
                <a:cs typeface="CMU Bright" panose="02000603000000000000" pitchFamily="2" charset="0"/>
              </a:rPr>
              <a:t>Political party kept constant</a:t>
            </a:r>
            <a:endParaRPr lang="en-US" dirty="0">
              <a:latin typeface="CMU Bright" panose="02000603000000000000" pitchFamily="2" charset="0"/>
              <a:ea typeface="CMU Bright" panose="02000603000000000000" pitchFamily="2" charset="0"/>
              <a:cs typeface="CMU Bright" panose="02000603000000000000" pitchFamily="2" charset="0"/>
            </a:endParaRPr>
          </a:p>
          <a:p>
            <a:pPr>
              <a:spcAft>
                <a:spcPts val="600"/>
              </a:spcAft>
            </a:pPr>
            <a:r>
              <a:rPr lang="en-US" dirty="0">
                <a:latin typeface="CMU Bright" panose="02000603000000000000" pitchFamily="2" charset="0"/>
                <a:ea typeface="CMU Bright" panose="02000603000000000000" pitchFamily="2" charset="0"/>
                <a:cs typeface="CMU Bright" panose="02000603000000000000" pitchFamily="2" charset="0"/>
              </a:rPr>
              <a:t>8</a:t>
            </a:r>
            <a:r>
              <a:rPr lang="en-US" dirty="0" smtClean="0">
                <a:latin typeface="CMU Bright" panose="02000603000000000000" pitchFamily="2" charset="0"/>
                <a:ea typeface="CMU Bright" panose="02000603000000000000" pitchFamily="2" charset="0"/>
                <a:cs typeface="CMU Bright" panose="02000603000000000000" pitchFamily="2" charset="0"/>
              </a:rPr>
              <a:t> </a:t>
            </a:r>
            <a:r>
              <a:rPr lang="en-US" dirty="0">
                <a:latin typeface="CMU Bright" panose="02000603000000000000" pitchFamily="2" charset="0"/>
                <a:ea typeface="CMU Bright" panose="02000603000000000000" pitchFamily="2" charset="0"/>
                <a:cs typeface="CMU Bright" panose="02000603000000000000" pitchFamily="2" charset="0"/>
              </a:rPr>
              <a:t>independently-randomized </a:t>
            </a:r>
            <a:r>
              <a:rPr lang="en-US" dirty="0" smtClean="0">
                <a:latin typeface="CMU Bright" panose="02000603000000000000" pitchFamily="2" charset="0"/>
                <a:ea typeface="CMU Bright" panose="02000603000000000000" pitchFamily="2" charset="0"/>
                <a:cs typeface="CMU Bright" panose="02000603000000000000" pitchFamily="2" charset="0"/>
              </a:rPr>
              <a:t>attributes:</a:t>
            </a:r>
          </a:p>
          <a:p>
            <a:pPr lvl="1">
              <a:spcAft>
                <a:spcPts val="600"/>
              </a:spcAft>
            </a:pPr>
            <a:r>
              <a:rPr lang="en-US" sz="2800" b="1" dirty="0" smtClean="0">
                <a:latin typeface="CMU Bright" panose="02000603000000000000" pitchFamily="2" charset="0"/>
                <a:ea typeface="CMU Bright" panose="02000603000000000000" pitchFamily="2" charset="0"/>
                <a:cs typeface="CMU Bright" panose="02000603000000000000" pitchFamily="2" charset="0"/>
              </a:rPr>
              <a:t>Sexual orientation</a:t>
            </a:r>
            <a:r>
              <a:rPr lang="en-US" sz="2800" dirty="0" smtClean="0">
                <a:latin typeface="CMU Bright" panose="02000603000000000000" pitchFamily="2" charset="0"/>
                <a:ea typeface="CMU Bright" panose="02000603000000000000" pitchFamily="2" charset="0"/>
                <a:cs typeface="CMU Bright" panose="02000603000000000000" pitchFamily="2" charset="0"/>
              </a:rPr>
              <a:t>: gay, straight</a:t>
            </a:r>
          </a:p>
          <a:p>
            <a:pPr lvl="1">
              <a:spcAft>
                <a:spcPts val="600"/>
              </a:spcAft>
            </a:pPr>
            <a:r>
              <a:rPr lang="en-US" sz="2800" b="1" dirty="0" smtClean="0">
                <a:latin typeface="CMU Bright" panose="02000603000000000000" pitchFamily="2" charset="0"/>
                <a:ea typeface="CMU Bright" panose="02000603000000000000" pitchFamily="2" charset="0"/>
                <a:cs typeface="CMU Bright" panose="02000603000000000000" pitchFamily="2" charset="0"/>
              </a:rPr>
              <a:t>Gender identity</a:t>
            </a:r>
            <a:r>
              <a:rPr lang="en-US" sz="2800" dirty="0" smtClean="0">
                <a:latin typeface="CMU Bright" panose="02000603000000000000" pitchFamily="2" charset="0"/>
                <a:ea typeface="CMU Bright" panose="02000603000000000000" pitchFamily="2" charset="0"/>
                <a:cs typeface="CMU Bright" panose="02000603000000000000" pitchFamily="2" charset="0"/>
              </a:rPr>
              <a:t>: man, woman, transgender</a:t>
            </a:r>
          </a:p>
          <a:p>
            <a:pPr lvl="1">
              <a:spcAft>
                <a:spcPts val="600"/>
              </a:spcAft>
            </a:pPr>
            <a:r>
              <a:rPr lang="en-US" sz="2800" b="1" dirty="0" smtClean="0">
                <a:latin typeface="CMU Bright" panose="02000603000000000000" pitchFamily="2" charset="0"/>
                <a:ea typeface="CMU Bright" panose="02000603000000000000" pitchFamily="2" charset="0"/>
                <a:cs typeface="CMU Bright" panose="02000603000000000000" pitchFamily="2" charset="0"/>
              </a:rPr>
              <a:t>Health</a:t>
            </a:r>
            <a:r>
              <a:rPr lang="en-US" sz="2800" dirty="0" smtClean="0">
                <a:latin typeface="CMU Bright" panose="02000603000000000000" pitchFamily="2" charset="0"/>
                <a:ea typeface="CMU Bright" panose="02000603000000000000" pitchFamily="2" charset="0"/>
                <a:cs typeface="CMU Bright" panose="02000603000000000000" pitchFamily="2" charset="0"/>
              </a:rPr>
              <a:t>: healthy, in wheelchair, overweight with diabetes, HIV+, HIV+ since birth</a:t>
            </a:r>
          </a:p>
          <a:p>
            <a:pPr lvl="1">
              <a:spcAft>
                <a:spcPts val="600"/>
              </a:spcAft>
            </a:pPr>
            <a:r>
              <a:rPr lang="en-US" sz="2800" dirty="0" smtClean="0">
                <a:latin typeface="CMU Bright" panose="02000603000000000000" pitchFamily="2" charset="0"/>
                <a:ea typeface="CMU Bright" panose="02000603000000000000" pitchFamily="2" charset="0"/>
                <a:cs typeface="CMU Bright" panose="02000603000000000000" pitchFamily="2" charset="0"/>
              </a:rPr>
              <a:t>Race/ethnicity, religion, education, age, political experience</a:t>
            </a:r>
          </a:p>
          <a:p>
            <a:pPr>
              <a:spcAft>
                <a:spcPts val="600"/>
              </a:spcAft>
            </a:pPr>
            <a:r>
              <a:rPr lang="en-US" dirty="0" smtClean="0">
                <a:latin typeface="CMU Bright" panose="02000603000000000000" pitchFamily="2" charset="0"/>
                <a:ea typeface="CMU Bright" panose="02000603000000000000" pitchFamily="2" charset="0"/>
                <a:cs typeface="CMU Bright" panose="02000603000000000000" pitchFamily="2" charset="0"/>
              </a:rPr>
              <a:t>Reduces social desirability concerns by offering multiple ways to justify choice.</a:t>
            </a:r>
            <a:br>
              <a:rPr lang="en-US" dirty="0" smtClean="0">
                <a:latin typeface="CMU Bright" panose="02000603000000000000" pitchFamily="2" charset="0"/>
                <a:ea typeface="CMU Bright" panose="02000603000000000000" pitchFamily="2" charset="0"/>
                <a:cs typeface="CMU Bright" panose="02000603000000000000" pitchFamily="2" charset="0"/>
              </a:rPr>
            </a:br>
            <a:endParaRPr lang="en-US" dirty="0">
              <a:latin typeface="CMU Bright" panose="02000603000000000000" pitchFamily="2" charset="0"/>
              <a:ea typeface="CMU Bright" panose="02000603000000000000" pitchFamily="2" charset="0"/>
              <a:cs typeface="CMU Bright" panose="02000603000000000000" pitchFamily="2" charset="0"/>
            </a:endParaRPr>
          </a:p>
          <a:p>
            <a:endParaRPr lang="en-US" dirty="0"/>
          </a:p>
        </p:txBody>
      </p:sp>
    </p:spTree>
    <p:extLst>
      <p:ext uri="{BB962C8B-B14F-4D97-AF65-F5344CB8AC3E}">
        <p14:creationId xmlns:p14="http://schemas.microsoft.com/office/powerpoint/2010/main" val="2911561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11300" y="2347580"/>
          <a:ext cx="8966200" cy="3657600"/>
        </p:xfrm>
        <a:graphic>
          <a:graphicData uri="http://schemas.openxmlformats.org/drawingml/2006/table">
            <a:tbl>
              <a:tblPr firstRow="1" bandRow="1">
                <a:tableStyleId>{073A0DAA-6AF3-43AB-8588-CEC1D06C72B9}</a:tableStyleId>
              </a:tblPr>
              <a:tblGrid>
                <a:gridCol w="4557592">
                  <a:extLst>
                    <a:ext uri="{9D8B030D-6E8A-4147-A177-3AD203B41FA5}">
                      <a16:colId xmlns:a16="http://schemas.microsoft.com/office/drawing/2014/main" xmlns="" val="20001"/>
                    </a:ext>
                  </a:extLst>
                </a:gridCol>
                <a:gridCol w="4408608">
                  <a:extLst>
                    <a:ext uri="{9D8B030D-6E8A-4147-A177-3AD203B41FA5}">
                      <a16:colId xmlns:a16="http://schemas.microsoft.com/office/drawing/2014/main" xmlns="" val="20002"/>
                    </a:ext>
                  </a:extLst>
                </a:gridCol>
              </a:tblGrid>
              <a:tr h="0">
                <a:tc>
                  <a:txBody>
                    <a:bodyPr/>
                    <a:lstStyle/>
                    <a:p>
                      <a:pPr algn="ctr"/>
                      <a:r>
                        <a:rPr lang="en-US" sz="2400" b="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Gay </a:t>
                      </a:r>
                      <a:endParaRPr lang="en-US" sz="2400" b="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Straight </a:t>
                      </a:r>
                      <a:endParaRPr lang="en-US" sz="2400" b="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370840">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Man </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Man </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840">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Healthy </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Healthy </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70840">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White </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Black </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Not religious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Christian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70840">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College degree</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Master degree</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370840">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56 years old</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44 years old</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70840">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No previous political experience</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Member of state legislature</a:t>
                      </a:r>
                      <a:endParaRPr lang="en-US" sz="24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bl>
          </a:graphicData>
        </a:graphic>
      </p:graphicFrame>
      <p:sp>
        <p:nvSpPr>
          <p:cNvPr id="3" name="TextBox 2"/>
          <p:cNvSpPr txBox="1"/>
          <p:nvPr/>
        </p:nvSpPr>
        <p:spPr>
          <a:xfrm>
            <a:off x="1655336" y="1734757"/>
            <a:ext cx="4103649" cy="461665"/>
          </a:xfrm>
          <a:prstGeom prst="rect">
            <a:avLst/>
          </a:prstGeom>
          <a:noFill/>
        </p:spPr>
        <p:txBody>
          <a:bodyPr wrap="square" rtlCol="0">
            <a:spAutoFit/>
          </a:bodyPr>
          <a:lstStyle/>
          <a:p>
            <a:pPr algn="ctr"/>
            <a:r>
              <a:rPr lang="en-US" sz="2400" b="1" dirty="0" smtClean="0">
                <a:latin typeface="CMU Bright" panose="02000603000000000000" pitchFamily="2" charset="0"/>
                <a:ea typeface="CMU Bright" panose="02000603000000000000" pitchFamily="2" charset="0"/>
                <a:cs typeface="CMU Bright" panose="02000603000000000000" pitchFamily="2" charset="0"/>
              </a:rPr>
              <a:t>Candidate 1</a:t>
            </a:r>
            <a:r>
              <a:rPr lang="en-US" sz="2400" b="1" dirty="0" smtClean="0"/>
              <a:t> </a:t>
            </a:r>
            <a:endParaRPr lang="en-US" sz="2400" b="1" dirty="0"/>
          </a:p>
        </p:txBody>
      </p:sp>
      <p:sp>
        <p:nvSpPr>
          <p:cNvPr id="5" name="TextBox 4"/>
          <p:cNvSpPr txBox="1"/>
          <p:nvPr/>
        </p:nvSpPr>
        <p:spPr>
          <a:xfrm>
            <a:off x="6330485" y="1734757"/>
            <a:ext cx="3947532" cy="461665"/>
          </a:xfrm>
          <a:prstGeom prst="rect">
            <a:avLst/>
          </a:prstGeom>
          <a:noFill/>
        </p:spPr>
        <p:txBody>
          <a:bodyPr wrap="square" rtlCol="0">
            <a:spAutoFit/>
          </a:bodyPr>
          <a:lstStyle/>
          <a:p>
            <a:pPr algn="ctr"/>
            <a:r>
              <a:rPr lang="en-US" sz="2400" b="1" dirty="0" smtClean="0">
                <a:latin typeface="CMU Bright" panose="02000603000000000000" pitchFamily="2" charset="0"/>
                <a:ea typeface="CMU Bright" panose="02000603000000000000" pitchFamily="2" charset="0"/>
                <a:cs typeface="CMU Bright" panose="02000603000000000000" pitchFamily="2" charset="0"/>
              </a:rPr>
              <a:t>Candidate 2</a:t>
            </a:r>
            <a:endParaRPr lang="en-US" sz="2400" b="1" dirty="0">
              <a:latin typeface="CMU Bright" panose="02000603000000000000" pitchFamily="2" charset="0"/>
              <a:ea typeface="CMU Bright" panose="02000603000000000000" pitchFamily="2" charset="0"/>
              <a:cs typeface="CMU Bright" panose="02000603000000000000" pitchFamily="2" charset="0"/>
            </a:endParaRPr>
          </a:p>
        </p:txBody>
      </p:sp>
      <p:sp>
        <p:nvSpPr>
          <p:cNvPr id="6" name="TextBox 5"/>
          <p:cNvSpPr txBox="1"/>
          <p:nvPr/>
        </p:nvSpPr>
        <p:spPr>
          <a:xfrm>
            <a:off x="508000" y="626093"/>
            <a:ext cx="10807700" cy="892552"/>
          </a:xfrm>
          <a:prstGeom prst="rect">
            <a:avLst/>
          </a:prstGeom>
          <a:noFill/>
        </p:spPr>
        <p:txBody>
          <a:bodyPr wrap="square" rtlCol="0">
            <a:spAutoFit/>
          </a:bodyPr>
          <a:lstStyle/>
          <a:p>
            <a:pPr algn="ctr"/>
            <a:r>
              <a:rPr lang="en-US" sz="2600" dirty="0" smtClean="0">
                <a:latin typeface="CMU Bright" panose="02000603000000000000" pitchFamily="2" charset="0"/>
                <a:ea typeface="CMU Bright" panose="02000603000000000000" pitchFamily="2" charset="0"/>
                <a:cs typeface="CMU Bright" panose="02000603000000000000" pitchFamily="2" charset="0"/>
              </a:rPr>
              <a:t>“Imagine that the </a:t>
            </a:r>
            <a:r>
              <a:rPr lang="en-US" sz="2600" dirty="0">
                <a:latin typeface="CMU Bright" panose="02000603000000000000" pitchFamily="2" charset="0"/>
                <a:ea typeface="CMU Bright" panose="02000603000000000000" pitchFamily="2" charset="0"/>
                <a:cs typeface="CMU Bright" panose="02000603000000000000" pitchFamily="2" charset="0"/>
              </a:rPr>
              <a:t>party for which </a:t>
            </a:r>
            <a:r>
              <a:rPr lang="en-US" sz="2600" dirty="0" smtClean="0">
                <a:latin typeface="CMU Bright" panose="02000603000000000000" pitchFamily="2" charset="0"/>
                <a:ea typeface="CMU Bright" panose="02000603000000000000" pitchFamily="2" charset="0"/>
                <a:cs typeface="CMU Bright" panose="02000603000000000000" pitchFamily="2" charset="0"/>
              </a:rPr>
              <a:t>you are </a:t>
            </a:r>
            <a:r>
              <a:rPr lang="en-US" sz="2600" dirty="0">
                <a:latin typeface="CMU Bright" panose="02000603000000000000" pitchFamily="2" charset="0"/>
                <a:ea typeface="CMU Bright" panose="02000603000000000000" pitchFamily="2" charset="0"/>
                <a:cs typeface="CMU Bright" panose="02000603000000000000" pitchFamily="2" charset="0"/>
              </a:rPr>
              <a:t>more likely to vote for </a:t>
            </a:r>
            <a:r>
              <a:rPr lang="en-US" sz="2600" dirty="0" smtClean="0">
                <a:latin typeface="CMU Bright" panose="02000603000000000000" pitchFamily="2" charset="0"/>
                <a:ea typeface="CMU Bright" panose="02000603000000000000" pitchFamily="2" charset="0"/>
                <a:cs typeface="CMU Bright" panose="02000603000000000000" pitchFamily="2" charset="0"/>
              </a:rPr>
              <a:t>is considering these </a:t>
            </a:r>
            <a:r>
              <a:rPr lang="en-US" sz="2600" dirty="0">
                <a:latin typeface="CMU Bright" panose="02000603000000000000" pitchFamily="2" charset="0"/>
                <a:ea typeface="CMU Bright" panose="02000603000000000000" pitchFamily="2" charset="0"/>
                <a:cs typeface="CMU Bright" panose="02000603000000000000" pitchFamily="2" charset="0"/>
              </a:rPr>
              <a:t>individuals as candidates for the House in </a:t>
            </a:r>
            <a:r>
              <a:rPr lang="en-US" sz="2600" dirty="0" smtClean="0">
                <a:latin typeface="CMU Bright" panose="02000603000000000000" pitchFamily="2" charset="0"/>
                <a:ea typeface="CMU Bright" panose="02000603000000000000" pitchFamily="2" charset="0"/>
                <a:cs typeface="CMU Bright" panose="02000603000000000000" pitchFamily="2" charset="0"/>
              </a:rPr>
              <a:t>your district:”</a:t>
            </a:r>
            <a:endParaRPr lang="en-US" sz="2600" dirty="0">
              <a:latin typeface="CMU Bright" panose="02000603000000000000" pitchFamily="2" charset="0"/>
              <a:ea typeface="CMU Bright" panose="02000603000000000000" pitchFamily="2" charset="0"/>
              <a:cs typeface="CMU Bright" panose="02000603000000000000" pitchFamily="2" charset="0"/>
            </a:endParaRPr>
          </a:p>
        </p:txBody>
      </p:sp>
    </p:spTree>
    <p:extLst>
      <p:ext uri="{BB962C8B-B14F-4D97-AF65-F5344CB8AC3E}">
        <p14:creationId xmlns:p14="http://schemas.microsoft.com/office/powerpoint/2010/main" val="1499528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MU Bright" panose="02000603000000000000" pitchFamily="2" charset="0"/>
                <a:ea typeface="CMU Bright" panose="02000603000000000000" pitchFamily="2" charset="0"/>
                <a:cs typeface="CMU Bright" panose="02000603000000000000" pitchFamily="2" charset="0"/>
              </a:rPr>
              <a:t>Outcome and mechanism questions</a:t>
            </a:r>
            <a:endParaRPr lang="en-US" dirty="0">
              <a:latin typeface="CMU Bright" panose="02000603000000000000" pitchFamily="2" charset="0"/>
              <a:ea typeface="CMU Bright" panose="02000603000000000000" pitchFamily="2" charset="0"/>
              <a:cs typeface="CMU Bright" panose="02000603000000000000" pitchFamily="2" charset="0"/>
            </a:endParaRPr>
          </a:p>
        </p:txBody>
      </p:sp>
      <p:sp>
        <p:nvSpPr>
          <p:cNvPr id="3" name="Content Placeholder 2"/>
          <p:cNvSpPr>
            <a:spLocks noGrp="1"/>
          </p:cNvSpPr>
          <p:nvPr>
            <p:ph idx="1"/>
          </p:nvPr>
        </p:nvSpPr>
        <p:spPr/>
        <p:txBody>
          <a:bodyPr/>
          <a:lstStyle/>
          <a:p>
            <a:pPr>
              <a:spcAft>
                <a:spcPts val="600"/>
              </a:spcAft>
            </a:pPr>
            <a:r>
              <a:rPr lang="en-US" dirty="0" smtClean="0">
                <a:latin typeface="CMU Bright" panose="02000603000000000000" pitchFamily="2" charset="0"/>
                <a:ea typeface="CMU Bright" panose="02000603000000000000" pitchFamily="2" charset="0"/>
                <a:cs typeface="CMU Bright" panose="02000603000000000000" pitchFamily="2" charset="0"/>
              </a:rPr>
              <a:t>“</a:t>
            </a:r>
            <a:r>
              <a:rPr lang="en-US" dirty="0">
                <a:latin typeface="CMU Bright" panose="02000603000000000000" pitchFamily="2" charset="0"/>
                <a:ea typeface="CMU Bright" panose="02000603000000000000" pitchFamily="2" charset="0"/>
                <a:cs typeface="CMU Bright" panose="02000603000000000000" pitchFamily="2" charset="0"/>
              </a:rPr>
              <a:t>Which of these two candidates would you be </a:t>
            </a:r>
            <a:r>
              <a:rPr lang="en-US" b="1" dirty="0">
                <a:latin typeface="CMU Bright" panose="02000603000000000000" pitchFamily="2" charset="0"/>
                <a:ea typeface="CMU Bright" panose="02000603000000000000" pitchFamily="2" charset="0"/>
                <a:cs typeface="CMU Bright" panose="02000603000000000000" pitchFamily="2" charset="0"/>
              </a:rPr>
              <a:t>more likely to vote for</a:t>
            </a:r>
            <a:r>
              <a:rPr lang="en-US" dirty="0" smtClean="0">
                <a:latin typeface="CMU Bright" panose="02000603000000000000" pitchFamily="2" charset="0"/>
                <a:ea typeface="CMU Bright" panose="02000603000000000000" pitchFamily="2" charset="0"/>
                <a:cs typeface="CMU Bright" panose="02000603000000000000" pitchFamily="2" charset="0"/>
              </a:rPr>
              <a:t>?”</a:t>
            </a:r>
          </a:p>
          <a:p>
            <a:pPr>
              <a:spcAft>
                <a:spcPts val="600"/>
              </a:spcAft>
            </a:pPr>
            <a:r>
              <a:rPr lang="en-US" dirty="0">
                <a:latin typeface="CMU Bright" panose="02000603000000000000" pitchFamily="2" charset="0"/>
                <a:ea typeface="CMU Bright" panose="02000603000000000000" pitchFamily="2" charset="0"/>
                <a:cs typeface="CMU Bright" panose="02000603000000000000" pitchFamily="2" charset="0"/>
              </a:rPr>
              <a:t>“In your opinion, which of these two candidates… </a:t>
            </a:r>
            <a:endParaRPr lang="en-US" dirty="0" smtClean="0">
              <a:latin typeface="CMU Bright" panose="02000603000000000000" pitchFamily="2" charset="0"/>
              <a:ea typeface="CMU Bright" panose="02000603000000000000" pitchFamily="2" charset="0"/>
              <a:cs typeface="CMU Bright" panose="02000603000000000000" pitchFamily="2" charset="0"/>
            </a:endParaRPr>
          </a:p>
          <a:p>
            <a:pPr lvl="1">
              <a:spcAft>
                <a:spcPts val="600"/>
              </a:spcAft>
            </a:pPr>
            <a:r>
              <a:rPr lang="en-US" dirty="0" smtClean="0">
                <a:latin typeface="CMU Bright" panose="02000603000000000000" pitchFamily="2" charset="0"/>
                <a:ea typeface="CMU Bright" panose="02000603000000000000" pitchFamily="2" charset="0"/>
                <a:cs typeface="CMU Bright" panose="02000603000000000000" pitchFamily="2" charset="0"/>
              </a:rPr>
              <a:t>…is </a:t>
            </a:r>
            <a:r>
              <a:rPr lang="en-US" dirty="0">
                <a:latin typeface="CMU Bright" panose="02000603000000000000" pitchFamily="2" charset="0"/>
                <a:ea typeface="CMU Bright" panose="02000603000000000000" pitchFamily="2" charset="0"/>
                <a:cs typeface="CMU Bright" panose="02000603000000000000" pitchFamily="2" charset="0"/>
              </a:rPr>
              <a:t>more </a:t>
            </a:r>
            <a:r>
              <a:rPr lang="en-US" b="1" dirty="0">
                <a:latin typeface="CMU Bright" panose="02000603000000000000" pitchFamily="2" charset="0"/>
                <a:ea typeface="CMU Bright" panose="02000603000000000000" pitchFamily="2" charset="0"/>
                <a:cs typeface="CMU Bright" panose="02000603000000000000" pitchFamily="2" charset="0"/>
              </a:rPr>
              <a:t>liberal</a:t>
            </a:r>
            <a:r>
              <a:rPr lang="en-US" dirty="0">
                <a:latin typeface="CMU Bright" panose="02000603000000000000" pitchFamily="2" charset="0"/>
                <a:ea typeface="CMU Bright" panose="02000603000000000000" pitchFamily="2" charset="0"/>
                <a:cs typeface="CMU Bright" panose="02000603000000000000" pitchFamily="2" charset="0"/>
              </a:rPr>
              <a:t>? </a:t>
            </a:r>
            <a:endParaRPr lang="en-US" dirty="0" smtClean="0">
              <a:latin typeface="CMU Bright" panose="02000603000000000000" pitchFamily="2" charset="0"/>
              <a:ea typeface="CMU Bright" panose="02000603000000000000" pitchFamily="2" charset="0"/>
              <a:cs typeface="CMU Bright" panose="02000603000000000000" pitchFamily="2" charset="0"/>
            </a:endParaRPr>
          </a:p>
          <a:p>
            <a:pPr lvl="1">
              <a:spcAft>
                <a:spcPts val="600"/>
              </a:spcAft>
            </a:pPr>
            <a:r>
              <a:rPr lang="en-US" dirty="0" smtClean="0">
                <a:latin typeface="CMU Bright" panose="02000603000000000000" pitchFamily="2" charset="0"/>
                <a:ea typeface="CMU Bright" panose="02000603000000000000" pitchFamily="2" charset="0"/>
                <a:cs typeface="CMU Bright" panose="02000603000000000000" pitchFamily="2" charset="0"/>
              </a:rPr>
              <a:t>…</a:t>
            </a:r>
            <a:r>
              <a:rPr lang="en-US" dirty="0">
                <a:latin typeface="CMU Bright" panose="02000603000000000000" pitchFamily="2" charset="0"/>
                <a:ea typeface="CMU Bright" panose="02000603000000000000" pitchFamily="2" charset="0"/>
                <a:cs typeface="CMU Bright" panose="02000603000000000000" pitchFamily="2" charset="0"/>
              </a:rPr>
              <a:t>represents a sign of </a:t>
            </a:r>
            <a:r>
              <a:rPr lang="en-US" b="1" dirty="0">
                <a:latin typeface="CMU Bright" panose="02000603000000000000" pitchFamily="2" charset="0"/>
                <a:ea typeface="CMU Bright" panose="02000603000000000000" pitchFamily="2" charset="0"/>
                <a:cs typeface="CMU Bright" panose="02000603000000000000" pitchFamily="2" charset="0"/>
              </a:rPr>
              <a:t>social progress</a:t>
            </a:r>
            <a:r>
              <a:rPr lang="en-US" dirty="0">
                <a:latin typeface="CMU Bright" panose="02000603000000000000" pitchFamily="2" charset="0"/>
                <a:ea typeface="CMU Bright" panose="02000603000000000000" pitchFamily="2" charset="0"/>
                <a:cs typeface="CMU Bright" panose="02000603000000000000" pitchFamily="2" charset="0"/>
              </a:rPr>
              <a:t>? </a:t>
            </a:r>
            <a:endParaRPr lang="en-US" dirty="0" smtClean="0">
              <a:latin typeface="CMU Bright" panose="02000603000000000000" pitchFamily="2" charset="0"/>
              <a:ea typeface="CMU Bright" panose="02000603000000000000" pitchFamily="2" charset="0"/>
              <a:cs typeface="CMU Bright" panose="02000603000000000000" pitchFamily="2" charset="0"/>
            </a:endParaRPr>
          </a:p>
          <a:p>
            <a:pPr lvl="1">
              <a:spcAft>
                <a:spcPts val="600"/>
              </a:spcAft>
            </a:pPr>
            <a:r>
              <a:rPr lang="en-US" dirty="0" smtClean="0">
                <a:latin typeface="CMU Bright" panose="02000603000000000000" pitchFamily="2" charset="0"/>
                <a:ea typeface="CMU Bright" panose="02000603000000000000" pitchFamily="2" charset="0"/>
                <a:cs typeface="CMU Bright" panose="02000603000000000000" pitchFamily="2" charset="0"/>
              </a:rPr>
              <a:t>…</a:t>
            </a:r>
            <a:r>
              <a:rPr lang="en-US" dirty="0">
                <a:latin typeface="CMU Bright" panose="02000603000000000000" pitchFamily="2" charset="0"/>
                <a:ea typeface="CMU Bright" panose="02000603000000000000" pitchFamily="2" charset="0"/>
                <a:cs typeface="CMU Bright" panose="02000603000000000000" pitchFamily="2" charset="0"/>
              </a:rPr>
              <a:t>represents a </a:t>
            </a:r>
            <a:r>
              <a:rPr lang="en-US" b="1" dirty="0">
                <a:latin typeface="CMU Bright" panose="02000603000000000000" pitchFamily="2" charset="0"/>
                <a:ea typeface="CMU Bright" panose="02000603000000000000" pitchFamily="2" charset="0"/>
                <a:cs typeface="CMU Bright" panose="02000603000000000000" pitchFamily="2" charset="0"/>
              </a:rPr>
              <a:t>threat to traditional </a:t>
            </a:r>
            <a:r>
              <a:rPr lang="en-US" dirty="0">
                <a:latin typeface="CMU Bright" panose="02000603000000000000" pitchFamily="2" charset="0"/>
                <a:ea typeface="CMU Bright" panose="02000603000000000000" pitchFamily="2" charset="0"/>
                <a:cs typeface="CMU Bright" panose="02000603000000000000" pitchFamily="2" charset="0"/>
              </a:rPr>
              <a:t>values? </a:t>
            </a:r>
            <a:endParaRPr lang="en-US" dirty="0" smtClean="0">
              <a:latin typeface="CMU Bright" panose="02000603000000000000" pitchFamily="2" charset="0"/>
              <a:ea typeface="CMU Bright" panose="02000603000000000000" pitchFamily="2" charset="0"/>
              <a:cs typeface="CMU Bright" panose="02000603000000000000" pitchFamily="2" charset="0"/>
            </a:endParaRPr>
          </a:p>
          <a:p>
            <a:pPr lvl="1">
              <a:spcAft>
                <a:spcPts val="600"/>
              </a:spcAft>
            </a:pPr>
            <a:r>
              <a:rPr lang="en-US" dirty="0" smtClean="0">
                <a:latin typeface="CMU Bright" panose="02000603000000000000" pitchFamily="2" charset="0"/>
                <a:ea typeface="CMU Bright" panose="02000603000000000000" pitchFamily="2" charset="0"/>
                <a:cs typeface="CMU Bright" panose="02000603000000000000" pitchFamily="2" charset="0"/>
              </a:rPr>
              <a:t>…</a:t>
            </a:r>
            <a:r>
              <a:rPr lang="en-US" dirty="0">
                <a:latin typeface="CMU Bright" panose="02000603000000000000" pitchFamily="2" charset="0"/>
                <a:ea typeface="CMU Bright" panose="02000603000000000000" pitchFamily="2" charset="0"/>
                <a:cs typeface="CMU Bright" panose="02000603000000000000" pitchFamily="2" charset="0"/>
              </a:rPr>
              <a:t>would you prefer to have as a </a:t>
            </a:r>
            <a:r>
              <a:rPr lang="en-US" b="1" dirty="0">
                <a:latin typeface="CMU Bright" panose="02000603000000000000" pitchFamily="2" charset="0"/>
                <a:ea typeface="CMU Bright" panose="02000603000000000000" pitchFamily="2" charset="0"/>
                <a:cs typeface="CMU Bright" panose="02000603000000000000" pitchFamily="2" charset="0"/>
              </a:rPr>
              <a:t>neighbor</a:t>
            </a:r>
            <a:r>
              <a:rPr lang="en-US" dirty="0">
                <a:latin typeface="CMU Bright" panose="02000603000000000000" pitchFamily="2" charset="0"/>
                <a:ea typeface="CMU Bright" panose="02000603000000000000" pitchFamily="2" charset="0"/>
                <a:cs typeface="CMU Bright" panose="02000603000000000000" pitchFamily="2" charset="0"/>
              </a:rPr>
              <a:t>? </a:t>
            </a:r>
            <a:endParaRPr lang="en-US" dirty="0" smtClean="0">
              <a:latin typeface="CMU Bright" panose="02000603000000000000" pitchFamily="2" charset="0"/>
              <a:ea typeface="CMU Bright" panose="02000603000000000000" pitchFamily="2" charset="0"/>
              <a:cs typeface="CMU Bright" panose="02000603000000000000" pitchFamily="2" charset="0"/>
            </a:endParaRPr>
          </a:p>
          <a:p>
            <a:pPr lvl="1">
              <a:spcAft>
                <a:spcPts val="600"/>
              </a:spcAft>
            </a:pPr>
            <a:r>
              <a:rPr lang="en-US" dirty="0" smtClean="0">
                <a:latin typeface="CMU Bright" panose="02000603000000000000" pitchFamily="2" charset="0"/>
                <a:ea typeface="CMU Bright" panose="02000603000000000000" pitchFamily="2" charset="0"/>
                <a:cs typeface="CMU Bright" panose="02000603000000000000" pitchFamily="2" charset="0"/>
              </a:rPr>
              <a:t>…</a:t>
            </a:r>
            <a:r>
              <a:rPr lang="en-US" dirty="0">
                <a:latin typeface="CMU Bright" panose="02000603000000000000" pitchFamily="2" charset="0"/>
                <a:ea typeface="CMU Bright" panose="02000603000000000000" pitchFamily="2" charset="0"/>
                <a:cs typeface="CMU Bright" panose="02000603000000000000" pitchFamily="2" charset="0"/>
              </a:rPr>
              <a:t>has better </a:t>
            </a:r>
            <a:r>
              <a:rPr lang="en-US" b="1" dirty="0">
                <a:latin typeface="CMU Bright" panose="02000603000000000000" pitchFamily="2" charset="0"/>
                <a:ea typeface="CMU Bright" panose="02000603000000000000" pitchFamily="2" charset="0"/>
                <a:cs typeface="CMU Bright" panose="02000603000000000000" pitchFamily="2" charset="0"/>
              </a:rPr>
              <a:t>chances to win </a:t>
            </a:r>
            <a:r>
              <a:rPr lang="en-US" dirty="0">
                <a:latin typeface="CMU Bright" panose="02000603000000000000" pitchFamily="2" charset="0"/>
                <a:ea typeface="CMU Bright" panose="02000603000000000000" pitchFamily="2" charset="0"/>
                <a:cs typeface="CMU Bright" panose="02000603000000000000" pitchFamily="2" charset="0"/>
              </a:rPr>
              <a:t>the election?</a:t>
            </a:r>
            <a:endParaRPr lang="en-US" dirty="0" smtClean="0">
              <a:latin typeface="CMU Bright" panose="02000603000000000000" pitchFamily="2" charset="0"/>
              <a:ea typeface="CMU Bright" panose="02000603000000000000" pitchFamily="2" charset="0"/>
              <a:cs typeface="CMU Bright" panose="02000603000000000000" pitchFamily="2" charset="0"/>
            </a:endParaRPr>
          </a:p>
        </p:txBody>
      </p:sp>
    </p:spTree>
    <p:extLst>
      <p:ext uri="{BB962C8B-B14F-4D97-AF65-F5344CB8AC3E}">
        <p14:creationId xmlns:p14="http://schemas.microsoft.com/office/powerpoint/2010/main" val="2518630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4300"/>
            <a:ext cx="5857875" cy="6743700"/>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6862" y="114300"/>
            <a:ext cx="6105138" cy="6632536"/>
          </a:xfrm>
          <a:prstGeom prst="rect">
            <a:avLst/>
          </a:prstGeom>
          <a:noFill/>
          <a:ln>
            <a:noFill/>
          </a:ln>
        </p:spPr>
      </p:pic>
      <p:sp>
        <p:nvSpPr>
          <p:cNvPr id="2" name="TextBox 1"/>
          <p:cNvSpPr txBox="1"/>
          <p:nvPr/>
        </p:nvSpPr>
        <p:spPr>
          <a:xfrm>
            <a:off x="257175" y="114300"/>
            <a:ext cx="1021818" cy="369332"/>
          </a:xfrm>
          <a:prstGeom prst="rect">
            <a:avLst/>
          </a:prstGeom>
          <a:noFill/>
        </p:spPr>
        <p:txBody>
          <a:bodyPr wrap="none" rtlCol="0">
            <a:spAutoFit/>
          </a:bodyPr>
          <a:lstStyle/>
          <a:p>
            <a:r>
              <a:rPr lang="en-US" dirty="0" smtClean="0"/>
              <a:t>Fall 2018</a:t>
            </a:r>
            <a:endParaRPr lang="en-US" dirty="0"/>
          </a:p>
        </p:txBody>
      </p:sp>
      <p:sp>
        <p:nvSpPr>
          <p:cNvPr id="6" name="TextBox 5"/>
          <p:cNvSpPr txBox="1"/>
          <p:nvPr/>
        </p:nvSpPr>
        <p:spPr>
          <a:xfrm>
            <a:off x="6086862" y="114300"/>
            <a:ext cx="1021818" cy="369332"/>
          </a:xfrm>
          <a:prstGeom prst="rect">
            <a:avLst/>
          </a:prstGeom>
          <a:noFill/>
        </p:spPr>
        <p:txBody>
          <a:bodyPr wrap="none" rtlCol="0">
            <a:spAutoFit/>
          </a:bodyPr>
          <a:lstStyle/>
          <a:p>
            <a:r>
              <a:rPr lang="en-US" dirty="0" smtClean="0"/>
              <a:t>Fall 2018</a:t>
            </a:r>
            <a:endParaRPr lang="en-US"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4921" y="5460397"/>
            <a:ext cx="943759" cy="128429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746" y="5310806"/>
            <a:ext cx="1223594" cy="791737"/>
          </a:xfrm>
          <a:prstGeom prst="rect">
            <a:avLst/>
          </a:prstGeom>
        </p:spPr>
      </p:pic>
    </p:spTree>
    <p:extLst>
      <p:ext uri="{BB962C8B-B14F-4D97-AF65-F5344CB8AC3E}">
        <p14:creationId xmlns:p14="http://schemas.microsoft.com/office/powerpoint/2010/main" val="40606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767" y="115901"/>
            <a:ext cx="5370358" cy="6613512"/>
          </a:xfrm>
          <a:prstGeom prst="rect">
            <a:avLst/>
          </a:prstGeom>
          <a:noFill/>
          <a:ln>
            <a:noFill/>
          </a:ln>
        </p:spPr>
      </p:pic>
      <p:pic>
        <p:nvPicPr>
          <p:cNvPr id="3" name="Picture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1927" y="115901"/>
            <a:ext cx="5876686" cy="6613512"/>
          </a:xfrm>
          <a:prstGeom prst="rect">
            <a:avLst/>
          </a:prstGeom>
          <a:noFill/>
          <a:ln>
            <a:noFill/>
          </a:ln>
        </p:spPr>
      </p:pic>
      <p:sp>
        <p:nvSpPr>
          <p:cNvPr id="4" name="TextBox 3"/>
          <p:cNvSpPr txBox="1"/>
          <p:nvPr/>
        </p:nvSpPr>
        <p:spPr>
          <a:xfrm>
            <a:off x="257175" y="114300"/>
            <a:ext cx="1021818" cy="369332"/>
          </a:xfrm>
          <a:prstGeom prst="rect">
            <a:avLst/>
          </a:prstGeom>
          <a:noFill/>
        </p:spPr>
        <p:txBody>
          <a:bodyPr wrap="none" rtlCol="0">
            <a:spAutoFit/>
          </a:bodyPr>
          <a:lstStyle/>
          <a:p>
            <a:r>
              <a:rPr lang="en-US" dirty="0" smtClean="0"/>
              <a:t>Fall 2018</a:t>
            </a:r>
            <a:endParaRPr lang="en-US" dirty="0"/>
          </a:p>
        </p:txBody>
      </p:sp>
      <p:sp>
        <p:nvSpPr>
          <p:cNvPr id="5" name="TextBox 4"/>
          <p:cNvSpPr txBox="1"/>
          <p:nvPr/>
        </p:nvSpPr>
        <p:spPr>
          <a:xfrm>
            <a:off x="5956588" y="114300"/>
            <a:ext cx="1297150" cy="369332"/>
          </a:xfrm>
          <a:prstGeom prst="rect">
            <a:avLst/>
          </a:prstGeom>
          <a:noFill/>
        </p:spPr>
        <p:txBody>
          <a:bodyPr wrap="none" rtlCol="0">
            <a:spAutoFit/>
          </a:bodyPr>
          <a:lstStyle/>
          <a:p>
            <a:r>
              <a:rPr lang="en-US" dirty="0" smtClean="0"/>
              <a:t>Spring 2018</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7176" y="5620215"/>
            <a:ext cx="1011900" cy="110919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6588" y="5550536"/>
            <a:ext cx="1202495" cy="1054702"/>
          </a:xfrm>
          <a:prstGeom prst="rect">
            <a:avLst/>
          </a:prstGeom>
        </p:spPr>
      </p:pic>
    </p:spTree>
    <p:extLst>
      <p:ext uri="{BB962C8B-B14F-4D97-AF65-F5344CB8AC3E}">
        <p14:creationId xmlns:p14="http://schemas.microsoft.com/office/powerpoint/2010/main" val="110512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MU Bright" panose="02000603000000000000" pitchFamily="2" charset="0"/>
                <a:ea typeface="CMU Bright" panose="02000603000000000000" pitchFamily="2" charset="0"/>
                <a:cs typeface="CMU Bright" panose="02000603000000000000" pitchFamily="2" charset="0"/>
              </a:rPr>
              <a:t>Predicted Probabilities</a:t>
            </a:r>
            <a:r>
              <a:rPr lang="en-US" dirty="0" smtClean="0">
                <a:latin typeface="CMU Bright" panose="02000603000000000000" pitchFamily="2" charset="0"/>
                <a:ea typeface="CMU Bright" panose="02000603000000000000" pitchFamily="2" charset="0"/>
                <a:cs typeface="CMU Bright" panose="02000603000000000000" pitchFamily="2" charset="0"/>
              </a:rPr>
              <a:t/>
            </a:r>
            <a:br>
              <a:rPr lang="en-US" dirty="0" smtClean="0">
                <a:latin typeface="CMU Bright" panose="02000603000000000000" pitchFamily="2" charset="0"/>
                <a:ea typeface="CMU Bright" panose="02000603000000000000" pitchFamily="2" charset="0"/>
                <a:cs typeface="CMU Bright" panose="02000603000000000000" pitchFamily="2" charset="0"/>
              </a:rPr>
            </a:br>
            <a:r>
              <a:rPr lang="en-US" dirty="0" smtClean="0">
                <a:latin typeface="CMU Bright" panose="02000603000000000000" pitchFamily="2" charset="0"/>
                <a:ea typeface="CMU Bright" panose="02000603000000000000" pitchFamily="2" charset="0"/>
                <a:cs typeface="CMU Bright" panose="02000603000000000000" pitchFamily="2" charset="0"/>
              </a:rPr>
              <a:t>Gay and lesbian candidates</a:t>
            </a:r>
            <a:endParaRPr lang="en-US" dirty="0">
              <a:latin typeface="CMU Bright" panose="02000603000000000000" pitchFamily="2" charset="0"/>
              <a:ea typeface="CMU Bright" panose="02000603000000000000" pitchFamily="2" charset="0"/>
              <a:cs typeface="CMU Bright" panose="02000603000000000000" pitchFamily="2" charset="0"/>
            </a:endParaRPr>
          </a:p>
        </p:txBody>
      </p:sp>
      <p:graphicFrame>
        <p:nvGraphicFramePr>
          <p:cNvPr id="4" name="Table 3"/>
          <p:cNvGraphicFramePr>
            <a:graphicFrameLocks noGrp="1"/>
          </p:cNvGraphicFramePr>
          <p:nvPr>
            <p:extLst/>
          </p:nvPr>
        </p:nvGraphicFramePr>
        <p:xfrm>
          <a:off x="838200" y="1845939"/>
          <a:ext cx="5071326" cy="4114800"/>
        </p:xfrm>
        <a:graphic>
          <a:graphicData uri="http://schemas.openxmlformats.org/drawingml/2006/table">
            <a:tbl>
              <a:tblPr firstRow="1" bandRow="1">
                <a:tableStyleId>{5940675A-B579-460E-94D1-54222C63F5DA}</a:tableStyleId>
              </a:tblPr>
              <a:tblGrid>
                <a:gridCol w="1690442"/>
                <a:gridCol w="1690442"/>
                <a:gridCol w="1690442"/>
              </a:tblGrid>
              <a:tr h="370840">
                <a:tc rowSpan="2">
                  <a:txBody>
                    <a:bodyPr/>
                    <a:lstStyle/>
                    <a:p>
                      <a:endParaRPr lang="en-US" dirty="0"/>
                    </a:p>
                  </a:txBody>
                  <a:tcPr/>
                </a:tc>
                <a:tc gridSpan="2">
                  <a:txBody>
                    <a:bodyPr/>
                    <a:lstStyle/>
                    <a:p>
                      <a:pPr algn="ct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Penalty for </a:t>
                      </a:r>
                      <a:r>
                        <a:rPr kumimoji="0" lang="en-US" sz="2400" b="1"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gay man </a:t>
                      </a: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candidates compared to</a:t>
                      </a:r>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Straight men </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Straight women</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States</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- 7%</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- 11%</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Kingdom</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- 5%</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- 9%</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New Zealand</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- 4%</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- 6%</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bl>
          </a:graphicData>
        </a:graphic>
      </p:graphicFrame>
      <p:graphicFrame>
        <p:nvGraphicFramePr>
          <p:cNvPr id="5" name="Table 4"/>
          <p:cNvGraphicFramePr>
            <a:graphicFrameLocks noGrp="1"/>
          </p:cNvGraphicFramePr>
          <p:nvPr>
            <p:extLst/>
          </p:nvPr>
        </p:nvGraphicFramePr>
        <p:xfrm>
          <a:off x="6282474" y="1845939"/>
          <a:ext cx="5071326" cy="4114800"/>
        </p:xfrm>
        <a:graphic>
          <a:graphicData uri="http://schemas.openxmlformats.org/drawingml/2006/table">
            <a:tbl>
              <a:tblPr firstRow="1" bandRow="1">
                <a:tableStyleId>{5940675A-B579-460E-94D1-54222C63F5DA}</a:tableStyleId>
              </a:tblPr>
              <a:tblGrid>
                <a:gridCol w="1690442"/>
                <a:gridCol w="1690442"/>
                <a:gridCol w="1690442"/>
              </a:tblGrid>
              <a:tr h="370840">
                <a:tc rowSpan="2">
                  <a:txBody>
                    <a:bodyPr/>
                    <a:lstStyle/>
                    <a:p>
                      <a:endParaRPr lang="en-US" dirty="0"/>
                    </a:p>
                  </a:txBody>
                  <a:tcPr/>
                </a:tc>
                <a:tc gridSpan="2">
                  <a:txBody>
                    <a:bodyPr/>
                    <a:lstStyle/>
                    <a:p>
                      <a:pPr algn="ct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Penalty for </a:t>
                      </a:r>
                      <a:r>
                        <a:rPr kumimoji="0" lang="en-US" sz="2400" b="1"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lesbian </a:t>
                      </a:r>
                      <a:r>
                        <a:rPr kumimoji="0" lang="en-US" sz="2400" b="0" i="0" u="none" strike="noStrike" kern="1200" cap="none" spc="0" normalizeH="0" baseline="0" noProof="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candidates compared to</a:t>
                      </a:r>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Straight men </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r>
                        <a:rPr lang="en-US" sz="2400" b="1"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Straight women</a:t>
                      </a:r>
                      <a:endParaRPr lang="en-US" sz="2400" b="1"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States</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- 3%</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- 7%</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United Kingdom</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- 5%</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r h="370840">
                <a:tc>
                  <a:txBody>
                    <a:bodyPr/>
                    <a:lstStyle/>
                    <a:p>
                      <a:r>
                        <a:rPr kumimoji="0" lang="en-US" sz="2400" b="0" i="0" u="none" strike="noStrike" kern="1200" cap="none" spc="0" normalizeH="0" baseline="0" dirty="0" smtClean="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rPr>
                        <a:t>New Zealand</a:t>
                      </a:r>
                      <a:endParaRPr kumimoji="0" lang="en-US" sz="2400" b="0" i="0" u="none" strike="noStrike" kern="1200" cap="none" spc="0" normalizeH="0" baseline="0" dirty="0">
                        <a:ln>
                          <a:noFill/>
                        </a:ln>
                        <a:solidFill>
                          <a:sysClr val="windowText" lastClr="000000"/>
                        </a:solidFill>
                        <a:effectLst/>
                        <a:uLnTx/>
                        <a:uFillTx/>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rgbClr val="FF0000"/>
                          </a:solidFill>
                          <a:latin typeface="CMU Bright" panose="02000603000000000000" pitchFamily="2" charset="0"/>
                          <a:ea typeface="CMU Bright" panose="02000603000000000000" pitchFamily="2" charset="0"/>
                          <a:cs typeface="CMU Bright" panose="02000603000000000000" pitchFamily="2" charset="0"/>
                        </a:rPr>
                        <a:t>+ 3%</a:t>
                      </a:r>
                      <a:endParaRPr lang="en-US" sz="2400" kern="1200" dirty="0">
                        <a:solidFill>
                          <a:srgbClr val="FF0000"/>
                        </a:solidFill>
                        <a:latin typeface="CMU Bright" panose="02000603000000000000" pitchFamily="2" charset="0"/>
                        <a:ea typeface="CMU Bright" panose="02000603000000000000" pitchFamily="2" charset="0"/>
                        <a:cs typeface="CMU Bright" panose="02000603000000000000" pitchFamily="2" charset="0"/>
                      </a:endParaRPr>
                    </a:p>
                  </a:txBody>
                  <a:tcPr/>
                </a:tc>
                <a:tc>
                  <a:txBody>
                    <a:bodyPr/>
                    <a:lstStyle/>
                    <a:p>
                      <a:pPr algn="ctr"/>
                      <a:endParaRPr lang="en-US" sz="12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p>
                      <a:pPr algn="ctr"/>
                      <a:r>
                        <a:rPr lang="en-US" sz="2400" kern="1200" dirty="0" smtClean="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rPr>
                        <a:t>- 4%</a:t>
                      </a:r>
                      <a:endParaRPr lang="en-US" sz="2400" kern="1200" dirty="0">
                        <a:solidFill>
                          <a:sysClr val="windowText" lastClr="000000"/>
                        </a:solidFill>
                        <a:latin typeface="CMU Bright" panose="02000603000000000000" pitchFamily="2" charset="0"/>
                        <a:ea typeface="CMU Bright" panose="02000603000000000000" pitchFamily="2" charset="0"/>
                        <a:cs typeface="CMU Bright" panose="02000603000000000000" pitchFamily="2" charset="0"/>
                      </a:endParaRPr>
                    </a:p>
                  </a:txBody>
                  <a:tcPr/>
                </a:tc>
              </a:tr>
            </a:tbl>
          </a:graphicData>
        </a:graphic>
      </p:graphicFrame>
    </p:spTree>
    <p:extLst>
      <p:ext uri="{BB962C8B-B14F-4D97-AF65-F5344CB8AC3E}">
        <p14:creationId xmlns:p14="http://schemas.microsoft.com/office/powerpoint/2010/main" val="3417488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915</Words>
  <Application>Microsoft Office PowerPoint</Application>
  <PresentationFormat>Widescreen</PresentationFormat>
  <Paragraphs>215</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CMU Bright</vt:lpstr>
      <vt:lpstr>Office Theme</vt:lpstr>
      <vt:lpstr>Roberts, Jessica L., and Elizabeth Weeks. 2018. Healthism: Health-Status Discrimination and the Law. New York: Cambridge University Press </vt:lpstr>
      <vt:lpstr>Health status: choice or situation</vt:lpstr>
      <vt:lpstr>From Prof. Andy Reynolds</vt:lpstr>
      <vt:lpstr>Conjoint design</vt:lpstr>
      <vt:lpstr>PowerPoint Presentation</vt:lpstr>
      <vt:lpstr>Outcome and mechanism questions</vt:lpstr>
      <vt:lpstr>PowerPoint Presentation</vt:lpstr>
      <vt:lpstr>PowerPoint Presentation</vt:lpstr>
      <vt:lpstr>Predicted Probabilities Gay and lesbian candidates</vt:lpstr>
      <vt:lpstr>Gay man by race (USA)</vt:lpstr>
      <vt:lpstr>Transgender and HIV+ candidates</vt:lpstr>
      <vt:lpstr>Candidates with health conditions</vt:lpstr>
      <vt:lpstr>Overweight/diabetes candidates  Voter attitudes by race</vt:lpstr>
      <vt:lpstr>So, according to this research</vt:lpstr>
      <vt:lpstr>Healthism, a definition (p. 16)</vt:lpstr>
      <vt:lpstr>Some public policies they question</vt:lpstr>
      <vt:lpstr>Their concern:</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Lenovo User</cp:lastModifiedBy>
  <cp:revision>11</cp:revision>
  <dcterms:created xsi:type="dcterms:W3CDTF">2018-11-12T18:55:41Z</dcterms:created>
  <dcterms:modified xsi:type="dcterms:W3CDTF">2019-03-24T17:35:23Z</dcterms:modified>
</cp:coreProperties>
</file>