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2" r:id="rId7"/>
    <p:sldId id="260" r:id="rId8"/>
    <p:sldId id="283" r:id="rId9"/>
    <p:sldId id="284" r:id="rId10"/>
    <p:sldId id="263" r:id="rId11"/>
    <p:sldId id="264" r:id="rId12"/>
    <p:sldId id="265" r:id="rId13"/>
    <p:sldId id="266" r:id="rId14"/>
    <p:sldId id="274" r:id="rId15"/>
    <p:sldId id="268" r:id="rId16"/>
    <p:sldId id="267" r:id="rId17"/>
    <p:sldId id="277"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7" d="100"/>
          <a:sy n="77"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3/17/2019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1469420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313313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3832204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1869325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15</a:t>
            </a:fld>
            <a:endParaRPr lang="en-US"/>
          </a:p>
        </p:txBody>
      </p:sp>
    </p:spTree>
    <p:extLst>
      <p:ext uri="{BB962C8B-B14F-4D97-AF65-F5344CB8AC3E}">
        <p14:creationId xmlns:p14="http://schemas.microsoft.com/office/powerpoint/2010/main" val="1798987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16</a:t>
            </a:fld>
            <a:endParaRPr lang="en-US"/>
          </a:p>
        </p:txBody>
      </p:sp>
    </p:spTree>
    <p:extLst>
      <p:ext uri="{BB962C8B-B14F-4D97-AF65-F5344CB8AC3E}">
        <p14:creationId xmlns:p14="http://schemas.microsoft.com/office/powerpoint/2010/main" val="3806435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17</a:t>
            </a:fld>
            <a:endParaRPr lang="en-US"/>
          </a:p>
        </p:txBody>
      </p:sp>
    </p:spTree>
    <p:extLst>
      <p:ext uri="{BB962C8B-B14F-4D97-AF65-F5344CB8AC3E}">
        <p14:creationId xmlns:p14="http://schemas.microsoft.com/office/powerpoint/2010/main" val="4128158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18</a:t>
            </a:fld>
            <a:endParaRPr lang="en-US"/>
          </a:p>
        </p:txBody>
      </p:sp>
    </p:spTree>
    <p:extLst>
      <p:ext uri="{BB962C8B-B14F-4D97-AF65-F5344CB8AC3E}">
        <p14:creationId xmlns:p14="http://schemas.microsoft.com/office/powerpoint/2010/main" val="2394994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214909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574537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611900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289191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3264504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33016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3450882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238949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3/17/2019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3/17/2019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3/17/2019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3/17/2019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3/17/2019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3/17/2019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3/17/2019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3/17/2019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3/17/2019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3/17/2019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3/17/2019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3/17/2019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998057"/>
          </a:xfrm>
        </p:spPr>
        <p:txBody>
          <a:bodyPr>
            <a:normAutofit/>
          </a:bodyPr>
          <a:lstStyle/>
          <a:p>
            <a:r>
              <a:rPr lang="en-US" sz="3200" dirty="0" err="1" smtClean="0"/>
              <a:t>Warhust</a:t>
            </a:r>
            <a:r>
              <a:rPr lang="en-US" sz="3200" dirty="0" smtClean="0"/>
              <a:t> et al,: </a:t>
            </a:r>
            <a:br>
              <a:rPr lang="en-US" sz="3200" dirty="0" smtClean="0"/>
            </a:br>
            <a:r>
              <a:rPr lang="en-US" sz="3200" dirty="0" smtClean="0"/>
              <a:t>Lookism: The New Frontier</a:t>
            </a:r>
            <a:r>
              <a:rPr lang="en-US" sz="3200" dirty="0" smtClean="0"/>
              <a:t/>
            </a:r>
            <a:br>
              <a:rPr lang="en-US" sz="3200" dirty="0" smtClean="0"/>
            </a:br>
            <a:r>
              <a:rPr lang="en-US" sz="3200" dirty="0" smtClean="0"/>
              <a:t>Great Expectations: Gender and Lookism at work</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March 18, 2019</a:t>
            </a:r>
          </a:p>
          <a:p>
            <a:endParaRPr lang="en-US" sz="2000" dirty="0"/>
          </a:p>
          <a:p>
            <a:r>
              <a:rPr lang="en-US" sz="2000" dirty="0" smtClean="0"/>
              <a:t>For Wednesday: how this affects teachers and school children</a:t>
            </a:r>
          </a:p>
          <a:p>
            <a:endParaRPr lang="en-US" sz="2000" dirty="0"/>
          </a:p>
          <a:p>
            <a:r>
              <a:rPr lang="en-US" sz="2000" dirty="0" smtClean="0"/>
              <a:t>Note from the class web site for today: the Supreme Court gets a primer on Rap music lyrics, and how (not) to interpret them; recent article on difficulties of large people to get service in restaurants. Please read that for class on Wednesday and we will discuss.</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2" y="365125"/>
            <a:ext cx="11130318" cy="1325563"/>
          </a:xfrm>
        </p:spPr>
        <p:txBody>
          <a:bodyPr/>
          <a:lstStyle/>
          <a:p>
            <a:r>
              <a:rPr lang="en-US" dirty="0" smtClean="0"/>
              <a:t>Lookism in the workplace (“Great expectations”</a:t>
            </a:r>
            <a:endParaRPr lang="en-US" dirty="0"/>
          </a:p>
        </p:txBody>
      </p:sp>
      <p:sp>
        <p:nvSpPr>
          <p:cNvPr id="3" name="Content Placeholder 2"/>
          <p:cNvSpPr>
            <a:spLocks noGrp="1"/>
          </p:cNvSpPr>
          <p:nvPr>
            <p:ph idx="1"/>
          </p:nvPr>
        </p:nvSpPr>
        <p:spPr>
          <a:xfrm>
            <a:off x="838200" y="1340286"/>
            <a:ext cx="10515600" cy="4772416"/>
          </a:xfrm>
        </p:spPr>
        <p:txBody>
          <a:bodyPr>
            <a:normAutofit fontScale="92500" lnSpcReduction="10000"/>
          </a:bodyPr>
          <a:lstStyle/>
          <a:p>
            <a:r>
              <a:rPr lang="en-US" dirty="0" smtClean="0"/>
              <a:t>The state of Victoria (Australia) creates a protected class based on physical appearance</a:t>
            </a:r>
          </a:p>
          <a:p>
            <a:r>
              <a:rPr lang="en-US" dirty="0" smtClean="0"/>
              <a:t>So the authors reviewed complaints to the Equal Opportunity Commission of that state…</a:t>
            </a:r>
          </a:p>
          <a:p>
            <a:r>
              <a:rPr lang="en-US" dirty="0" smtClean="0"/>
              <a:t>“Emotional labor”: service work, interacting with customers, smiling, being “nice” </a:t>
            </a:r>
            <a:r>
              <a:rPr lang="en-US" dirty="0" err="1" smtClean="0"/>
              <a:t>etc</a:t>
            </a:r>
            <a:r>
              <a:rPr lang="en-US" dirty="0" smtClean="0"/>
              <a:t>…</a:t>
            </a:r>
          </a:p>
          <a:p>
            <a:r>
              <a:rPr lang="en-US" dirty="0" smtClean="0"/>
              <a:t>“Aesthetic labor”: looking nice, at least as defined by the employer.</a:t>
            </a:r>
          </a:p>
          <a:p>
            <a:r>
              <a:rPr lang="en-US" dirty="0" smtClean="0"/>
              <a:t>“Employees </a:t>
            </a:r>
            <a:r>
              <a:rPr lang="en-US" dirty="0"/>
              <a:t>are, for example, hired because of the way they look and talk; once employed</a:t>
            </a:r>
            <a:r>
              <a:rPr lang="en-US" dirty="0" smtClean="0"/>
              <a:t>, they </a:t>
            </a:r>
            <a:r>
              <a:rPr lang="en-US" dirty="0"/>
              <a:t>are instructed how to stand whilst working, what to wear and how to wear it </a:t>
            </a:r>
            <a:r>
              <a:rPr lang="en-US" dirty="0" smtClean="0"/>
              <a:t>and even </a:t>
            </a:r>
            <a:r>
              <a:rPr lang="en-US" dirty="0"/>
              <a:t>what to say to customers because such comportment, dress and speech appeal </a:t>
            </a:r>
            <a:r>
              <a:rPr lang="en-US" dirty="0" smtClean="0"/>
              <a:t>to the </a:t>
            </a:r>
            <a:r>
              <a:rPr lang="en-US" dirty="0"/>
              <a:t>visual and aural senses of customers and thereby enhance the service </a:t>
            </a:r>
            <a:r>
              <a:rPr lang="en-US" dirty="0" smtClean="0"/>
              <a:t>encounter” (p.71)</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31247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make a list where companies want attractive employees to deal with customers:</a:t>
            </a:r>
            <a:endParaRPr lang="en-US" dirty="0"/>
          </a:p>
        </p:txBody>
      </p:sp>
      <p:sp>
        <p:nvSpPr>
          <p:cNvPr id="3" name="Content Placeholder 2"/>
          <p:cNvSpPr>
            <a:spLocks noGrp="1"/>
          </p:cNvSpPr>
          <p:nvPr>
            <p:ph idx="1"/>
          </p:nvPr>
        </p:nvSpPr>
        <p:spPr>
          <a:xfrm>
            <a:off x="838200" y="1816274"/>
            <a:ext cx="10515600" cy="4060651"/>
          </a:xfrm>
        </p:spPr>
        <p:txBody>
          <a:bodyPr>
            <a:normAutofit/>
          </a:bodyPr>
          <a:lstStyle/>
          <a:p>
            <a:r>
              <a:rPr lang="en-US" dirty="0" smtClean="0"/>
              <a:t>Airlines, traditionally</a:t>
            </a:r>
          </a:p>
          <a:p>
            <a:r>
              <a:rPr lang="en-US" dirty="0" smtClean="0"/>
              <a:t>Restaurants and bars</a:t>
            </a:r>
          </a:p>
          <a:p>
            <a:r>
              <a:rPr lang="en-US" dirty="0" smtClean="0"/>
              <a:t>Clothing stories</a:t>
            </a:r>
          </a:p>
          <a:p>
            <a:r>
              <a:rPr lang="en-US" dirty="0" smtClean="0"/>
              <a:t>Where else can you think of?</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63886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Can an unattractive person sell clothes?</a:t>
            </a:r>
            <a:endParaRPr lang="en-US" dirty="0"/>
          </a:p>
        </p:txBody>
      </p:sp>
      <p:sp>
        <p:nvSpPr>
          <p:cNvPr id="3" name="Content Placeholder 2"/>
          <p:cNvSpPr>
            <a:spLocks noGrp="1"/>
          </p:cNvSpPr>
          <p:nvPr>
            <p:ph idx="1"/>
          </p:nvPr>
        </p:nvSpPr>
        <p:spPr>
          <a:xfrm>
            <a:off x="838200" y="1690688"/>
            <a:ext cx="10515600" cy="4186237"/>
          </a:xfrm>
        </p:spPr>
        <p:txBody>
          <a:bodyPr>
            <a:normAutofit/>
          </a:bodyPr>
          <a:lstStyle/>
          <a:p>
            <a:r>
              <a:rPr lang="en-US" dirty="0" smtClean="0"/>
              <a:t>Discrimination on the basis of being able to do the job </a:t>
            </a:r>
            <a:r>
              <a:rPr lang="en-US" dirty="0" smtClean="0"/>
              <a:t>has always been allowed.</a:t>
            </a:r>
          </a:p>
          <a:p>
            <a:endParaRPr lang="en-US" dirty="0"/>
          </a:p>
          <a:p>
            <a:r>
              <a:rPr lang="en-US" dirty="0" smtClean="0"/>
              <a:t>So, would you buy clothes in a store where the sales attendant was not attractive?</a:t>
            </a:r>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2351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1995 amendments to the Victoria (Australian) EEO law: physical features</a:t>
            </a:r>
            <a:endParaRPr lang="en-US" dirty="0"/>
          </a:p>
        </p:txBody>
      </p:sp>
      <p:sp>
        <p:nvSpPr>
          <p:cNvPr id="3" name="Content Placeholder 2"/>
          <p:cNvSpPr>
            <a:spLocks noGrp="1"/>
          </p:cNvSpPr>
          <p:nvPr>
            <p:ph idx="1"/>
          </p:nvPr>
        </p:nvSpPr>
        <p:spPr>
          <a:xfrm>
            <a:off x="838200" y="2029216"/>
            <a:ext cx="10515600" cy="3847709"/>
          </a:xfrm>
        </p:spPr>
        <p:txBody>
          <a:bodyPr>
            <a:normAutofit/>
          </a:bodyPr>
          <a:lstStyle/>
          <a:p>
            <a:r>
              <a:rPr lang="en-US" dirty="0"/>
              <a:t>The Act </a:t>
            </a:r>
            <a:r>
              <a:rPr lang="en-US" dirty="0" smtClean="0"/>
              <a:t>defines </a:t>
            </a:r>
            <a:r>
              <a:rPr lang="en-US" dirty="0"/>
              <a:t>physical features as “height, weight, size or other bodily characteristics including attributes such as hair length or </a:t>
            </a:r>
            <a:r>
              <a:rPr lang="en-US" dirty="0" err="1"/>
              <a:t>colour</a:t>
            </a:r>
            <a:r>
              <a:rPr lang="en-US" dirty="0" smtClean="0"/>
              <a:t>”</a:t>
            </a:r>
          </a:p>
          <a:p>
            <a:endParaRPr lang="en-US" dirty="0"/>
          </a:p>
          <a:p>
            <a:r>
              <a:rPr lang="en-US" dirty="0" smtClean="0"/>
              <a:t>But, it specifies: </a:t>
            </a:r>
          </a:p>
          <a:p>
            <a:r>
              <a:rPr lang="en-US" dirty="0"/>
              <a:t>“an employer can create and maintain an image for their </a:t>
            </a:r>
            <a:r>
              <a:rPr lang="en-US" dirty="0" err="1"/>
              <a:t>organisation</a:t>
            </a:r>
            <a:r>
              <a:rPr lang="en-US" dirty="0"/>
              <a:t> that best suits their industry and their clients’ needs by setting reasonable standards of dress, appearance and </a:t>
            </a:r>
            <a:r>
              <a:rPr lang="en-US" dirty="0" err="1"/>
              <a:t>behaviour</a:t>
            </a:r>
            <a:r>
              <a:rPr lang="en-US" dirty="0"/>
              <a:t>.” (EOC, </a:t>
            </a:r>
            <a:r>
              <a:rPr lang="en-US" dirty="0" err="1"/>
              <a:t>n.d</a:t>
            </a:r>
            <a:r>
              <a:rPr lang="en-US" dirty="0"/>
              <a: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83017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their review</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Hundreds of cases every year; </a:t>
            </a:r>
          </a:p>
          <a:p>
            <a:r>
              <a:rPr lang="en-US" dirty="0" smtClean="0"/>
              <a:t>About 2/3 from women, lower than they expected. </a:t>
            </a:r>
          </a:p>
          <a:p>
            <a:endParaRPr lang="en-US" dirty="0"/>
          </a:p>
          <a:p>
            <a:r>
              <a:rPr lang="en-US" dirty="0" smtClean="0"/>
              <a:t>Discuss: Do you think  that the authors seem to imply, between the lines, that if it is happening to men, then maybe it’s a serious problem?</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70986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of their summary</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a:t>“Research on aesthetic </a:t>
            </a:r>
            <a:r>
              <a:rPr lang="en-US" dirty="0" err="1"/>
              <a:t>labour</a:t>
            </a:r>
            <a:r>
              <a:rPr lang="en-US" dirty="0"/>
              <a:t> in the UK by Walls (2008) reveals that the importance of employee ‘styling’ also applies to men in interactive service. The men in his study of fashion retailers would use their aesthetic attributes in seeking employment and male workers had to offer ‘‘‘cool’’, “style” and ‘‘trendiness’’’ (p.110) once in </a:t>
            </a:r>
            <a:r>
              <a:rPr lang="en-US" dirty="0" smtClean="0"/>
              <a:t>work”  (</a:t>
            </a:r>
            <a:r>
              <a:rPr lang="en-US" dirty="0"/>
              <a:t>p. 85)</a:t>
            </a:r>
          </a:p>
          <a:p>
            <a:r>
              <a:rPr lang="en-US" dirty="0"/>
              <a:t>“In her research of the hospitality industry Boyle (2007) also notes how employers direct well-groomed male workers to serve female customers and direct female workers to attend to male customers. It was ‘part of the job’ for both groups of workers and intended by employers to boost custom.” (p. 85)</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84502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owned a bar…	</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Would you send a male waiter to wait on a table of women?</a:t>
            </a:r>
          </a:p>
          <a:p>
            <a:endParaRPr lang="en-US" dirty="0"/>
          </a:p>
          <a:p>
            <a:r>
              <a:rPr lang="en-US" dirty="0" smtClean="0"/>
              <a:t>Would you send a female waitress to wait on a table of men?</a:t>
            </a:r>
          </a:p>
          <a:p>
            <a:endParaRPr lang="en-US" dirty="0"/>
          </a:p>
          <a:p>
            <a:r>
              <a:rPr lang="en-US" dirty="0" smtClean="0"/>
              <a:t>What if this was a proven way to “boost custom” and the employees would get better tips?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19633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owned an accounting firm…</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Would you want your employees in the back rooms “looking  good”?</a:t>
            </a:r>
          </a:p>
          <a:p>
            <a:r>
              <a:rPr lang="en-US" dirty="0" smtClean="0"/>
              <a:t>Would you want your receptionists and others who deal with customers “looking good”?</a:t>
            </a:r>
          </a:p>
          <a:p>
            <a:endParaRPr lang="en-US" dirty="0"/>
          </a:p>
          <a:p>
            <a:r>
              <a:rPr lang="en-US" dirty="0" smtClean="0"/>
              <a:t>How about a law firm, District Attorney, or another who might have a lawyer appear in court? Can the lawyer wear a nose ring? Be tatted up? How would the jury respond to that?</a:t>
            </a:r>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671939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frame this issue as…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Team 1. A new civil right based on appearance</a:t>
            </a:r>
          </a:p>
          <a:p>
            <a:endParaRPr lang="en-US" dirty="0"/>
          </a:p>
          <a:p>
            <a:r>
              <a:rPr lang="en-US" dirty="0" smtClean="0"/>
              <a:t>Team 2. Unbearable government regulation that goes against common sense, the free market, and the rights of business owners to run their business in a way that will be successful, attract customers, and build jobs, profits, and tax revenues.</a:t>
            </a:r>
          </a:p>
          <a:p>
            <a:endParaRPr lang="en-US" dirty="0"/>
          </a:p>
          <a:p>
            <a:r>
              <a:rPr lang="en-US" dirty="0" smtClean="0"/>
              <a:t>Each team, take five minutes and report out your talking points, arguments, and frames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16930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start with current US law</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Civil Rights Act of 1964</a:t>
            </a:r>
          </a:p>
          <a:p>
            <a:r>
              <a:rPr lang="en-US" dirty="0" smtClean="0"/>
              <a:t>To </a:t>
            </a:r>
            <a:r>
              <a:rPr lang="en-US" dirty="0"/>
              <a:t>enforce the constitutional right to vote, to confer jurisdiction upon the district courts of the United States to provide injunctive relief against discrimination in public accommodations, to authorize the attorney General to institute suits to protect constitutional rights in public facilities and public education, to extend the Commission on Civil Rights, to prevent discrimination in federally assisted programs, to establish a Commission on Equal Employment Opportunity, and for other purposes.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VII of this law created “protected classes”. You cannot discriminate against people based on:</a:t>
            </a:r>
            <a:endParaRPr lang="en-US" dirty="0"/>
          </a:p>
        </p:txBody>
      </p:sp>
      <p:sp>
        <p:nvSpPr>
          <p:cNvPr id="3" name="Content Placeholder 2"/>
          <p:cNvSpPr>
            <a:spLocks noGrp="1"/>
          </p:cNvSpPr>
          <p:nvPr>
            <p:ph idx="1"/>
          </p:nvPr>
        </p:nvSpPr>
        <p:spPr>
          <a:xfrm>
            <a:off x="838200" y="1853852"/>
            <a:ext cx="10515600" cy="4023073"/>
          </a:xfrm>
        </p:spPr>
        <p:txBody>
          <a:bodyPr>
            <a:normAutofit/>
          </a:bodyPr>
          <a:lstStyle/>
          <a:p>
            <a:r>
              <a:rPr lang="en-US" dirty="0" smtClean="0"/>
              <a:t>Race</a:t>
            </a:r>
          </a:p>
          <a:p>
            <a:r>
              <a:rPr lang="en-US" dirty="0" smtClean="0"/>
              <a:t>Color</a:t>
            </a:r>
          </a:p>
          <a:p>
            <a:r>
              <a:rPr lang="en-US" dirty="0" smtClean="0"/>
              <a:t>Religion</a:t>
            </a:r>
          </a:p>
          <a:p>
            <a:r>
              <a:rPr lang="en-US" dirty="0" smtClean="0"/>
              <a:t>Sex</a:t>
            </a:r>
          </a:p>
          <a:p>
            <a:r>
              <a:rPr lang="en-US" dirty="0" smtClean="0"/>
              <a:t>National origin</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61510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protected classes, from other laws: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Age Discrimination in Employment Act (1967): Older people</a:t>
            </a:r>
          </a:p>
          <a:p>
            <a:r>
              <a:rPr lang="en-US" dirty="0" smtClean="0"/>
              <a:t>Americans with Disabilities Act (1990): people with disabilities</a:t>
            </a:r>
          </a:p>
          <a:p>
            <a:r>
              <a:rPr lang="en-US" dirty="0" smtClean="0"/>
              <a:t>Uniformed Services Employment Rights Act of 1994: veterans</a:t>
            </a:r>
          </a:p>
          <a:p>
            <a:endParaRPr lang="en-US" dirty="0" smtClean="0"/>
          </a:p>
          <a:p>
            <a:r>
              <a:rPr lang="en-US" dirty="0" smtClean="0"/>
              <a:t>Title IX from the Education Amendments of 1972 (as amended) outlawed discrimination based on:</a:t>
            </a:r>
          </a:p>
          <a:p>
            <a:pPr lvl="1"/>
            <a:r>
              <a:rPr lang="en-US" dirty="0"/>
              <a:t>Age, color, disability, gender, gender expression, gender identity, genetic information, national origin, race, religion, sex, sexual orientation, or veteran status.</a:t>
            </a:r>
          </a:p>
          <a:p>
            <a:pPr marL="457200" lvl="1" indent="0">
              <a:buNone/>
            </a:pPr>
            <a:r>
              <a:rPr lang="en-US" dirty="0" smtClean="0"/>
              <a:t>(Note: this only applies to educational institutions…)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048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things that clearly ARE legal:</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Hire qualified people, use tests and interviews</a:t>
            </a:r>
          </a:p>
          <a:p>
            <a:pPr lvl="1"/>
            <a:r>
              <a:rPr lang="en-US" dirty="0" smtClean="0"/>
              <a:t>Airplane pilots have to know how to fly…</a:t>
            </a:r>
          </a:p>
          <a:p>
            <a:pPr lvl="1"/>
            <a:r>
              <a:rPr lang="en-US" dirty="0" smtClean="0"/>
              <a:t>Chefs have to know how to cook…</a:t>
            </a:r>
          </a:p>
          <a:p>
            <a:pPr lvl="1"/>
            <a:r>
              <a:rPr lang="en-US" dirty="0" smtClean="0"/>
              <a:t>Includes physical tests such as to be a marine or a police officer…</a:t>
            </a:r>
            <a:endParaRPr lang="en-US" dirty="0" smtClean="0"/>
          </a:p>
          <a:p>
            <a:r>
              <a:rPr lang="en-US" dirty="0" smtClean="0"/>
              <a:t>Hire people you like</a:t>
            </a:r>
          </a:p>
          <a:p>
            <a:pPr lvl="1"/>
            <a:r>
              <a:rPr lang="en-US" dirty="0" smtClean="0"/>
              <a:t>No requirement to hire jerks or obnoxious people</a:t>
            </a:r>
          </a:p>
          <a:p>
            <a:r>
              <a:rPr lang="en-US" dirty="0" smtClean="0"/>
              <a:t>Hire your kids (no in public agencies, but certainly in private businesses)</a:t>
            </a:r>
          </a:p>
          <a:p>
            <a:r>
              <a:rPr lang="en-US" dirty="0" smtClean="0"/>
              <a:t>Hire people who live near you, or who know your kids, or who share a school connection with you, or whatever you want  to do</a:t>
            </a:r>
          </a:p>
          <a:p>
            <a:pPr lvl="1"/>
            <a:r>
              <a:rPr lang="en-US" dirty="0" smtClean="0"/>
              <a:t>Lots of freedoms here…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860334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things that are legal</a:t>
            </a:r>
            <a:endParaRPr lang="en-US" dirty="0"/>
          </a:p>
        </p:txBody>
      </p:sp>
      <p:sp>
        <p:nvSpPr>
          <p:cNvPr id="3" name="Content Placeholder 2"/>
          <p:cNvSpPr>
            <a:spLocks noGrp="1"/>
          </p:cNvSpPr>
          <p:nvPr>
            <p:ph idx="1"/>
          </p:nvPr>
        </p:nvSpPr>
        <p:spPr>
          <a:xfrm>
            <a:off x="838200" y="1392072"/>
            <a:ext cx="10515600" cy="4484853"/>
          </a:xfrm>
        </p:spPr>
        <p:txBody>
          <a:bodyPr>
            <a:normAutofit fontScale="85000" lnSpcReduction="20000"/>
          </a:bodyPr>
          <a:lstStyle/>
          <a:p>
            <a:r>
              <a:rPr lang="en-US" dirty="0" smtClean="0"/>
              <a:t>Hire attractive people</a:t>
            </a:r>
          </a:p>
          <a:p>
            <a:r>
              <a:rPr lang="en-US" dirty="0" smtClean="0"/>
              <a:t>Hire people who are not obese</a:t>
            </a:r>
          </a:p>
          <a:p>
            <a:r>
              <a:rPr lang="en-US" dirty="0" smtClean="0"/>
              <a:t>Hire people who do not smoke</a:t>
            </a:r>
          </a:p>
          <a:p>
            <a:r>
              <a:rPr lang="en-US" dirty="0" smtClean="0"/>
              <a:t>Hire people who do not have tattoos, nose rings, piercings</a:t>
            </a:r>
          </a:p>
          <a:p>
            <a:r>
              <a:rPr lang="en-US" dirty="0" smtClean="0"/>
              <a:t>Hire people who look middle class / preppy / wasp (as long  as it’s not only whites, etc. violating the protected class rules)</a:t>
            </a:r>
          </a:p>
          <a:p>
            <a:endParaRPr lang="en-US" dirty="0"/>
          </a:p>
          <a:p>
            <a:r>
              <a:rPr lang="en-US" dirty="0" smtClean="0"/>
              <a:t>“A </a:t>
            </a:r>
            <a:r>
              <a:rPr lang="en-US" dirty="0"/>
              <a:t>number of studies have linked perceived physically attractiveness to higher pay and better job prospects. In the UK, Harper (2000) surveyed 11,000 33-year-old employees and discovered that unattractive men were paid 15% less and unattractive women 11% less, creating a ‘penalty for plainness’. </a:t>
            </a:r>
            <a:r>
              <a:rPr lang="en-US" dirty="0" err="1"/>
              <a:t>Hamermesh</a:t>
            </a:r>
            <a:r>
              <a:rPr lang="en-US" dirty="0"/>
              <a:t> and Biddle (1994), drawing on household survey data for over 10,000 Americans and Canadians, found similar </a:t>
            </a:r>
            <a:r>
              <a:rPr lang="en-US" dirty="0" smtClean="0"/>
              <a:t>results” (</a:t>
            </a:r>
            <a:r>
              <a:rPr lang="en-US" dirty="0" err="1" smtClean="0"/>
              <a:t>Warhurst</a:t>
            </a:r>
            <a:r>
              <a:rPr lang="en-US" dirty="0" smtClean="0"/>
              <a:t> et al. 2012, 77).</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4881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OK, so let’s think of some groups who are not “protected” from employment, housing, and other forms of discrimination:</a:t>
            </a:r>
            <a:endParaRPr lang="en-US" dirty="0"/>
          </a:p>
        </p:txBody>
      </p:sp>
      <p:sp>
        <p:nvSpPr>
          <p:cNvPr id="3" name="Content Placeholder 2"/>
          <p:cNvSpPr>
            <a:spLocks noGrp="1"/>
          </p:cNvSpPr>
          <p:nvPr>
            <p:ph idx="1"/>
          </p:nvPr>
        </p:nvSpPr>
        <p:spPr>
          <a:xfrm>
            <a:off x="838200" y="2004164"/>
            <a:ext cx="10515600" cy="3872761"/>
          </a:xfrm>
        </p:spPr>
        <p:txBody>
          <a:bodyPr>
            <a:normAutofit/>
          </a:bodyPr>
          <a:lstStyle/>
          <a:p>
            <a:r>
              <a:rPr lang="en-US" dirty="0" smtClean="0"/>
              <a:t>Obviously the list from  Title IX which applies to universities, is broader than the general law for employment and other </a:t>
            </a:r>
            <a:r>
              <a:rPr lang="en-US" dirty="0"/>
              <a:t>areas</a:t>
            </a:r>
            <a:r>
              <a:rPr lang="en-US" dirty="0" smtClean="0"/>
              <a:t>:</a:t>
            </a:r>
          </a:p>
          <a:p>
            <a:pPr lvl="1"/>
            <a:r>
              <a:rPr lang="en-US" dirty="0" smtClean="0"/>
              <a:t>gender </a:t>
            </a:r>
            <a:r>
              <a:rPr lang="en-US" dirty="0"/>
              <a:t>expression, gender identity, genetic </a:t>
            </a:r>
            <a:r>
              <a:rPr lang="en-US" dirty="0" smtClean="0"/>
              <a:t>information sexual </a:t>
            </a:r>
            <a:r>
              <a:rPr lang="en-US" dirty="0"/>
              <a:t>orientation</a:t>
            </a:r>
            <a:endParaRPr lang="en-US" dirty="0" smtClean="0"/>
          </a:p>
          <a:p>
            <a:r>
              <a:rPr lang="en-US" dirty="0" smtClean="0"/>
              <a:t>LGBTQ (protected in some states, not others; no federal protection)</a:t>
            </a:r>
          </a:p>
          <a:p>
            <a:r>
              <a:rPr lang="en-US" dirty="0" smtClean="0"/>
              <a:t>What other unprotected groups can you think of?</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9152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Warhurst</a:t>
            </a:r>
            <a:r>
              <a:rPr lang="en-US" dirty="0" smtClean="0"/>
              <a:t> et al. Lookism and Employment Discrimination</a:t>
            </a:r>
            <a:endParaRPr lang="en-US" dirty="0"/>
          </a:p>
        </p:txBody>
      </p:sp>
      <p:sp>
        <p:nvSpPr>
          <p:cNvPr id="3" name="Content Placeholder 2"/>
          <p:cNvSpPr>
            <a:spLocks noGrp="1"/>
          </p:cNvSpPr>
          <p:nvPr>
            <p:ph idx="1"/>
          </p:nvPr>
        </p:nvSpPr>
        <p:spPr>
          <a:xfrm>
            <a:off x="838200" y="1690688"/>
            <a:ext cx="10515600" cy="4186237"/>
          </a:xfrm>
        </p:spPr>
        <p:txBody>
          <a:bodyPr>
            <a:normAutofit lnSpcReduction="10000"/>
          </a:bodyPr>
          <a:lstStyle/>
          <a:p>
            <a:r>
              <a:rPr lang="en-US" dirty="0" smtClean="0"/>
              <a:t>The “style labor market”: boutique hotels, style bars, etc., </a:t>
            </a:r>
          </a:p>
          <a:p>
            <a:r>
              <a:rPr lang="en-US" dirty="0" smtClean="0"/>
              <a:t>“This </a:t>
            </a:r>
            <a:r>
              <a:rPr lang="en-US" dirty="0"/>
              <a:t>pilot study revealed that these companies desired and developed employees who could become  the physical embodiment of the corporate image and ‘personality’. These employers believed that having employees who ‘look the part’ helped create a distinctive company image and provided competitive advantage for these companies in the crowded retail and hospitality </a:t>
            </a:r>
            <a:r>
              <a:rPr lang="en-US" dirty="0" smtClean="0"/>
              <a:t>industries” (p. 133)</a:t>
            </a:r>
          </a:p>
          <a:p>
            <a:r>
              <a:rPr lang="en-US" dirty="0" smtClean="0"/>
              <a:t>But this expanded to virtually </a:t>
            </a:r>
            <a:r>
              <a:rPr lang="en-US" dirty="0"/>
              <a:t>all employers: </a:t>
            </a:r>
            <a:r>
              <a:rPr lang="en-US" dirty="0" smtClean="0"/>
              <a:t>“Asked </a:t>
            </a:r>
            <a:r>
              <a:rPr lang="en-US" dirty="0"/>
              <a:t>to assess the centrality of employee appearance to business success, 93 percent of employers stated it to be either critical or important, with 90 percent citing the right appearance as a critical recruitment </a:t>
            </a:r>
            <a:r>
              <a:rPr lang="en-US" dirty="0" smtClean="0"/>
              <a:t>criterion” (p. 133)</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72603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current law, or make a new class?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Unattractive people not protected, but maybe we can use race, gender, or disability protections in the current law to protect people?</a:t>
            </a:r>
          </a:p>
          <a:p>
            <a:endParaRPr lang="en-US" dirty="0"/>
          </a:p>
          <a:p>
            <a:r>
              <a:rPr lang="en-US" dirty="0" smtClean="0"/>
              <a:t>Note: p. 133, 2.7 percent of employers said they request photos, but 23 percent of employees said they had to provide a photo. (Thi</a:t>
            </a:r>
            <a:r>
              <a:rPr lang="en-US" dirty="0" smtClean="0"/>
              <a:t>s is illegal under UK law…)</a:t>
            </a:r>
            <a:endParaRPr lang="en-US" dirty="0" smtClean="0"/>
          </a:p>
          <a:p>
            <a:endParaRPr lang="en-US" dirty="0"/>
          </a:p>
          <a:p>
            <a:r>
              <a:rPr lang="en-US" dirty="0" smtClean="0"/>
              <a:t>The state of Victoria, Australia went another direction: they explicitly protected people on the basis of appearance.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06811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1609</Words>
  <Application>Microsoft Office PowerPoint</Application>
  <PresentationFormat>Widescreen</PresentationFormat>
  <Paragraphs>156</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Warhust et al,:  Lookism: The New Frontier Great Expectations: Gender and Lookism at work </vt:lpstr>
      <vt:lpstr>Let’s start with current US law</vt:lpstr>
      <vt:lpstr>Title VII of this law created “protected classes”. You cannot discriminate against people based on:</vt:lpstr>
      <vt:lpstr>Other protected classes, from other laws:</vt:lpstr>
      <vt:lpstr>Some things that clearly ARE legal:</vt:lpstr>
      <vt:lpstr>Some other things that are legal</vt:lpstr>
      <vt:lpstr>OK, so let’s think of some groups who are not “protected” from employment, housing, and other forms of discrimination:</vt:lpstr>
      <vt:lpstr>Warhurst et al. Lookism and Employment Discrimination</vt:lpstr>
      <vt:lpstr>Use the current law, or make a new class?</vt:lpstr>
      <vt:lpstr>Lookism in the workplace (“Great expectations”</vt:lpstr>
      <vt:lpstr>Let’s make a list where companies want attractive employees to deal with customers:</vt:lpstr>
      <vt:lpstr>Question: Can an unattractive person sell clothes?</vt:lpstr>
      <vt:lpstr>1995 amendments to the Victoria (Australian) EEO law: physical features</vt:lpstr>
      <vt:lpstr>Results of their review</vt:lpstr>
      <vt:lpstr>More of their summary</vt:lpstr>
      <vt:lpstr>If you owned a bar… </vt:lpstr>
      <vt:lpstr>If you owned an accounting firm…</vt:lpstr>
      <vt:lpstr>Let’s frame this issue as…</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17</cp:revision>
  <dcterms:created xsi:type="dcterms:W3CDTF">2018-11-12T18:55:41Z</dcterms:created>
  <dcterms:modified xsi:type="dcterms:W3CDTF">2019-03-17T18:47:54Z</dcterms:modified>
</cp:coreProperties>
</file>