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B329F-A37B-422D-BE62-19129B62901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06581-219F-4377-8DF7-7C66A91F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69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39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A68B-5494-437E-81BA-3C312E7EE6F4}" type="datetime1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589A-4CB7-4A7D-8DF4-4D61CB195000}" type="datetime1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EA70-65D3-49CA-A45A-8BBE44F6A58B}" type="datetime1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F5A5-8E45-48AF-BEEF-69776DEBF4B4}" type="datetime1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A74D-2B0A-4EDA-B3A4-9FBBA02CCA58}" type="datetime1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50A2-FEE4-4FF9-9D55-40AD623726CB}" type="datetime1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16F9-4421-4DEA-92BE-080044A2B459}" type="datetime1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2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70E9-5324-453C-BE9F-4F0FDB1D2566}" type="datetime1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3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C76-14D0-4B12-9357-D376DD9806B3}" type="datetime1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2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4140-74AD-4315-A06B-F1C5E8D95D03}" type="datetime1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2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5D7C-07C0-4E7B-B053-FCC0A7E2FB9E}" type="datetime1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3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2A852-11EF-47CF-80B9-997782C074D6}" type="datetime1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2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53623"/>
            <a:ext cx="9144000" cy="1416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Deborah Stone, Causal Stories, January 14, 2019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931105"/>
            <a:ext cx="9144000" cy="29458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Discussion Points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4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pp. 295 and following she discusses social dominance, social control, and power. 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her point there? </a:t>
            </a:r>
            <a:endParaRPr lang="en-US" dirty="0" smtClean="0"/>
          </a:p>
          <a:p>
            <a:r>
              <a:rPr lang="en-US" dirty="0" smtClean="0"/>
              <a:t>Illustrate </a:t>
            </a:r>
            <a:r>
              <a:rPr lang="en-US" dirty="0"/>
              <a:t>the argument with some social groups that are traditionally weak and powerless, versus groups that are traditionally awarded more deference. 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We’ll come to this again </a:t>
            </a:r>
            <a:r>
              <a:rPr lang="en-US" dirty="0" smtClean="0"/>
              <a:t>on Wednesday with </a:t>
            </a:r>
            <a:r>
              <a:rPr lang="en-US" dirty="0"/>
              <a:t>Schneider and Ingram, and return to it often in the course.)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7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/>
              <a:t>Explain the difference between a “condition” or a “situation” and a political problem.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Give </a:t>
            </a:r>
            <a:r>
              <a:rPr lang="en-US" dirty="0"/>
              <a:t>an example or two of things that are currently seen as political problems, but were once seen as conditions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Let’s say I’m sick / poor / angry about my career prospects. What are the conditions where that becomes a public problem? Let’s say 1,000,000 people are in my same boat, same question.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8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 / analyze / understand / critique / question: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186" y="1825625"/>
            <a:ext cx="5123628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74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“There are many strategies for pushing responsibility onto someone else.” (p. 289)</a:t>
            </a:r>
          </a:p>
          <a:p>
            <a:endParaRPr lang="en-US" dirty="0"/>
          </a:p>
          <a:p>
            <a:r>
              <a:rPr lang="en-US" dirty="0" smtClean="0"/>
              <a:t>Common strategy: what was understood as an “accident” is actually the result of human will, either indirectly or directly.</a:t>
            </a:r>
          </a:p>
          <a:p>
            <a:endParaRPr lang="en-US" dirty="0"/>
          </a:p>
          <a:p>
            <a:r>
              <a:rPr lang="en-US" dirty="0" smtClean="0"/>
              <a:t>She </a:t>
            </a:r>
            <a:r>
              <a:rPr lang="en-US" dirty="0"/>
              <a:t>discusses “workers comp” laws.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Explain </a:t>
            </a:r>
            <a:r>
              <a:rPr lang="en-US" dirty="0"/>
              <a:t>how that relates to intentional v. inadvertent causation.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5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Pick a recent hurricane, flood, or other natural disaster</a:t>
            </a:r>
          </a:p>
          <a:p>
            <a:endParaRPr lang="en-US" dirty="0"/>
          </a:p>
          <a:p>
            <a:r>
              <a:rPr lang="en-US" dirty="0" smtClean="0"/>
              <a:t>Was a </a:t>
            </a:r>
            <a:r>
              <a:rPr lang="en-US" dirty="0"/>
              <a:t>natural event or a man-made disaster?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Discuss </a:t>
            </a:r>
            <a:r>
              <a:rPr lang="en-US" dirty="0"/>
              <a:t>the implications of your answer, given her theory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How do advocates move it from one category to the other?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43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928"/>
            <a:ext cx="10515600" cy="5571035"/>
          </a:xfrm>
        </p:spPr>
        <p:txBody>
          <a:bodyPr>
            <a:normAutofit/>
          </a:bodyPr>
          <a:lstStyle/>
          <a:p>
            <a:r>
              <a:rPr lang="en-US" dirty="0"/>
              <a:t>How do we distinguish between “carelessness” or “inadvertence” and “gross negligence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How does the law distinguish between these killings:</a:t>
            </a:r>
          </a:p>
          <a:p>
            <a:pPr lvl="1"/>
            <a:r>
              <a:rPr lang="en-US" dirty="0" smtClean="0"/>
              <a:t>Self-defense</a:t>
            </a:r>
          </a:p>
          <a:p>
            <a:pPr lvl="1"/>
            <a:r>
              <a:rPr lang="en-US" dirty="0" smtClean="0"/>
              <a:t>Involuntary manslaughter (reckless)</a:t>
            </a:r>
          </a:p>
          <a:p>
            <a:pPr lvl="1"/>
            <a:r>
              <a:rPr lang="en-US" dirty="0" smtClean="0"/>
              <a:t>Voluntary manslaughter (intentional, unpremeditated, heat of passion, mental disturbance)</a:t>
            </a:r>
          </a:p>
          <a:p>
            <a:pPr lvl="1"/>
            <a:r>
              <a:rPr lang="en-US" dirty="0" smtClean="0"/>
              <a:t>Second degree murder (intentional, no premeditation)</a:t>
            </a:r>
          </a:p>
          <a:p>
            <a:pPr lvl="1"/>
            <a:r>
              <a:rPr lang="en-US" dirty="0" smtClean="0"/>
              <a:t>First degree murder (intentional, premeditated)</a:t>
            </a:r>
          </a:p>
          <a:p>
            <a:pPr lvl="1"/>
            <a:r>
              <a:rPr lang="en-US" dirty="0" smtClean="0"/>
              <a:t>Justified homicide (soldier in battle, police officer, “stand your ground”)</a:t>
            </a:r>
          </a:p>
          <a:p>
            <a:pPr lvl="1"/>
            <a:r>
              <a:rPr lang="en-US" dirty="0" smtClean="0"/>
              <a:t>“defense of infancy”: perpetrator is a child…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2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say a loved one is killed by a drunk driver, and you want that person to pay a heavy price.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What’s </a:t>
            </a:r>
            <a:r>
              <a:rPr lang="en-US" dirty="0"/>
              <a:t>your causal story?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Let’s </a:t>
            </a:r>
            <a:r>
              <a:rPr lang="en-US" dirty="0"/>
              <a:t>say you’re the drunk driver, what’s your causal story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Let’s say you’re the District Attorney. What do you do?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918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p. 291 she discusses court rulings about “disparate impact” and “discriminatory intent.”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/>
              <a:t>does this matter so </a:t>
            </a:r>
            <a:r>
              <a:rPr lang="en-US" dirty="0" smtClean="0"/>
              <a:t>much, in the context of her theory?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921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9995"/>
            <a:ext cx="10515600" cy="5526968"/>
          </a:xfrm>
        </p:spPr>
        <p:txBody>
          <a:bodyPr>
            <a:normAutofit/>
          </a:bodyPr>
          <a:lstStyle/>
          <a:p>
            <a:r>
              <a:rPr lang="en-US" dirty="0"/>
              <a:t>At the top of p. 294 she explains some things that are related to success in promoting this v. that causal </a:t>
            </a:r>
            <a:r>
              <a:rPr lang="en-US" dirty="0" smtClean="0"/>
              <a:t>story:</a:t>
            </a:r>
          </a:p>
          <a:p>
            <a:pPr lvl="1"/>
            <a:r>
              <a:rPr lang="en-US" dirty="0" smtClean="0"/>
              <a:t>Proponents have: Visibility, access to media , prominent positions</a:t>
            </a:r>
          </a:p>
          <a:p>
            <a:pPr lvl="1"/>
            <a:r>
              <a:rPr lang="en-US" dirty="0" smtClean="0"/>
              <a:t>Theory accords with cultural values</a:t>
            </a:r>
          </a:p>
          <a:p>
            <a:pPr lvl="1"/>
            <a:r>
              <a:rPr lang="en-US" dirty="0" smtClean="0"/>
              <a:t>Theory captures the “national mood”</a:t>
            </a:r>
          </a:p>
          <a:p>
            <a:pPr lvl="1"/>
            <a:r>
              <a:rPr lang="en-US" dirty="0" smtClean="0"/>
              <a:t>Solution entails no radical redistribution of power or wealth</a:t>
            </a:r>
          </a:p>
          <a:p>
            <a:pPr lvl="1"/>
            <a:r>
              <a:rPr lang="en-US" dirty="0" smtClean="0"/>
              <a:t>Legal acceptability</a:t>
            </a:r>
          </a:p>
          <a:p>
            <a:pPr lvl="1"/>
            <a:r>
              <a:rPr lang="en-US" dirty="0" smtClean="0"/>
              <a:t>Scientific </a:t>
            </a:r>
            <a:r>
              <a:rPr lang="en-US" dirty="0"/>
              <a:t>acceptability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rigid v. flexible are these ideas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the last two really matter, especially the last one?</a:t>
            </a:r>
          </a:p>
          <a:p>
            <a:r>
              <a:rPr lang="en-US" dirty="0" smtClean="0"/>
              <a:t>How did we ever get an income tax?</a:t>
            </a:r>
          </a:p>
          <a:p>
            <a:r>
              <a:rPr lang="en-US" dirty="0" smtClean="0"/>
              <a:t>What does it take for one side to win?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Policies, Jan 14,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3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665</Words>
  <Application>Microsoft Office PowerPoint</Application>
  <PresentationFormat>Widescreen</PresentationFormat>
  <Paragraphs>81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Deborah Stone, Causal Stories, January 14, 2019 </vt:lpstr>
      <vt:lpstr>PowerPoint Presentation</vt:lpstr>
      <vt:lpstr>Explain / analyze / understand / critique / question: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UNC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Baumgartner, Frank R.</dc:creator>
  <cp:lastModifiedBy>Lenovo User</cp:lastModifiedBy>
  <cp:revision>10</cp:revision>
  <dcterms:created xsi:type="dcterms:W3CDTF">2018-11-12T18:55:41Z</dcterms:created>
  <dcterms:modified xsi:type="dcterms:W3CDTF">2019-01-14T14:39:54Z</dcterms:modified>
</cp:coreProperties>
</file>