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" y="11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4B329F-A37B-422D-BE62-19129B629012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906581-219F-4377-8DF7-7C66A91F5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274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398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2945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16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9376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43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392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966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559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446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8374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906581-219F-4377-8DF7-7C66A91F5BC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05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58B1B-8F6B-48EA-A9FA-C3D91C6CE098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EF177-4612-4A7C-8EB3-0BA8D82BA92B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30856-0CFA-45AA-977B-013516DCECD3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033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E25DC-B518-43BB-9A49-114D1544F5F4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792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8D9475-80C6-4654-88A0-083BF39BB5EB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115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D411B-40AA-4AC5-A0AB-04F2A1C9CC45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2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B3DFF-562C-48EB-AD7C-62D85592E9C5}" type="datetime1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28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4252A-6074-4E4B-B38D-76ABDE46B1DD}" type="datetime1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032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E775F-4D37-4F60-AE62-B3AF3C57749C}" type="datetime1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120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A9364-426C-4E20-A17B-CE059EAB45A0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928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0F6E-707B-499F-865D-2DB1C832040C}" type="datetime1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731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1BB7E-A085-40C1-8D74-504CFFC9A397}" type="datetime1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254D-0821-4C59-A65E-A985EB574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126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0" y="453623"/>
            <a:ext cx="9144000" cy="260272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Carpenter, International Organizations, 2011</a:t>
            </a:r>
            <a:br>
              <a:rPr lang="en-US" sz="3200" dirty="0" smtClean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0" y="2417523"/>
            <a:ext cx="9144000" cy="3459402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International Norms oppose landmines and blinding laser weapons, but not weapons based on depleted uranium or autonomous killer robots. Why?</a:t>
            </a:r>
            <a:endParaRPr lang="en-US" sz="2800" dirty="0" smtClean="0"/>
          </a:p>
          <a:p>
            <a:endParaRPr lang="en-US" sz="28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April 1, 2019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POLI 421, Framing Public Policies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0490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Depleted Uranium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Developed by the major powers in the 1960s, “armor piercing” weapons to penetrate tanks, bunkers, etc.</a:t>
            </a:r>
          </a:p>
          <a:p>
            <a:r>
              <a:rPr lang="en-US" dirty="0" smtClean="0"/>
              <a:t>Gulf War, Kosovo (1990s), some concern about health effects</a:t>
            </a:r>
          </a:p>
          <a:p>
            <a:r>
              <a:rPr lang="en-US" dirty="0" smtClean="0"/>
              <a:t>Campaign Against  Depleted Uranium starts in the UK in 1999</a:t>
            </a:r>
          </a:p>
          <a:p>
            <a:endParaRPr lang="en-US" dirty="0"/>
          </a:p>
          <a:p>
            <a:r>
              <a:rPr lang="en-US" dirty="0" smtClean="0"/>
              <a:t>No action at all…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5203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Autonomous Weapons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Different from drones, which have a controller in Tampa or Orlando or somewhere else actually driving the thing and shooting the weapons</a:t>
            </a:r>
          </a:p>
          <a:p>
            <a:r>
              <a:rPr lang="en-US" dirty="0" smtClean="0"/>
              <a:t>These are robots with guns, and no human participation</a:t>
            </a:r>
          </a:p>
          <a:p>
            <a:r>
              <a:rPr lang="en-US" dirty="0" smtClean="0"/>
              <a:t>Not the same as a booby-trap or a trip-wire</a:t>
            </a:r>
          </a:p>
          <a:p>
            <a:r>
              <a:rPr lang="en-US" dirty="0" smtClean="0"/>
              <a:t>Use artificial intelligence to see a threat and respond with lethal force</a:t>
            </a:r>
          </a:p>
          <a:p>
            <a:endParaRPr lang="en-US" dirty="0"/>
          </a:p>
          <a:p>
            <a:r>
              <a:rPr lang="en-US" dirty="0" smtClean="0"/>
              <a:t>All major governments have developed these…</a:t>
            </a:r>
          </a:p>
          <a:p>
            <a:endParaRPr lang="en-US" dirty="0"/>
          </a:p>
          <a:p>
            <a:r>
              <a:rPr lang="en-US" dirty="0" smtClean="0"/>
              <a:t>No success in banning these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2481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73447"/>
          </a:xfrm>
        </p:spPr>
        <p:txBody>
          <a:bodyPr/>
          <a:lstStyle/>
          <a:p>
            <a:r>
              <a:rPr lang="en-US" dirty="0" smtClean="0"/>
              <a:t>How would you frame a ban on killer  robots?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 would the other side counter?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057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ban some weapons but not others?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91430"/>
            <a:ext cx="10515600" cy="3985495"/>
          </a:xfrm>
        </p:spPr>
        <p:txBody>
          <a:bodyPr>
            <a:normAutofit/>
          </a:bodyPr>
          <a:lstStyle/>
          <a:p>
            <a:r>
              <a:rPr lang="en-US" dirty="0" smtClean="0"/>
              <a:t>Chemical warfare widely condemned…</a:t>
            </a:r>
          </a:p>
          <a:p>
            <a:pPr lvl="1"/>
            <a:r>
              <a:rPr lang="en-US" dirty="0" smtClean="0"/>
              <a:t>Also: landmines, cluster mines, small arms proliferation</a:t>
            </a:r>
            <a:endParaRPr lang="en-US" dirty="0"/>
          </a:p>
          <a:p>
            <a:r>
              <a:rPr lang="en-US" dirty="0" smtClean="0"/>
              <a:t>But: </a:t>
            </a:r>
          </a:p>
          <a:p>
            <a:pPr lvl="1"/>
            <a:r>
              <a:rPr lang="en-US" dirty="0" smtClean="0"/>
              <a:t>Thermobaric weapons (fuel-air explosives, create huge fireballs to suffocate and burn people)</a:t>
            </a:r>
          </a:p>
          <a:p>
            <a:pPr lvl="1"/>
            <a:r>
              <a:rPr lang="en-US" dirty="0" smtClean="0"/>
              <a:t>Psychotropic weapons: mood altering aerosols…</a:t>
            </a:r>
          </a:p>
          <a:p>
            <a:pPr lvl="1"/>
            <a:endParaRPr lang="en-US" dirty="0"/>
          </a:p>
          <a:p>
            <a:r>
              <a:rPr lang="en-US" dirty="0" smtClean="0"/>
              <a:t>The puzzle: Ethical outrage about certain weapons but not others…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488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Agenda-vetting and gatekeeper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Same theory as last time</a:t>
            </a:r>
          </a:p>
          <a:p>
            <a:endParaRPr lang="en-US" dirty="0"/>
          </a:p>
          <a:p>
            <a:r>
              <a:rPr lang="en-US" dirty="0" smtClean="0"/>
              <a:t>Idea of the “norms entrepreneur” similar to last time as well</a:t>
            </a:r>
          </a:p>
          <a:p>
            <a:endParaRPr lang="en-US" dirty="0"/>
          </a:p>
          <a:p>
            <a:r>
              <a:rPr lang="en-US" dirty="0" smtClean="0"/>
              <a:t>Cases analyzed are different: weapons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8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“International law” and the “law of war”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The Hague Conventions and the Geneva Convention generally restrict certain types of actions in warfare.</a:t>
            </a:r>
          </a:p>
          <a:p>
            <a:r>
              <a:rPr lang="en-US" dirty="0" smtClean="0"/>
              <a:t>(These rules, of course, have limited power, but the point is that they reflect an international consensus that war should be conducted in certain ways, not others.)</a:t>
            </a:r>
          </a:p>
          <a:p>
            <a:endParaRPr lang="en-US" dirty="0"/>
          </a:p>
          <a:p>
            <a:r>
              <a:rPr lang="en-US" dirty="0" smtClean="0"/>
              <a:t>So, what is barred, and what is allowed?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4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5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1, salience of various weapons in the “human security network”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186237"/>
          </a:xfrm>
        </p:spPr>
        <p:txBody>
          <a:bodyPr>
            <a:normAutofit/>
          </a:bodyPr>
          <a:lstStyle/>
          <a:p>
            <a:r>
              <a:rPr lang="en-US" dirty="0" smtClean="0"/>
              <a:t>Top issues: Landmines, cluster munitions, small arms, disarmament (nuclear), chemical weapons.</a:t>
            </a:r>
          </a:p>
          <a:p>
            <a:endParaRPr lang="en-US" dirty="0"/>
          </a:p>
          <a:p>
            <a:r>
              <a:rPr lang="en-US" dirty="0" smtClean="0"/>
              <a:t>Medium issues: nuclear, biological, nonlethal weapons, arms trade, remnants</a:t>
            </a:r>
          </a:p>
          <a:p>
            <a:endParaRPr lang="en-US" dirty="0"/>
          </a:p>
          <a:p>
            <a:r>
              <a:rPr lang="en-US" dirty="0" smtClean="0"/>
              <a:t>Issues not on anyone’s agenda: Depleted uranium weapons, directed energy, blinding lasers, white  phosphorous, autonomous weapons, psychotropic, thermobaric, explosive weapons, napalm…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05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players in the Human Rights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World Heath Organization</a:t>
            </a:r>
          </a:p>
          <a:p>
            <a:r>
              <a:rPr lang="en-US" dirty="0" smtClean="0"/>
              <a:t>International Committee of the Red Cross</a:t>
            </a:r>
          </a:p>
          <a:p>
            <a:r>
              <a:rPr lang="en-US" dirty="0" smtClean="0"/>
              <a:t>Human Security Network</a:t>
            </a:r>
          </a:p>
          <a:p>
            <a:r>
              <a:rPr lang="en-US" dirty="0" smtClean="0"/>
              <a:t>Org. for Security and Cooperation in Europe</a:t>
            </a:r>
          </a:p>
          <a:p>
            <a:r>
              <a:rPr lang="en-US" dirty="0" smtClean="0"/>
              <a:t>Human Rights Watch</a:t>
            </a:r>
          </a:p>
          <a:p>
            <a:r>
              <a:rPr lang="en-US" dirty="0" smtClean="0"/>
              <a:t>International Crisis Group</a:t>
            </a:r>
          </a:p>
          <a:p>
            <a:r>
              <a:rPr lang="en-US" dirty="0" smtClean="0"/>
              <a:t>Stockholm Peace Research Institute</a:t>
            </a:r>
          </a:p>
          <a:p>
            <a:r>
              <a:rPr lang="en-US" dirty="0" smtClean="0"/>
              <a:t>Etc.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18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Figure 3, selecting 4 cases for study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2953" y="1392238"/>
            <a:ext cx="7866093" cy="4484687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95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Landmines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Used by the millions  in virtually every war</a:t>
            </a:r>
          </a:p>
          <a:p>
            <a:r>
              <a:rPr lang="en-US" dirty="0" smtClean="0"/>
              <a:t>Jody Williams, International Campaign to Ban Landmines, won Nobel Peace Prize</a:t>
            </a:r>
          </a:p>
          <a:p>
            <a:r>
              <a:rPr lang="en-US" dirty="0" smtClean="0"/>
              <a:t>1973 beginning of advocacy to limit them</a:t>
            </a:r>
          </a:p>
          <a:p>
            <a:r>
              <a:rPr lang="en-US" dirty="0" smtClean="0"/>
              <a:t>1991: activists seek to ban them completely</a:t>
            </a:r>
          </a:p>
          <a:p>
            <a:r>
              <a:rPr lang="en-US" dirty="0" smtClean="0"/>
              <a:t>1992 Human Rights Watch got on board</a:t>
            </a:r>
          </a:p>
          <a:p>
            <a:r>
              <a:rPr lang="en-US" dirty="0" smtClean="0"/>
              <a:t>1997, Princess Diana, Nelson Mandela, the Pope, Queen Noor…</a:t>
            </a:r>
          </a:p>
          <a:p>
            <a:r>
              <a:rPr lang="en-US" dirty="0" smtClean="0"/>
              <a:t>1997, 122 nations sign a Mine Ban Treaty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760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Blinding Lasers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92072"/>
            <a:ext cx="10515600" cy="4484853"/>
          </a:xfrm>
        </p:spPr>
        <p:txBody>
          <a:bodyPr>
            <a:normAutofit/>
          </a:bodyPr>
          <a:lstStyle/>
          <a:p>
            <a:r>
              <a:rPr lang="en-US" dirty="0" smtClean="0"/>
              <a:t>US, UK, USSR militaries develop these weapons in the 1980s</a:t>
            </a:r>
          </a:p>
          <a:p>
            <a:r>
              <a:rPr lang="en-US" dirty="0" smtClean="0"/>
              <a:t>Maybe “dazzle” or disorient the pilots of attacking planes, use in anti-aircraft defense missiles and surface to air guns….</a:t>
            </a:r>
          </a:p>
          <a:p>
            <a:r>
              <a:rPr lang="en-US" dirty="0" smtClean="0"/>
              <a:t>Or maybe just make lots of people go blind…</a:t>
            </a:r>
          </a:p>
          <a:p>
            <a:r>
              <a:rPr lang="en-US" dirty="0" smtClean="0"/>
              <a:t>1986 Sweden and Switzerland propose a ban at the UN</a:t>
            </a:r>
          </a:p>
          <a:p>
            <a:r>
              <a:rPr lang="en-US" dirty="0" smtClean="0"/>
              <a:t>1996, prohibition of lasers designed specifically to blind…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POLI 421, Framing Public Policies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0254D-0821-4C59-A65E-A985EB574F0D}" type="slidenum">
              <a:rPr lang="en-US" smtClean="0"/>
              <a:t>9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482" y="6221838"/>
            <a:ext cx="190500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94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675</Words>
  <Application>Microsoft Office PowerPoint</Application>
  <PresentationFormat>Widescreen</PresentationFormat>
  <Paragraphs>108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Carpenter, International Organizations, 2011   </vt:lpstr>
      <vt:lpstr>Why do we ban some weapons but not others?</vt:lpstr>
      <vt:lpstr>Agenda-vetting and gatekeeper organizations</vt:lpstr>
      <vt:lpstr>“International law” and the “law of war”</vt:lpstr>
      <vt:lpstr>Table 1, salience of various weapons in the “human security network”</vt:lpstr>
      <vt:lpstr>Major players in the Human Rights Network</vt:lpstr>
      <vt:lpstr>Figure 3, selecting 4 cases for study</vt:lpstr>
      <vt:lpstr>Landmines</vt:lpstr>
      <vt:lpstr>Blinding Lasers</vt:lpstr>
      <vt:lpstr>Depleted Uranium</vt:lpstr>
      <vt:lpstr>Autonomous Weapons</vt:lpstr>
      <vt:lpstr>How would you frame a ban on killer  robots?   How  would the other side counter?</vt:lpstr>
    </vt:vector>
  </TitlesOfParts>
  <Company>UNC Chapel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Baumgartner, Frank R.</dc:creator>
  <cp:lastModifiedBy>Lenovo User</cp:lastModifiedBy>
  <cp:revision>11</cp:revision>
  <dcterms:created xsi:type="dcterms:W3CDTF">2018-11-12T18:55:41Z</dcterms:created>
  <dcterms:modified xsi:type="dcterms:W3CDTF">2019-04-01T17:58:04Z</dcterms:modified>
</cp:coreProperties>
</file>