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1" r:id="rId3"/>
    <p:sldId id="257" r:id="rId4"/>
    <p:sldId id="267" r:id="rId5"/>
    <p:sldId id="259" r:id="rId6"/>
    <p:sldId id="260" r:id="rId7"/>
    <p:sldId id="261" r:id="rId8"/>
    <p:sldId id="262" r:id="rId9"/>
    <p:sldId id="263" r:id="rId10"/>
    <p:sldId id="292" r:id="rId11"/>
    <p:sldId id="264" r:id="rId12"/>
    <p:sldId id="265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68" r:id="rId22"/>
    <p:sldId id="281" r:id="rId23"/>
    <p:sldId id="280" r:id="rId24"/>
    <p:sldId id="279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B329F-A37B-422D-BE62-19129B62901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06581-219F-4377-8DF7-7C66A91F5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7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06581-219F-4377-8DF7-7C66A91F5B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69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06581-219F-4377-8DF7-7C66A91F5B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59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06581-219F-4377-8DF7-7C66A91F5B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3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06581-219F-4377-8DF7-7C66A91F5B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39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06581-219F-4377-8DF7-7C66A91F5B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75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06581-219F-4377-8DF7-7C66A91F5B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77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06581-219F-4377-8DF7-7C66A91F5B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7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06581-219F-4377-8DF7-7C66A91F5B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78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06581-219F-4377-8DF7-7C66A91F5B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19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06581-219F-4377-8DF7-7C66A91F5B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3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26DE-4736-4737-890D-BA3C756DF803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BD15-F054-4893-80A3-907BC55BA5B5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2E74-440D-4F8E-8C41-8D3ED1CB7DBC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3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694A-B367-42FE-A37E-432E4D493522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9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00EE-0E64-4F6B-AA4E-0AE97A0C8333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1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D614-E13A-489E-8C07-8C18BE5277FE}" type="datetime1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2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BE37-35C7-4803-8F07-23A176422554}" type="datetime1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2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292-9B4C-40D0-8DB1-C196F3C5A8C1}" type="datetime1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3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F7C3-7E10-4D9B-814C-8FFBD8255150}" type="datetime1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2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4902-BA41-428B-803A-BC3871F70C4E}" type="datetime1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2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A364-41DE-47AC-A909-7B3F2EACECFF}" type="datetime1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3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16F49-74D3-4516-AAF3-F472EB197E10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POLI 421, Framing Public Policies,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254D-0821-4C59-A65E-A985EB57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2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453623"/>
            <a:ext cx="9144000" cy="1102803"/>
          </a:xfrm>
        </p:spPr>
        <p:txBody>
          <a:bodyPr>
            <a:normAutofit/>
          </a:bodyPr>
          <a:lstStyle/>
          <a:p>
            <a:r>
              <a:rPr lang="en-US" sz="3200" dirty="0"/>
              <a:t>Baumgartner, Framing, Spring 2023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344366"/>
            <a:ext cx="9144000" cy="3532559"/>
          </a:xfrm>
        </p:spPr>
        <p:txBody>
          <a:bodyPr>
            <a:normAutofit/>
          </a:bodyPr>
          <a:lstStyle/>
          <a:p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Stone, Deborah A. 1989. Causal Stories and the Formation of Policy Agendas. </a:t>
            </a:r>
            <a:r>
              <a:rPr lang="x-none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Political Science Quarterly</a:t>
            </a: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104, 2: 281–300.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Schneider, Anne L., and Helen Ingram. 1995. Social Construction: Response. </a:t>
            </a:r>
            <a:r>
              <a:rPr lang="x-none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American Political Science Review</a:t>
            </a: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89, 2: 441–46.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Jan 18, 2023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49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D89D0-2AA2-C3A0-568B-763607AF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or institutional racism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81A3A-4DBF-FCCD-9005-709DB7D12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87511" cy="4293073"/>
          </a:xfrm>
        </p:spPr>
        <p:txBody>
          <a:bodyPr/>
          <a:lstStyle/>
          <a:p>
            <a:r>
              <a:rPr lang="en-US" dirty="0"/>
              <a:t>Much of the current conversation about race centers on whether systems that lead to racially disparate outcomes show unintended outcomes (</a:t>
            </a:r>
            <a:r>
              <a:rPr lang="en-US" dirty="0" err="1"/>
              <a:t>e.g</a:t>
            </a:r>
            <a:r>
              <a:rPr lang="en-US" dirty="0"/>
              <a:t>, inadvertent cause), versus systems working as intended, to CREATE racial disparities.</a:t>
            </a:r>
          </a:p>
          <a:p>
            <a:endParaRPr lang="en-US" dirty="0"/>
          </a:p>
          <a:p>
            <a:r>
              <a:rPr lang="en-US" dirty="0"/>
              <a:t>Interesting book on this topic, related to housing discrimination: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DDF58-0D34-F092-31AE-7BCAEE333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D7332-1BF1-BB84-1B68-353A7E88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0AF24C-9C9A-02F6-92CE-43008F071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75" y="2176158"/>
            <a:ext cx="2409825" cy="3848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A6A36-DB2F-B42D-8B57-820CCE97A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31566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42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9995"/>
            <a:ext cx="10515600" cy="55269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the top of p. 294 she explains some things that are related to success in promoting this v. that causal story:</a:t>
            </a:r>
          </a:p>
          <a:p>
            <a:pPr lvl="1"/>
            <a:r>
              <a:rPr lang="en-US" dirty="0"/>
              <a:t>Proponents have: Visibility, access to media , prominent positions</a:t>
            </a:r>
          </a:p>
          <a:p>
            <a:pPr lvl="1"/>
            <a:r>
              <a:rPr lang="en-US" dirty="0"/>
              <a:t>Theory accords with cultural values</a:t>
            </a:r>
          </a:p>
          <a:p>
            <a:pPr lvl="1"/>
            <a:r>
              <a:rPr lang="en-US" dirty="0"/>
              <a:t>Theory captures the “national mood”</a:t>
            </a:r>
          </a:p>
          <a:p>
            <a:pPr lvl="1"/>
            <a:r>
              <a:rPr lang="en-US" dirty="0"/>
              <a:t>Solution entails no radical redistribution of power or wealth</a:t>
            </a:r>
          </a:p>
          <a:p>
            <a:pPr lvl="1"/>
            <a:r>
              <a:rPr lang="en-US" dirty="0"/>
              <a:t>Legal acceptability</a:t>
            </a:r>
          </a:p>
          <a:p>
            <a:pPr lvl="1"/>
            <a:r>
              <a:rPr lang="en-US" dirty="0"/>
              <a:t>Scientific acceptability</a:t>
            </a:r>
          </a:p>
          <a:p>
            <a:r>
              <a:rPr lang="en-US" dirty="0"/>
              <a:t>How rigid v. flexible are these ideas?</a:t>
            </a:r>
          </a:p>
          <a:p>
            <a:r>
              <a:rPr lang="en-US" dirty="0"/>
              <a:t>Do the last two really matter, especially the last one?</a:t>
            </a:r>
          </a:p>
          <a:p>
            <a:r>
              <a:rPr lang="en-US" dirty="0"/>
              <a:t>How did we ever get an income tax?</a:t>
            </a:r>
          </a:p>
          <a:p>
            <a:r>
              <a:rPr lang="en-US" dirty="0"/>
              <a:t>What does it take for one side to win?</a:t>
            </a:r>
          </a:p>
          <a:p>
            <a:r>
              <a:rPr lang="en-US" dirty="0"/>
              <a:t>This implies different “causal stories” should work in different countries. A good topic for a term paper!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3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pp. 295 and following she discusses social dominance, social control, and power.  </a:t>
            </a:r>
          </a:p>
          <a:p>
            <a:r>
              <a:rPr lang="en-US" dirty="0"/>
              <a:t>What is her point there? </a:t>
            </a:r>
          </a:p>
          <a:p>
            <a:r>
              <a:rPr lang="en-US" dirty="0"/>
              <a:t>Illustrate the argument with some social groups that are traditionally weak and powerless, versus groups that are traditionally awarded more deference.  </a:t>
            </a:r>
          </a:p>
          <a:p>
            <a:r>
              <a:rPr lang="en-US" dirty="0"/>
              <a:t>(This is a perfect </a:t>
            </a:r>
            <a:r>
              <a:rPr lang="en-US" dirty="0" err="1"/>
              <a:t>seque</a:t>
            </a:r>
            <a:r>
              <a:rPr lang="en-US" dirty="0"/>
              <a:t> to Schneider and Ingram, and we will return to it often this semester…)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294" y="365125"/>
            <a:ext cx="11070076" cy="1325563"/>
          </a:xfrm>
        </p:spPr>
        <p:txBody>
          <a:bodyPr/>
          <a:lstStyle/>
          <a:p>
            <a:pPr algn="ctr"/>
            <a:r>
              <a:rPr lang="en-US" dirty="0"/>
              <a:t>Target Populations, from Schneider and Ingram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74" y="1781175"/>
            <a:ext cx="4267685" cy="44846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07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Government Policy Towards Different Groups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13" y="1781175"/>
            <a:ext cx="6324922" cy="44846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52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Burdens and Benefits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82" y="1737151"/>
            <a:ext cx="3189435" cy="44846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83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1504"/>
            <a:ext cx="10515600" cy="4075421"/>
          </a:xfrm>
        </p:spPr>
        <p:txBody>
          <a:bodyPr>
            <a:normAutofit/>
          </a:bodyPr>
          <a:lstStyle/>
          <a:p>
            <a:r>
              <a:rPr lang="en-US" dirty="0"/>
              <a:t>Can a group move from one box in their rubric to another over time?</a:t>
            </a:r>
          </a:p>
          <a:p>
            <a:r>
              <a:rPr lang="en-US" dirty="0"/>
              <a:t>Examples?</a:t>
            </a:r>
          </a:p>
          <a:p>
            <a:r>
              <a:rPr lang="en-US" dirty="0"/>
              <a:t>How did that occur? </a:t>
            </a:r>
          </a:p>
          <a:p>
            <a:r>
              <a:rPr lang="en-US" dirty="0"/>
              <a:t>Can frames make that happen? </a:t>
            </a:r>
          </a:p>
          <a:p>
            <a:r>
              <a:rPr lang="en-US" dirty="0"/>
              <a:t>Who has the power to do this?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21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19368"/>
          </a:xfrm>
        </p:spPr>
        <p:txBody>
          <a:bodyPr>
            <a:normAutofit/>
          </a:bodyPr>
          <a:lstStyle/>
          <a:p>
            <a:r>
              <a:rPr lang="en-US" dirty="0"/>
              <a:t>More questions: Would we agree on these social groups? Code into the 4 boxes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9493"/>
            <a:ext cx="10515600" cy="4307432"/>
          </a:xfrm>
        </p:spPr>
        <p:txBody>
          <a:bodyPr numCol="2">
            <a:normAutofit fontScale="77500" lnSpcReduction="20000"/>
          </a:bodyPr>
          <a:lstStyle/>
          <a:p>
            <a:r>
              <a:rPr lang="en-US" dirty="0"/>
              <a:t>Big Pharma</a:t>
            </a:r>
          </a:p>
          <a:p>
            <a:r>
              <a:rPr lang="en-US" dirty="0"/>
              <a:t>Big banks / Wall Street</a:t>
            </a:r>
          </a:p>
          <a:p>
            <a:r>
              <a:rPr lang="en-US" dirty="0"/>
              <a:t>Farmers</a:t>
            </a:r>
          </a:p>
          <a:p>
            <a:r>
              <a:rPr lang="en-US" dirty="0"/>
              <a:t>Family farmers</a:t>
            </a:r>
          </a:p>
          <a:p>
            <a:r>
              <a:rPr lang="en-US" dirty="0"/>
              <a:t>Police</a:t>
            </a:r>
          </a:p>
          <a:p>
            <a:r>
              <a:rPr lang="en-US" dirty="0"/>
              <a:t>Children</a:t>
            </a:r>
          </a:p>
          <a:p>
            <a:r>
              <a:rPr lang="en-US" dirty="0"/>
              <a:t>Poor children</a:t>
            </a:r>
          </a:p>
          <a:p>
            <a:r>
              <a:rPr lang="en-US" dirty="0"/>
              <a:t>Mothers</a:t>
            </a:r>
          </a:p>
          <a:p>
            <a:r>
              <a:rPr lang="en-US" dirty="0"/>
              <a:t>Poor mothers</a:t>
            </a:r>
          </a:p>
          <a:p>
            <a:r>
              <a:rPr lang="en-US" dirty="0"/>
              <a:t>Nonviolent drug offenders</a:t>
            </a:r>
          </a:p>
          <a:p>
            <a:r>
              <a:rPr lang="en-US" dirty="0"/>
              <a:t>Former felons</a:t>
            </a:r>
          </a:p>
          <a:p>
            <a:r>
              <a:rPr lang="en-US" dirty="0"/>
              <a:t>Terrorists</a:t>
            </a:r>
          </a:p>
          <a:p>
            <a:r>
              <a:rPr lang="en-US" dirty="0"/>
              <a:t>Planned parenthood</a:t>
            </a:r>
          </a:p>
          <a:p>
            <a:r>
              <a:rPr lang="en-US" dirty="0"/>
              <a:t>Chancellor </a:t>
            </a:r>
            <a:r>
              <a:rPr lang="en-US" dirty="0" err="1"/>
              <a:t>Guskiewicz</a:t>
            </a:r>
            <a:endParaRPr lang="en-US" dirty="0"/>
          </a:p>
          <a:p>
            <a:r>
              <a:rPr lang="en-US" dirty="0"/>
              <a:t>Homeowners</a:t>
            </a:r>
          </a:p>
          <a:p>
            <a:r>
              <a:rPr lang="en-US" dirty="0"/>
              <a:t>College Students</a:t>
            </a:r>
          </a:p>
          <a:p>
            <a:r>
              <a:rPr lang="en-US" dirty="0"/>
              <a:t>Prisoners</a:t>
            </a:r>
          </a:p>
          <a:p>
            <a:r>
              <a:rPr lang="en-US" dirty="0"/>
              <a:t>Criminal defendants awaiting trial</a:t>
            </a:r>
          </a:p>
          <a:p>
            <a:r>
              <a:rPr lang="en-US" dirty="0"/>
              <a:t>ISIS</a:t>
            </a:r>
          </a:p>
          <a:p>
            <a:r>
              <a:rPr lang="en-US" dirty="0"/>
              <a:t>Immigrants</a:t>
            </a:r>
          </a:p>
          <a:p>
            <a:r>
              <a:rPr lang="en-US" dirty="0"/>
              <a:t>Undocumented immigrants</a:t>
            </a:r>
          </a:p>
          <a:p>
            <a:r>
              <a:rPr lang="en-US" dirty="0"/>
              <a:t>Criminal aliens</a:t>
            </a:r>
          </a:p>
          <a:p>
            <a:r>
              <a:rPr lang="en-US" dirty="0"/>
              <a:t>Dreamers</a:t>
            </a:r>
          </a:p>
          <a:p>
            <a:r>
              <a:rPr lang="en-US" dirty="0"/>
              <a:t>Oil companies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8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books / examples to consider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337" y="1955006"/>
            <a:ext cx="2477725" cy="365760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73" y="1649838"/>
            <a:ext cx="3051054" cy="45720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8" y="1713919"/>
            <a:ext cx="2974812" cy="44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27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Bureaucracies that like / dislike their clients?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072"/>
            <a:ext cx="10515600" cy="4484853"/>
          </a:xfrm>
        </p:spPr>
        <p:txBody>
          <a:bodyPr>
            <a:normAutofit/>
          </a:bodyPr>
          <a:lstStyle/>
          <a:p>
            <a:r>
              <a:rPr lang="en-US" dirty="0"/>
              <a:t>What does that look like?</a:t>
            </a:r>
          </a:p>
          <a:p>
            <a:r>
              <a:rPr lang="en-US" dirty="0"/>
              <a:t>Prisons? Welfare / unemployment offices? </a:t>
            </a:r>
          </a:p>
          <a:p>
            <a:endParaRPr lang="en-US" dirty="0"/>
          </a:p>
          <a:p>
            <a:r>
              <a:rPr lang="en-US" dirty="0"/>
              <a:t>Postal Service? Schools?</a:t>
            </a:r>
          </a:p>
          <a:p>
            <a:endParaRPr lang="en-US" dirty="0"/>
          </a:p>
          <a:p>
            <a:r>
              <a:rPr lang="en-US" dirty="0"/>
              <a:t>University admissions offices?</a:t>
            </a:r>
          </a:p>
          <a:p>
            <a:endParaRPr lang="en-US" dirty="0"/>
          </a:p>
          <a:p>
            <a:r>
              <a:rPr lang="en-US" dirty="0"/>
              <a:t>Could you categorize government agencies by how pleasant it is to deal with them?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5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AA34B-8103-601F-F7DD-5DB3432C5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137DA-9DAD-333E-5952-879885E10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for bearing with me as we figure out the enrollment issues in this class.</a:t>
            </a:r>
          </a:p>
          <a:p>
            <a:r>
              <a:rPr lang="en-US" dirty="0"/>
              <a:t>Some are enrolled directly in poli 421. Some had to be moved to another enrollment, poli 490. There is no difference.</a:t>
            </a:r>
          </a:p>
          <a:p>
            <a:r>
              <a:rPr lang="en-US" dirty="0"/>
              <a:t>There is limited room for additional students to enroll, but it has to be this week, before Friday.</a:t>
            </a:r>
          </a:p>
          <a:p>
            <a:r>
              <a:rPr lang="en-US" dirty="0"/>
              <a:t>If you are not currently enrolled, and want to be, email me with your legal name and PID along with that request. </a:t>
            </a:r>
          </a:p>
          <a:p>
            <a:r>
              <a:rPr lang="en-US" dirty="0"/>
              <a:t>Do it soon!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A7FAB-8C8F-ACCE-4474-7EF33A30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D82CD-AA72-4CC6-38CF-B2CB03A9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41B6D0-2F01-B8A5-D8D7-3553CA51D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90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buy the theory?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072"/>
            <a:ext cx="10515600" cy="44848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Policy towards groups is “nasty or nice,” depending… ?</a:t>
            </a:r>
          </a:p>
          <a:p>
            <a:endParaRPr lang="en-US" dirty="0"/>
          </a:p>
          <a:p>
            <a:r>
              <a:rPr lang="en-US" dirty="0"/>
              <a:t>Is it fixed or can it change?</a:t>
            </a:r>
          </a:p>
          <a:p>
            <a:endParaRPr lang="en-US" dirty="0"/>
          </a:p>
          <a:p>
            <a:r>
              <a:rPr lang="en-US" dirty="0"/>
              <a:t>How can it be changed?</a:t>
            </a:r>
          </a:p>
          <a:p>
            <a:endParaRPr lang="en-US" dirty="0"/>
          </a:p>
          <a:p>
            <a:r>
              <a:rPr lang="en-US" dirty="0"/>
              <a:t>Who determines the “social construction” of a given group?</a:t>
            </a:r>
          </a:p>
          <a:p>
            <a:endParaRPr lang="en-US" dirty="0"/>
          </a:p>
          <a:p>
            <a:r>
              <a:rPr lang="en-US" dirty="0"/>
              <a:t>Student anti-racist activists v. white nationalist activists. How are they “constructed” by different groups? By the mainstream media?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16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7109-B81D-4D7D-FC8C-2E4E1828E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extensions by a colleague here at UNC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3C738-E70B-6932-0C14-D4588733E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indent="-45720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Kreitzer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Rebecca and Candis Watts Smith. 2018. Reproducible and Replicable: An Empirical Assessment of the Social Construction of Politically Relevant Target Groups.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PS: Political Science and Politics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51, 4: 768–774.</a:t>
            </a:r>
          </a:p>
          <a:p>
            <a:pPr marL="457200" marR="0" indent="-45720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Kreitzer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Rebecca, Elizabeth A. Maltby, and Candis Watts Smith. 2022. Fifty shades of deservingness: an analysis of state-level variation and effect of social constructions on policy outcomes.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Journal of Public Policy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42: 436–464.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A887D-8951-125E-11A8-BF02F63E0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B7DE5-DDEE-BABA-144A-DF9CF557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4210B5-FE01-3488-61DE-74E725B1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23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A7411-8C18-E6E6-CC8B-6056E212F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3665AF-BDDC-6A39-368B-6B70F9692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4408" y="0"/>
            <a:ext cx="6931740" cy="6858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4FB06A-51A4-4CF0-A362-F34CC776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183F4-7620-A1A6-3D2A-D3EFE9B9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12C30-0425-11CF-D8E5-AD32F4226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55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482F-52E5-A824-1289-4AB2802E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1A7EA6-3C5B-BBA3-AA41-615D4E0E3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342" y="0"/>
            <a:ext cx="6911717" cy="6858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96778-8807-9E04-24B8-26FCE9FB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728DC-FE18-A4ED-9AF3-7B9A764F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A10484-06FB-B558-4982-9BAAD9AD3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69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BE95-D9A8-C180-190C-893870F3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D8A179-FE57-4B32-0579-CC9D4A488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9676189" cy="6858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AE795-03E7-4323-5104-FA1EF7A4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10D0B-5F0B-DA23-1FF1-CEB500F7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52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2F34F-9683-37BF-1F08-D55B797BB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9DCCDD-90AC-3086-40BC-377E00E97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9857678" cy="6858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B24AF-F4E7-D6CF-9AE0-E17CC8E1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88284-2C9A-84BD-FF3E-7DA9A248E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80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58EFD-7840-F10C-CB6B-1D4591FB9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34B1C6-0486-6753-BD3F-FC9663A24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9987596" cy="6858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EC6F4-7E75-1949-9E9B-2B864EB33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256CC-5457-5CDA-5DCC-8AE83940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39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C657-054E-599E-E203-E0548CD9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C5CFCA-8FAA-AA78-7EBA-0F9EB2A34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414" y="0"/>
            <a:ext cx="9971172" cy="6858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DC3DB-0FFE-E4CF-B8B3-A3F680A3F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ECF12-6E83-E69F-D43F-F7BCDABD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9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DE4B-AF03-68E6-1CEB-B6D5AD54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D40F68-FD32-F6ED-7466-BD896BFD8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9914643" cy="6858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5595DF-449D-1437-41C6-75565EA1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EF54B-31EF-428F-6D98-7D760F86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73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F4F2A-4842-29B5-F57D-5C6FA674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5FAEC1-0583-D3E1-9CF4-2699FB02A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6507"/>
            <a:ext cx="11887200" cy="61753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1EB22-4E92-B5B2-7259-39354C5B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D9E2D-FE05-40D7-DA44-8B0A2E75E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4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221C-5AAA-79CF-A456-4EF435E6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Stone…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421"/>
            <a:ext cx="10515600" cy="4727542"/>
          </a:xfrm>
        </p:spPr>
        <p:txBody>
          <a:bodyPr>
            <a:normAutofit/>
          </a:bodyPr>
          <a:lstStyle/>
          <a:p>
            <a:r>
              <a:rPr lang="en-US" dirty="0"/>
              <a:t>Explain the difference between a “condition” or a “situation” and a political problem.  </a:t>
            </a:r>
          </a:p>
          <a:p>
            <a:pPr lvl="1"/>
            <a:r>
              <a:rPr lang="en-US" dirty="0"/>
              <a:t>Fact of life</a:t>
            </a:r>
          </a:p>
          <a:p>
            <a:pPr lvl="1"/>
            <a:r>
              <a:rPr lang="en-US" dirty="0"/>
              <a:t>Something the government can solve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Naturally occurring and inevitable, no one’s fault</a:t>
            </a:r>
          </a:p>
          <a:p>
            <a:pPr lvl="1"/>
            <a:r>
              <a:rPr lang="en-US" dirty="0"/>
              <a:t>Created by human action, should be solved by the one responsible</a:t>
            </a:r>
          </a:p>
          <a:p>
            <a:r>
              <a:rPr lang="en-US" dirty="0"/>
              <a:t>Give an example or two of things that are currently seen as political problems, but were once seen as conditions.</a:t>
            </a:r>
          </a:p>
          <a:p>
            <a:pPr lvl="1"/>
            <a:r>
              <a:rPr lang="en-US" dirty="0"/>
              <a:t>Duh, climate change, weather patterns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POLI 421, Framing Public Policies,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88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9E2B0-B5AF-91FE-163F-96519A61C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they show these things really affect state policies: Number of prisoners…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4CD6A1-31DB-6C44-A325-5F3267669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757" y="2003618"/>
            <a:ext cx="5766486" cy="399535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AEF61-245E-0D7E-AF11-D4117417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2C6C5-C877-ECF5-6F95-C912EF16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16E84F-D1C4-F597-F4B9-343A1E8B0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DC02-D134-1A64-7844-D9669E0F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arrest rates…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341144-08FD-DB6A-1849-AE01F42C3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757" y="1966548"/>
            <a:ext cx="5766486" cy="406949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C4758-B396-9ED6-E989-CE6F5500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60C24-63BE-3B68-CABF-EC1F0363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19019E-43B5-9F58-1D0B-196CD61C5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4D95F-F2DB-73BD-7E7F-178E26DE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3379" cy="1325563"/>
          </a:xfrm>
        </p:spPr>
        <p:txBody>
          <a:bodyPr/>
          <a:lstStyle/>
          <a:p>
            <a:r>
              <a:rPr lang="en-US" dirty="0"/>
              <a:t>State spending on public assistance to the poor…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29BA47-02C2-4033-96B0-E80B2C45E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757" y="1962429"/>
            <a:ext cx="5766486" cy="407773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18453-451D-6310-F17D-00044C96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7A245-5352-6E32-2930-703C1274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E3A6F4-2386-2F19-B04B-266D44C3F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24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0AEFD-6A03-63AC-211D-47F03DBF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108F0-E83F-0E76-806B-61D241AAD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two articles are foundational to this course.</a:t>
            </a:r>
          </a:p>
          <a:p>
            <a:r>
              <a:rPr lang="en-US" dirty="0"/>
              <a:t>They imply that there is no “right” answer to any public policy.</a:t>
            </a:r>
          </a:p>
          <a:p>
            <a:r>
              <a:rPr lang="en-US" dirty="0"/>
              <a:t>It depends on:</a:t>
            </a:r>
          </a:p>
          <a:p>
            <a:pPr lvl="1"/>
            <a:r>
              <a:rPr lang="en-US" dirty="0"/>
              <a:t>Your theory (“causal story”) of where the problem comes from, its cause.</a:t>
            </a:r>
          </a:p>
          <a:p>
            <a:pPr lvl="1"/>
            <a:r>
              <a:rPr lang="en-US" dirty="0"/>
              <a:t>Whether you like or dislike the constituency that is going to be affected.</a:t>
            </a:r>
          </a:p>
          <a:p>
            <a:pPr lvl="2"/>
            <a:r>
              <a:rPr lang="en-US" dirty="0"/>
              <a:t>Perhaps more importantly, whether government decision-makers like or dislike them.</a:t>
            </a:r>
          </a:p>
          <a:p>
            <a:r>
              <a:rPr lang="en-US" dirty="0"/>
              <a:t>These are such simple ideas we can easily forget them.</a:t>
            </a:r>
          </a:p>
          <a:p>
            <a:r>
              <a:rPr lang="en-US" dirty="0"/>
              <a:t>Please keep them in mind…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1FD25-2E60-6DCB-B181-6DD500BF5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CA12E-8579-5ED0-37D6-2D4A8762C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924564-FB69-0819-AA56-1FD1D2C39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2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problem or a condition?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I’m depressed and can’t get out of bed.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graduated from college but can’t get a job.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immigrated to a new country and don’t know the language.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100,000 people immigrated to a new country because of war back home.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started a successful business but am letting go of workers because of the trade war with China.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lost my job because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of the trade war with China.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I had to care for my elderly parent and missed work too many times.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the city cancelled the bus / subway route I depend on to get there on time.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my boss finally figured out I don’t know how to do the job.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9C397A-D90A-FE01-F2D7-54827D6ED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31566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9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5496832"/>
          </a:xfrm>
        </p:spPr>
        <p:txBody>
          <a:bodyPr/>
          <a:lstStyle/>
          <a:p>
            <a:r>
              <a:rPr lang="en-US" dirty="0"/>
              <a:t>Explain / analyze / understand / critique / question: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883" y="138112"/>
            <a:ext cx="7536836" cy="6400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4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7674"/>
            <a:ext cx="10515600" cy="5539289"/>
          </a:xfrm>
        </p:spPr>
        <p:txBody>
          <a:bodyPr/>
          <a:lstStyle/>
          <a:p>
            <a:r>
              <a:rPr lang="en-US" dirty="0"/>
              <a:t>“There are many strategies for pushing responsibility onto someone else.” (p. 289)</a:t>
            </a:r>
          </a:p>
          <a:p>
            <a:r>
              <a:rPr lang="en-US" dirty="0"/>
              <a:t>Common strategy: what was understood as an “accident” is actually the result of human will, either indirectly or directly.</a:t>
            </a:r>
          </a:p>
          <a:p>
            <a:r>
              <a:rPr lang="en-US" dirty="0"/>
              <a:t>She discusses “workers compensation” laws.  </a:t>
            </a:r>
          </a:p>
          <a:p>
            <a:r>
              <a:rPr lang="en-US" dirty="0"/>
              <a:t>Explain how that relates to intentional v. inadvertent causation.</a:t>
            </a:r>
          </a:p>
          <a:p>
            <a:r>
              <a:rPr lang="en-US" dirty="0"/>
              <a:t>Note also how it would be natural for labor unions to focus on one side of this, unsafe work conditions purposefully allowed by management in order to save money / increase profits.</a:t>
            </a:r>
          </a:p>
          <a:p>
            <a:r>
              <a:rPr lang="en-US" dirty="0"/>
              <a:t>Business owners would naturally counter to say: you slipped because you were not paying attention, and that’s not my fault.</a:t>
            </a:r>
          </a:p>
          <a:p>
            <a:r>
              <a:rPr lang="en-US" dirty="0"/>
              <a:t>These are basic issues of contention we see all the time.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5928"/>
            <a:ext cx="10515600" cy="5571035"/>
          </a:xfrm>
        </p:spPr>
        <p:txBody>
          <a:bodyPr>
            <a:normAutofit/>
          </a:bodyPr>
          <a:lstStyle/>
          <a:p>
            <a:r>
              <a:rPr lang="en-US" dirty="0"/>
              <a:t>How do we distinguish between “carelessness” or “inadvertence” and “gross negligence.”</a:t>
            </a:r>
          </a:p>
          <a:p>
            <a:endParaRPr lang="en-US" dirty="0"/>
          </a:p>
          <a:p>
            <a:r>
              <a:rPr lang="en-US" dirty="0"/>
              <a:t>How does the law distinguish between these killings:</a:t>
            </a:r>
          </a:p>
          <a:p>
            <a:pPr lvl="1"/>
            <a:r>
              <a:rPr lang="en-US" dirty="0"/>
              <a:t>Self-defense</a:t>
            </a:r>
          </a:p>
          <a:p>
            <a:pPr lvl="1"/>
            <a:r>
              <a:rPr lang="en-US" dirty="0"/>
              <a:t>Involuntary manslaughter (reckless)</a:t>
            </a:r>
          </a:p>
          <a:p>
            <a:pPr lvl="1"/>
            <a:r>
              <a:rPr lang="en-US" dirty="0"/>
              <a:t>Voluntary manslaughter (intentional, unpremeditated, heat of passion, mental disturbance)</a:t>
            </a:r>
          </a:p>
          <a:p>
            <a:pPr lvl="1"/>
            <a:r>
              <a:rPr lang="en-US" dirty="0"/>
              <a:t>Second degree murder (intentional, no premeditation)</a:t>
            </a:r>
          </a:p>
          <a:p>
            <a:pPr lvl="1"/>
            <a:r>
              <a:rPr lang="en-US" dirty="0"/>
              <a:t>First degree murder (intentional, premeditated)</a:t>
            </a:r>
          </a:p>
          <a:p>
            <a:pPr lvl="1"/>
            <a:r>
              <a:rPr lang="en-US" dirty="0"/>
              <a:t>Justified homicide (soldier in battle, police officer, “stand your ground”)</a:t>
            </a:r>
          </a:p>
          <a:p>
            <a:pPr lvl="1"/>
            <a:r>
              <a:rPr lang="en-US" dirty="0"/>
              <a:t>“defense of infancy”: perpetrator is a child…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2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a loved one is killed by a drunk driver, and you want that person to pay a heavy price.  </a:t>
            </a:r>
          </a:p>
          <a:p>
            <a:endParaRPr lang="en-US" dirty="0"/>
          </a:p>
          <a:p>
            <a:r>
              <a:rPr lang="en-US" dirty="0"/>
              <a:t>What’s your causal story?  </a:t>
            </a:r>
          </a:p>
          <a:p>
            <a:endParaRPr lang="en-US" dirty="0"/>
          </a:p>
          <a:p>
            <a:r>
              <a:rPr lang="en-US" dirty="0"/>
              <a:t>Let’s say you’re the drunk driver, what’s your causal story?</a:t>
            </a:r>
          </a:p>
          <a:p>
            <a:endParaRPr lang="en-US" dirty="0"/>
          </a:p>
          <a:p>
            <a:r>
              <a:rPr lang="en-US" dirty="0"/>
              <a:t>Let’s say you’re the District Attorney. What do you do?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18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p. 291 she discusses court rulings about “disparate impact” and “discriminatory intent.”  </a:t>
            </a:r>
          </a:p>
          <a:p>
            <a:endParaRPr lang="en-US" dirty="0"/>
          </a:p>
          <a:p>
            <a:r>
              <a:rPr lang="en-US" dirty="0"/>
              <a:t>Why does this matter so much, in the context of her theory?</a:t>
            </a:r>
          </a:p>
          <a:p>
            <a:endParaRPr lang="en-US" dirty="0"/>
          </a:p>
          <a:p>
            <a:r>
              <a:rPr lang="en-US" dirty="0"/>
              <a:t>(BTW, see this NYTimes article about housing discrimination:  https://www.nytimes.com/2019/08/20/upshot/housing-discrimination-algorithms-hud.html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 421, Framing Public Policies,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254D-0821-4C59-A65E-A985EB574F0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221838"/>
            <a:ext cx="1905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21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1720</Words>
  <Application>Microsoft Office PowerPoint</Application>
  <PresentationFormat>Widescreen</PresentationFormat>
  <Paragraphs>229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Baumgartner, Framing, Spring 2023</vt:lpstr>
      <vt:lpstr>Logistics</vt:lpstr>
      <vt:lpstr>Let’s start with Stone…</vt:lpstr>
      <vt:lpstr>Is this a problem or a condition?</vt:lpstr>
      <vt:lpstr>Explain / analyze / understand / critique / question:</vt:lpstr>
      <vt:lpstr>PowerPoint Presentation</vt:lpstr>
      <vt:lpstr>PowerPoint Presentation</vt:lpstr>
      <vt:lpstr>PowerPoint Presentation</vt:lpstr>
      <vt:lpstr>PowerPoint Presentation</vt:lpstr>
      <vt:lpstr>Systemic or institutional racism</vt:lpstr>
      <vt:lpstr>PowerPoint Presentation</vt:lpstr>
      <vt:lpstr>PowerPoint Presentation</vt:lpstr>
      <vt:lpstr>Target Populations, from Schneider and Ingram</vt:lpstr>
      <vt:lpstr>Government Policy Towards Different Groups</vt:lpstr>
      <vt:lpstr>Burdens and Benefits</vt:lpstr>
      <vt:lpstr>Some questions</vt:lpstr>
      <vt:lpstr>More questions: Would we agree on these social groups? Code into the 4 boxes</vt:lpstr>
      <vt:lpstr>Some books / examples to consider</vt:lpstr>
      <vt:lpstr>Bureaucracies that like / dislike their clients?</vt:lpstr>
      <vt:lpstr>Do you buy the theory?</vt:lpstr>
      <vt:lpstr>Some extensions by a colleague here at UNC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Then they show these things really affect state policies: Number of prisoners…</vt:lpstr>
      <vt:lpstr>ICE arrest rates…</vt:lpstr>
      <vt:lpstr>State spending on public assistance to the poor…</vt:lpstr>
      <vt:lpstr>Conclusions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Baumgartner, Frank R.</dc:creator>
  <cp:lastModifiedBy>Baumgartner, Frank R.</cp:lastModifiedBy>
  <cp:revision>16</cp:revision>
  <dcterms:created xsi:type="dcterms:W3CDTF">2018-11-12T18:55:41Z</dcterms:created>
  <dcterms:modified xsi:type="dcterms:W3CDTF">2023-01-18T16:13:11Z</dcterms:modified>
</cp:coreProperties>
</file>