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0"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98" d="100"/>
          <a:sy n="98" d="100"/>
        </p:scale>
        <p:origin x="78" y="1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170353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11</a:t>
            </a:fld>
            <a:endParaRPr lang="en-US"/>
          </a:p>
        </p:txBody>
      </p:sp>
    </p:spTree>
    <p:extLst>
      <p:ext uri="{BB962C8B-B14F-4D97-AF65-F5344CB8AC3E}">
        <p14:creationId xmlns:p14="http://schemas.microsoft.com/office/powerpoint/2010/main" val="375525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12</a:t>
            </a:fld>
            <a:endParaRPr lang="en-US"/>
          </a:p>
        </p:txBody>
      </p:sp>
    </p:spTree>
    <p:extLst>
      <p:ext uri="{BB962C8B-B14F-4D97-AF65-F5344CB8AC3E}">
        <p14:creationId xmlns:p14="http://schemas.microsoft.com/office/powerpoint/2010/main" val="4004504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13</a:t>
            </a:fld>
            <a:endParaRPr lang="en-US"/>
          </a:p>
        </p:txBody>
      </p:sp>
    </p:spTree>
    <p:extLst>
      <p:ext uri="{BB962C8B-B14F-4D97-AF65-F5344CB8AC3E}">
        <p14:creationId xmlns:p14="http://schemas.microsoft.com/office/powerpoint/2010/main" val="12262681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14</a:t>
            </a:fld>
            <a:endParaRPr lang="en-US"/>
          </a:p>
        </p:txBody>
      </p:sp>
    </p:spTree>
    <p:extLst>
      <p:ext uri="{BB962C8B-B14F-4D97-AF65-F5344CB8AC3E}">
        <p14:creationId xmlns:p14="http://schemas.microsoft.com/office/powerpoint/2010/main" val="3296931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15</a:t>
            </a:fld>
            <a:endParaRPr lang="en-US"/>
          </a:p>
        </p:txBody>
      </p:sp>
    </p:spTree>
    <p:extLst>
      <p:ext uri="{BB962C8B-B14F-4D97-AF65-F5344CB8AC3E}">
        <p14:creationId xmlns:p14="http://schemas.microsoft.com/office/powerpoint/2010/main" val="883535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3147976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930304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2710024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6</a:t>
            </a:fld>
            <a:endParaRPr lang="en-US"/>
          </a:p>
        </p:txBody>
      </p:sp>
    </p:spTree>
    <p:extLst>
      <p:ext uri="{BB962C8B-B14F-4D97-AF65-F5344CB8AC3E}">
        <p14:creationId xmlns:p14="http://schemas.microsoft.com/office/powerpoint/2010/main" val="2902067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7</a:t>
            </a:fld>
            <a:endParaRPr lang="en-US"/>
          </a:p>
        </p:txBody>
      </p:sp>
    </p:spTree>
    <p:extLst>
      <p:ext uri="{BB962C8B-B14F-4D97-AF65-F5344CB8AC3E}">
        <p14:creationId xmlns:p14="http://schemas.microsoft.com/office/powerpoint/2010/main" val="3124746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913358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421294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10</a:t>
            </a:fld>
            <a:endParaRPr lang="en-US"/>
          </a:p>
        </p:txBody>
      </p:sp>
    </p:spTree>
    <p:extLst>
      <p:ext uri="{BB962C8B-B14F-4D97-AF65-F5344CB8AC3E}">
        <p14:creationId xmlns:p14="http://schemas.microsoft.com/office/powerpoint/2010/main" val="3149433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1AFD9B2-A98D-4F05-871F-7A396AD9DBAA}"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BED206-C89C-442B-A203-352CFE86CEEE}"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E376D2-CB64-4205-AF91-E16EF0044F2C}"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597855-78B8-4B3D-985E-8DBF1288079E}"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929AFF-DE9B-4637-8C8C-D494D817FEED}"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F181B7-B9D7-4BB9-A20C-70320DEB1A36}" type="datetime1">
              <a:rPr lang="en-US" smtClean="0"/>
              <a:t>1/29/2023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7BD124-28E5-4E07-97A6-76BB9CB114A0}" type="datetime1">
              <a:rPr lang="en-US" smtClean="0"/>
              <a:t>1/29/2023</a:t>
            </a:fld>
            <a:endParaRPr lang="en-US"/>
          </a:p>
        </p:txBody>
      </p:sp>
      <p:sp>
        <p:nvSpPr>
          <p:cNvPr id="8" name="Footer Placeholder 7"/>
          <p:cNvSpPr>
            <a:spLocks noGrp="1"/>
          </p:cNvSpPr>
          <p:nvPr>
            <p:ph type="ftr" sz="quarter" idx="11"/>
          </p:nvPr>
        </p:nvSpPr>
        <p:spPr/>
        <p:txBody>
          <a:bodyPr/>
          <a:lstStyle/>
          <a:p>
            <a:r>
              <a:rPr lang="en-US"/>
              <a:t>POLI 421, Framing Public Policies, Spring 2023</a:t>
            </a:r>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ACC3E2-51F1-4EA2-917A-9F2CCE60DAA0}" type="datetime1">
              <a:rPr lang="en-US" smtClean="0"/>
              <a:t>1/29/2023</a:t>
            </a:fld>
            <a:endParaRPr lang="en-US"/>
          </a:p>
        </p:txBody>
      </p:sp>
      <p:sp>
        <p:nvSpPr>
          <p:cNvPr id="4" name="Footer Placeholder 3"/>
          <p:cNvSpPr>
            <a:spLocks noGrp="1"/>
          </p:cNvSpPr>
          <p:nvPr>
            <p:ph type="ftr" sz="quarter" idx="11"/>
          </p:nvPr>
        </p:nvSpPr>
        <p:spPr/>
        <p:txBody>
          <a:bodyPr/>
          <a:lstStyle/>
          <a:p>
            <a:r>
              <a:rPr lang="en-US"/>
              <a:t>POLI 421, Framing Public Policies, Spring 2023</a:t>
            </a:r>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B321F-7768-40F6-9514-D85788EAFF0B}" type="datetime1">
              <a:rPr lang="en-US" smtClean="0"/>
              <a:t>1/29/2023</a:t>
            </a:fld>
            <a:endParaRPr lang="en-US"/>
          </a:p>
        </p:txBody>
      </p:sp>
      <p:sp>
        <p:nvSpPr>
          <p:cNvPr id="3" name="Footer Placeholder 2"/>
          <p:cNvSpPr>
            <a:spLocks noGrp="1"/>
          </p:cNvSpPr>
          <p:nvPr>
            <p:ph type="ftr" sz="quarter" idx="11"/>
          </p:nvPr>
        </p:nvSpPr>
        <p:spPr/>
        <p:txBody>
          <a:bodyPr/>
          <a:lstStyle/>
          <a:p>
            <a:r>
              <a:rPr lang="en-US"/>
              <a:t>POLI 421, Framing Public Policies, Spring 2023</a:t>
            </a:r>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53D124-AB0B-4CD8-9FE0-F8BA8B17587F}" type="datetime1">
              <a:rPr lang="en-US" smtClean="0"/>
              <a:t>1/29/2023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F403C6F-B663-4E68-B4CA-8D1A4C06E16E}" type="datetime1">
              <a:rPr lang="en-US" smtClean="0"/>
              <a:t>1/29/2023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A07ED-2A7F-40F3-AD51-62B2B8499A28}" type="datetime1">
              <a:rPr lang="en-US" smtClean="0"/>
              <a:t>1/29/2023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POLI 421, Framing Public Policies, Spring 2023</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baum.unc.edu/teaching/articles/Aaroe2011.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washingtonpost.com/news/monkey-cage/wp/2017/05/11/theres-been-a-big-change-in-how-the-news-media-cover-sexual-assaul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3"/>
            <a:ext cx="9144000" cy="1416120"/>
          </a:xfrm>
        </p:spPr>
        <p:txBody>
          <a:bodyPr>
            <a:normAutofit/>
          </a:bodyPr>
          <a:lstStyle/>
          <a:p>
            <a:r>
              <a:rPr lang="en-US" sz="3200" dirty="0"/>
              <a:t>Baumgartner, Framing, Spring 2023</a:t>
            </a:r>
            <a:br>
              <a:rPr lang="en-US" sz="3200" dirty="0"/>
            </a:br>
            <a:br>
              <a:rPr lang="en-US" sz="3200" dirty="0"/>
            </a:br>
            <a:endParaRPr lang="en-US" sz="3200" dirty="0"/>
          </a:p>
        </p:txBody>
      </p:sp>
      <p:sp>
        <p:nvSpPr>
          <p:cNvPr id="5" name="Subtitle 4"/>
          <p:cNvSpPr>
            <a:spLocks noGrp="1"/>
          </p:cNvSpPr>
          <p:nvPr>
            <p:ph type="subTitle" idx="1"/>
          </p:nvPr>
        </p:nvSpPr>
        <p:spPr>
          <a:xfrm>
            <a:off x="379379" y="1488332"/>
            <a:ext cx="11254902" cy="4388593"/>
          </a:xfrm>
        </p:spPr>
        <p:txBody>
          <a:bodyPr>
            <a:normAutofit/>
          </a:bodyPr>
          <a:lstStyle/>
          <a:p>
            <a:endParaRPr lang="en-US" sz="2000" dirty="0"/>
          </a:p>
          <a:p>
            <a:r>
              <a:rPr lang="en-US" sz="1600" dirty="0" err="1"/>
              <a:t>Aaroe</a:t>
            </a:r>
            <a:r>
              <a:rPr lang="en-US" sz="1600" dirty="0"/>
              <a:t>, </a:t>
            </a:r>
            <a:r>
              <a:rPr lang="en-US" sz="1600" dirty="0" err="1"/>
              <a:t>Lene</a:t>
            </a:r>
            <a:r>
              <a:rPr lang="en-US" sz="1600" dirty="0"/>
              <a:t>. 2011. </a:t>
            </a:r>
            <a:r>
              <a:rPr lang="en-US" sz="1600" dirty="0">
                <a:hlinkClick r:id="rId2"/>
              </a:rPr>
              <a:t>Investigating Frame Strength: The Case of Episodic and Thematic Frames</a:t>
            </a:r>
            <a:r>
              <a:rPr lang="en-US" sz="1600" dirty="0"/>
              <a:t>. </a:t>
            </a:r>
            <a:r>
              <a:rPr lang="en-US" sz="1600" i="1" dirty="0"/>
              <a:t>Political Communication</a:t>
            </a:r>
            <a:r>
              <a:rPr lang="en-US" sz="1600" dirty="0"/>
              <a:t> 28: 207–26.</a:t>
            </a:r>
            <a:endParaRPr lang="en-US" sz="2000" dirty="0"/>
          </a:p>
          <a:p>
            <a:endParaRPr lang="en-US" sz="2000" dirty="0"/>
          </a:p>
          <a:p>
            <a:r>
              <a:rPr lang="en-US" dirty="0"/>
              <a:t>Before we start: remember you owe me a one-page (single spaced) description of your idea for your term paper on Monday. If you are not sure what topic you want to do, give me two or three ideas. Pay attention to how you will do it: what kinds of data resources are available?</a:t>
            </a:r>
          </a:p>
          <a:p>
            <a:r>
              <a:rPr lang="en-US" b="1" dirty="0"/>
              <a:t>Print it out </a:t>
            </a:r>
            <a:r>
              <a:rPr lang="en-US" dirty="0"/>
              <a:t>and bring it to class.</a:t>
            </a:r>
          </a:p>
          <a:p>
            <a:endParaRPr lang="en-US" dirty="0"/>
          </a:p>
          <a:p>
            <a:r>
              <a:rPr lang="en-US" dirty="0"/>
              <a:t>Feb 1, 2023</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dirty="0"/>
              <a:t>POLI 421, Framing Public Policies, Spring 2023</a:t>
            </a:r>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emotional response to the episodic frames, as one would expect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05988328"/>
              </p:ext>
            </p:extLst>
          </p:nvPr>
        </p:nvGraphicFramePr>
        <p:xfrm>
          <a:off x="838200" y="1690688"/>
          <a:ext cx="10515600" cy="44070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628900">
                  <a:extLst>
                    <a:ext uri="{9D8B030D-6E8A-4147-A177-3AD203B41FA5}">
                      <a16:colId xmlns:a16="http://schemas.microsoft.com/office/drawing/2014/main" val="20003"/>
                    </a:ext>
                  </a:extLst>
                </a:gridCol>
              </a:tblGrid>
              <a:tr h="835055">
                <a:tc>
                  <a:txBody>
                    <a:bodyPr/>
                    <a:lstStyle/>
                    <a:p>
                      <a:r>
                        <a:rPr lang="en-US" sz="3200" dirty="0"/>
                        <a:t>Emotion</a:t>
                      </a:r>
                    </a:p>
                  </a:txBody>
                  <a:tcPr/>
                </a:tc>
                <a:tc>
                  <a:txBody>
                    <a:bodyPr/>
                    <a:lstStyle/>
                    <a:p>
                      <a:r>
                        <a:rPr lang="en-US" sz="3200" dirty="0"/>
                        <a:t>Episodic Frame</a:t>
                      </a:r>
                    </a:p>
                  </a:txBody>
                  <a:tcPr/>
                </a:tc>
                <a:tc>
                  <a:txBody>
                    <a:bodyPr/>
                    <a:lstStyle/>
                    <a:p>
                      <a:r>
                        <a:rPr lang="en-US" sz="3200" dirty="0"/>
                        <a:t>Thematic Frame</a:t>
                      </a:r>
                    </a:p>
                  </a:txBody>
                  <a:tcPr/>
                </a:tc>
                <a:tc>
                  <a:txBody>
                    <a:bodyPr/>
                    <a:lstStyle/>
                    <a:p>
                      <a:r>
                        <a:rPr lang="en-US" sz="3200" dirty="0"/>
                        <a:t>Control Group</a:t>
                      </a:r>
                    </a:p>
                  </a:txBody>
                  <a:tcPr/>
                </a:tc>
                <a:extLst>
                  <a:ext uri="{0D108BD9-81ED-4DB2-BD59-A6C34878D82A}">
                    <a16:rowId xmlns:a16="http://schemas.microsoft.com/office/drawing/2014/main" val="10000"/>
                  </a:ext>
                </a:extLst>
              </a:tr>
              <a:tr h="835055">
                <a:tc>
                  <a:txBody>
                    <a:bodyPr/>
                    <a:lstStyle/>
                    <a:p>
                      <a:r>
                        <a:rPr lang="en-US" sz="3200" dirty="0"/>
                        <a:t>Compassion</a:t>
                      </a:r>
                    </a:p>
                  </a:txBody>
                  <a:tcPr/>
                </a:tc>
                <a:tc>
                  <a:txBody>
                    <a:bodyPr/>
                    <a:lstStyle/>
                    <a:p>
                      <a:r>
                        <a:rPr lang="en-US" sz="3200" dirty="0"/>
                        <a:t>.64</a:t>
                      </a:r>
                    </a:p>
                  </a:txBody>
                  <a:tcPr/>
                </a:tc>
                <a:tc>
                  <a:txBody>
                    <a:bodyPr/>
                    <a:lstStyle/>
                    <a:p>
                      <a:r>
                        <a:rPr lang="en-US" sz="3200" dirty="0"/>
                        <a:t>.38</a:t>
                      </a:r>
                    </a:p>
                  </a:txBody>
                  <a:tcPr/>
                </a:tc>
                <a:tc>
                  <a:txBody>
                    <a:bodyPr/>
                    <a:lstStyle/>
                    <a:p>
                      <a:r>
                        <a:rPr lang="en-US" sz="3200" dirty="0"/>
                        <a:t>.45</a:t>
                      </a:r>
                    </a:p>
                  </a:txBody>
                  <a:tcPr/>
                </a:tc>
                <a:extLst>
                  <a:ext uri="{0D108BD9-81ED-4DB2-BD59-A6C34878D82A}">
                    <a16:rowId xmlns:a16="http://schemas.microsoft.com/office/drawing/2014/main" val="10001"/>
                  </a:ext>
                </a:extLst>
              </a:tr>
              <a:tr h="835055">
                <a:tc>
                  <a:txBody>
                    <a:bodyPr/>
                    <a:lstStyle/>
                    <a:p>
                      <a:r>
                        <a:rPr lang="en-US" sz="3200" dirty="0"/>
                        <a:t>Pity</a:t>
                      </a:r>
                    </a:p>
                  </a:txBody>
                  <a:tcPr/>
                </a:tc>
                <a:tc>
                  <a:txBody>
                    <a:bodyPr/>
                    <a:lstStyle/>
                    <a:p>
                      <a:r>
                        <a:rPr lang="en-US" sz="3200" dirty="0"/>
                        <a:t>.63</a:t>
                      </a:r>
                    </a:p>
                  </a:txBody>
                  <a:tcPr/>
                </a:tc>
                <a:tc>
                  <a:txBody>
                    <a:bodyPr/>
                    <a:lstStyle/>
                    <a:p>
                      <a:r>
                        <a:rPr lang="en-US" sz="3200" dirty="0"/>
                        <a:t>.36</a:t>
                      </a:r>
                    </a:p>
                  </a:txBody>
                  <a:tcPr/>
                </a:tc>
                <a:tc>
                  <a:txBody>
                    <a:bodyPr/>
                    <a:lstStyle/>
                    <a:p>
                      <a:r>
                        <a:rPr lang="en-US" sz="3200" dirty="0"/>
                        <a:t>.43</a:t>
                      </a:r>
                    </a:p>
                  </a:txBody>
                  <a:tcPr/>
                </a:tc>
                <a:extLst>
                  <a:ext uri="{0D108BD9-81ED-4DB2-BD59-A6C34878D82A}">
                    <a16:rowId xmlns:a16="http://schemas.microsoft.com/office/drawing/2014/main" val="10002"/>
                  </a:ext>
                </a:extLst>
              </a:tr>
              <a:tr h="835055">
                <a:tc>
                  <a:txBody>
                    <a:bodyPr/>
                    <a:lstStyle/>
                    <a:p>
                      <a:r>
                        <a:rPr lang="en-US" sz="3200" dirty="0"/>
                        <a:t>Anger</a:t>
                      </a:r>
                    </a:p>
                  </a:txBody>
                  <a:tcPr/>
                </a:tc>
                <a:tc>
                  <a:txBody>
                    <a:bodyPr/>
                    <a:lstStyle/>
                    <a:p>
                      <a:r>
                        <a:rPr lang="en-US" sz="3200" dirty="0"/>
                        <a:t>.45</a:t>
                      </a:r>
                    </a:p>
                  </a:txBody>
                  <a:tcPr/>
                </a:tc>
                <a:tc>
                  <a:txBody>
                    <a:bodyPr/>
                    <a:lstStyle/>
                    <a:p>
                      <a:r>
                        <a:rPr lang="en-US" sz="3200" dirty="0"/>
                        <a:t>.19</a:t>
                      </a:r>
                    </a:p>
                  </a:txBody>
                  <a:tcPr/>
                </a:tc>
                <a:tc>
                  <a:txBody>
                    <a:bodyPr/>
                    <a:lstStyle/>
                    <a:p>
                      <a:r>
                        <a:rPr lang="en-US" sz="3200" dirty="0"/>
                        <a:t>.27</a:t>
                      </a:r>
                    </a:p>
                  </a:txBody>
                  <a:tcPr/>
                </a:tc>
                <a:extLst>
                  <a:ext uri="{0D108BD9-81ED-4DB2-BD59-A6C34878D82A}">
                    <a16:rowId xmlns:a16="http://schemas.microsoft.com/office/drawing/2014/main" val="10003"/>
                  </a:ext>
                </a:extLst>
              </a:tr>
              <a:tr h="835055">
                <a:tc>
                  <a:txBody>
                    <a:bodyPr/>
                    <a:lstStyle/>
                    <a:p>
                      <a:r>
                        <a:rPr lang="en-US" sz="3200" dirty="0"/>
                        <a:t>Disgust</a:t>
                      </a:r>
                    </a:p>
                  </a:txBody>
                  <a:tcPr/>
                </a:tc>
                <a:tc>
                  <a:txBody>
                    <a:bodyPr/>
                    <a:lstStyle/>
                    <a:p>
                      <a:r>
                        <a:rPr lang="en-US" sz="3200" dirty="0"/>
                        <a:t>.45</a:t>
                      </a:r>
                    </a:p>
                  </a:txBody>
                  <a:tcPr/>
                </a:tc>
                <a:tc>
                  <a:txBody>
                    <a:bodyPr/>
                    <a:lstStyle/>
                    <a:p>
                      <a:r>
                        <a:rPr lang="en-US" sz="3200" dirty="0"/>
                        <a:t>.23</a:t>
                      </a:r>
                    </a:p>
                  </a:txBody>
                  <a:tcPr/>
                </a:tc>
                <a:tc>
                  <a:txBody>
                    <a:bodyPr/>
                    <a:lstStyle/>
                    <a:p>
                      <a:r>
                        <a:rPr lang="en-US" sz="3200" dirty="0"/>
                        <a:t>.27</a:t>
                      </a:r>
                    </a:p>
                  </a:txBody>
                  <a:tcPr/>
                </a:tc>
                <a:extLst>
                  <a:ext uri="{0D108BD9-81ED-4DB2-BD59-A6C34878D82A}">
                    <a16:rowId xmlns:a16="http://schemas.microsoft.com/office/drawing/2014/main" val="10004"/>
                  </a:ext>
                </a:extLst>
              </a:tr>
            </a:tbl>
          </a:graphicData>
        </a:graphic>
      </p:graphicFrame>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11832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in Table 2 and 3</a:t>
            </a:r>
          </a:p>
        </p:txBody>
      </p:sp>
      <p:sp>
        <p:nvSpPr>
          <p:cNvPr id="3" name="Content Placeholder 2"/>
          <p:cNvSpPr>
            <a:spLocks noGrp="1"/>
          </p:cNvSpPr>
          <p:nvPr>
            <p:ph idx="1"/>
          </p:nvPr>
        </p:nvSpPr>
        <p:spPr>
          <a:xfrm>
            <a:off x="838200" y="1392072"/>
            <a:ext cx="10515600" cy="4484853"/>
          </a:xfrm>
        </p:spPr>
        <p:txBody>
          <a:bodyPr>
            <a:normAutofit lnSpcReduction="10000"/>
          </a:bodyPr>
          <a:lstStyle/>
          <a:p>
            <a:r>
              <a:rPr lang="en-US" dirty="0"/>
              <a:t>Direct results: both the episodic and thematic frames move the subjects on their opinion by about .25 or .26</a:t>
            </a:r>
          </a:p>
          <a:p>
            <a:endParaRPr lang="en-US" dirty="0"/>
          </a:p>
          <a:p>
            <a:r>
              <a:rPr lang="en-US" dirty="0"/>
              <a:t>But, there is no effect of emotion  for the thematic frames and there is a strong one for the episodic frames</a:t>
            </a:r>
          </a:p>
          <a:p>
            <a:endParaRPr lang="en-US" dirty="0"/>
          </a:p>
          <a:p>
            <a:r>
              <a:rPr lang="en-US" dirty="0"/>
              <a:t>If the frame stimulates an emotional response, it is more persuasive.</a:t>
            </a:r>
          </a:p>
          <a:p>
            <a:endParaRPr lang="en-US" dirty="0"/>
          </a:p>
          <a:p>
            <a:r>
              <a:rPr lang="en-US" dirty="0"/>
              <a:t>Note that the same frame may or may not evoke such a response in different people…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00722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699958" cy="5259298"/>
          </a:xfrm>
        </p:spPr>
        <p:txBody>
          <a:bodyPr/>
          <a:lstStyle/>
          <a:p>
            <a:r>
              <a:rPr lang="en-US" dirty="0"/>
              <a:t>Figure 1. The stronger you feel the emotion, the bigger the change in level of support for the policy.</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642340" y="365125"/>
            <a:ext cx="5207971" cy="5858968"/>
          </a:xfrm>
        </p:spPr>
      </p:pic>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12</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534443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discuss that</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Compare to Stone: purposeful actions with intended bad consequences make a villain…</a:t>
            </a:r>
          </a:p>
          <a:p>
            <a:endParaRPr lang="en-US" dirty="0"/>
          </a:p>
          <a:p>
            <a:r>
              <a:rPr lang="en-US" dirty="0"/>
              <a:t>Is the experiment well done?</a:t>
            </a:r>
          </a:p>
          <a:p>
            <a:endParaRPr lang="en-US" dirty="0"/>
          </a:p>
          <a:p>
            <a:r>
              <a:rPr lang="en-US" dirty="0"/>
              <a:t>Would it travel to different contexts?</a:t>
            </a:r>
          </a:p>
          <a:p>
            <a:endParaRPr lang="en-US" dirty="0"/>
          </a:p>
          <a:p>
            <a:r>
              <a:rPr lang="en-US" dirty="0"/>
              <a:t>How would you relate it / design it for the US context? What example?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82584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possible counter-example: Sexual Assault</a:t>
            </a:r>
          </a:p>
        </p:txBody>
      </p:sp>
      <p:sp>
        <p:nvSpPr>
          <p:cNvPr id="3" name="Content Placeholder 2"/>
          <p:cNvSpPr>
            <a:spLocks noGrp="1"/>
          </p:cNvSpPr>
          <p:nvPr>
            <p:ph idx="1"/>
          </p:nvPr>
        </p:nvSpPr>
        <p:spPr>
          <a:xfrm>
            <a:off x="838200" y="1932317"/>
            <a:ext cx="10515600" cy="3944608"/>
          </a:xfrm>
        </p:spPr>
        <p:txBody>
          <a:bodyPr>
            <a:normAutofit/>
          </a:bodyPr>
          <a:lstStyle/>
          <a:p>
            <a:r>
              <a:rPr lang="en-US" dirty="0"/>
              <a:t>What are the best frames for the #</a:t>
            </a:r>
            <a:r>
              <a:rPr lang="en-US" dirty="0" err="1"/>
              <a:t>MeToo</a:t>
            </a:r>
            <a:r>
              <a:rPr lang="en-US" dirty="0"/>
              <a:t> movement?</a:t>
            </a:r>
          </a:p>
          <a:p>
            <a:pPr lvl="1"/>
            <a:r>
              <a:rPr lang="en-US" dirty="0"/>
              <a:t>Huge national problem?</a:t>
            </a:r>
          </a:p>
          <a:p>
            <a:pPr lvl="1"/>
            <a:r>
              <a:rPr lang="en-US" dirty="0"/>
              <a:t>John Doe attacked me?</a:t>
            </a:r>
          </a:p>
          <a:p>
            <a:endParaRPr lang="en-US" dirty="0"/>
          </a:p>
          <a:p>
            <a:r>
              <a:rPr lang="en-US" dirty="0"/>
              <a:t>How do courts, the media, and others approach these issues when presented in the episodic and thematic frames?</a:t>
            </a:r>
          </a:p>
          <a:p>
            <a:pPr lvl="1"/>
            <a:r>
              <a:rPr lang="en-US" dirty="0"/>
              <a:t>What about John Doe? In the episodic frame, when it is personalized rather than kept abstract, somehow in this context the dynamic shifts…</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891641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Here’s a paper I did with a student in this class a few years ago:</a:t>
            </a:r>
            <a:br>
              <a:rPr lang="en-US" dirty="0"/>
            </a:br>
            <a:endParaRPr lang="en-US" dirty="0"/>
          </a:p>
        </p:txBody>
      </p:sp>
      <p:sp>
        <p:nvSpPr>
          <p:cNvPr id="3" name="Content Placeholder 2"/>
          <p:cNvSpPr>
            <a:spLocks noGrp="1"/>
          </p:cNvSpPr>
          <p:nvPr>
            <p:ph idx="1"/>
          </p:nvPr>
        </p:nvSpPr>
        <p:spPr>
          <a:xfrm>
            <a:off x="838200" y="1392072"/>
            <a:ext cx="10515600" cy="4829766"/>
          </a:xfrm>
        </p:spPr>
        <p:txBody>
          <a:bodyPr>
            <a:normAutofit/>
          </a:bodyPr>
          <a:lstStyle/>
          <a:p>
            <a:r>
              <a:rPr lang="en-US" dirty="0">
                <a:hlinkClick r:id="rId3"/>
              </a:rPr>
              <a:t>There's been a big change in how the news media covers sexual assault.</a:t>
            </a:r>
            <a:r>
              <a:rPr lang="en-US" dirty="0"/>
              <a:t> </a:t>
            </a:r>
            <a:r>
              <a:rPr lang="en-US" i="1" dirty="0"/>
              <a:t>Washington Post</a:t>
            </a:r>
            <a:r>
              <a:rPr lang="en-US" dirty="0"/>
              <a:t>, Monkey Cage, May 11, 2017. (Frank R. Baumgartner and Sarah </a:t>
            </a:r>
            <a:r>
              <a:rPr lang="en-US" dirty="0" err="1"/>
              <a:t>McAdon</a:t>
            </a:r>
            <a:r>
              <a:rPr lang="en-US" dirty="0"/>
              <a:t>)</a:t>
            </a:r>
          </a:p>
          <a:p>
            <a:endParaRPr lang="en-US" dirty="0"/>
          </a:p>
          <a:p>
            <a:r>
              <a:rPr lang="en-US" dirty="0"/>
              <a:t>Each time an episode was mentioned, it gets complicated.</a:t>
            </a:r>
          </a:p>
          <a:p>
            <a:r>
              <a:rPr lang="en-US" dirty="0"/>
              <a:t>Everyone agrees there is a pattern or problem IN GENERAL.</a:t>
            </a:r>
          </a:p>
          <a:p>
            <a:r>
              <a:rPr lang="en-US" dirty="0"/>
              <a:t>But once you mention an actual case, the defendants change the narrative…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15</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656608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7C39D-EF13-57C9-8FDC-8EC1990372AD}"/>
              </a:ext>
            </a:extLst>
          </p:cNvPr>
          <p:cNvSpPr>
            <a:spLocks noGrp="1"/>
          </p:cNvSpPr>
          <p:nvPr>
            <p:ph type="title"/>
          </p:nvPr>
        </p:nvSpPr>
        <p:spPr/>
        <p:txBody>
          <a:bodyPr/>
          <a:lstStyle/>
          <a:p>
            <a:r>
              <a:rPr lang="en-US" dirty="0"/>
              <a:t>Some un-explored territory</a:t>
            </a:r>
          </a:p>
        </p:txBody>
      </p:sp>
      <p:sp>
        <p:nvSpPr>
          <p:cNvPr id="3" name="Content Placeholder 2">
            <a:extLst>
              <a:ext uri="{FF2B5EF4-FFF2-40B4-BE49-F238E27FC236}">
                <a16:creationId xmlns:a16="http://schemas.microsoft.com/office/drawing/2014/main" id="{322D39A3-79D4-CD35-83B6-C9A4D870F513}"/>
              </a:ext>
            </a:extLst>
          </p:cNvPr>
          <p:cNvSpPr>
            <a:spLocks noGrp="1"/>
          </p:cNvSpPr>
          <p:nvPr>
            <p:ph idx="1"/>
          </p:nvPr>
        </p:nvSpPr>
        <p:spPr/>
        <p:txBody>
          <a:bodyPr/>
          <a:lstStyle/>
          <a:p>
            <a:r>
              <a:rPr lang="en-US" dirty="0"/>
              <a:t>Episodic &gt; emotional response &gt; bigger impact.</a:t>
            </a:r>
          </a:p>
          <a:p>
            <a:pPr lvl="1"/>
            <a:r>
              <a:rPr lang="en-US" dirty="0"/>
              <a:t>How long does this last? Does your conscious brain kick in after some point?</a:t>
            </a:r>
          </a:p>
          <a:p>
            <a:r>
              <a:rPr lang="en-US" dirty="0"/>
              <a:t>Are there cases where the episodic presentation is counter-productive?</a:t>
            </a:r>
          </a:p>
          <a:p>
            <a:pPr lvl="1"/>
            <a:r>
              <a:rPr lang="en-US" dirty="0"/>
              <a:t>Reducing poverty v. helping the poor?</a:t>
            </a:r>
          </a:p>
          <a:p>
            <a:pPr lvl="1"/>
            <a:r>
              <a:rPr lang="en-US" dirty="0"/>
              <a:t>Reducing student debt v. a benefit to a particular person?</a:t>
            </a:r>
          </a:p>
          <a:p>
            <a:pPr lvl="1"/>
            <a:r>
              <a:rPr lang="en-US" dirty="0"/>
              <a:t>Other “boundary conditions” on this theory?</a:t>
            </a:r>
          </a:p>
          <a:p>
            <a:r>
              <a:rPr lang="en-US" dirty="0"/>
              <a:t>How do you counter-frame an episodic frame? A thematic one?</a:t>
            </a:r>
          </a:p>
          <a:p>
            <a:pPr lvl="1"/>
            <a:r>
              <a:rPr lang="en-US" dirty="0"/>
              <a:t>Give another personal example pointing in the opposite direction?</a:t>
            </a:r>
          </a:p>
          <a:p>
            <a:pPr lvl="1"/>
            <a:r>
              <a:rPr lang="en-US" dirty="0"/>
              <a:t>Say that the study has “serious flaws”</a:t>
            </a:r>
          </a:p>
        </p:txBody>
      </p:sp>
      <p:sp>
        <p:nvSpPr>
          <p:cNvPr id="4" name="Footer Placeholder 3">
            <a:extLst>
              <a:ext uri="{FF2B5EF4-FFF2-40B4-BE49-F238E27FC236}">
                <a16:creationId xmlns:a16="http://schemas.microsoft.com/office/drawing/2014/main" id="{8A748BE2-50EC-ABD2-DAFB-6963EDABA22D}"/>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F69C2771-0E67-C5D7-E1AF-1D64D031916F}"/>
              </a:ext>
            </a:extLst>
          </p:cNvPr>
          <p:cNvSpPr>
            <a:spLocks noGrp="1"/>
          </p:cNvSpPr>
          <p:nvPr>
            <p:ph type="sldNum" sz="quarter" idx="12"/>
          </p:nvPr>
        </p:nvSpPr>
        <p:spPr/>
        <p:txBody>
          <a:bodyPr/>
          <a:lstStyle/>
          <a:p>
            <a:fld id="{8B70254D-0821-4C59-A65E-A985EB574F0D}" type="slidenum">
              <a:rPr lang="en-US" smtClean="0"/>
              <a:t>16</a:t>
            </a:fld>
            <a:endParaRPr lang="en-US"/>
          </a:p>
        </p:txBody>
      </p:sp>
      <p:pic>
        <p:nvPicPr>
          <p:cNvPr id="6" name="Picture 5">
            <a:extLst>
              <a:ext uri="{FF2B5EF4-FFF2-40B4-BE49-F238E27FC236}">
                <a16:creationId xmlns:a16="http://schemas.microsoft.com/office/drawing/2014/main" id="{532C2336-F472-6505-453A-49192E84AD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26158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97202-5DF4-F376-193F-9DBFAE18D9C5}"/>
              </a:ext>
            </a:extLst>
          </p:cNvPr>
          <p:cNvSpPr>
            <a:spLocks noGrp="1"/>
          </p:cNvSpPr>
          <p:nvPr>
            <p:ph type="title"/>
          </p:nvPr>
        </p:nvSpPr>
        <p:spPr/>
        <p:txBody>
          <a:bodyPr/>
          <a:lstStyle/>
          <a:p>
            <a:r>
              <a:rPr lang="en-US" dirty="0"/>
              <a:t>What makes a frame “strong”?</a:t>
            </a:r>
          </a:p>
        </p:txBody>
      </p:sp>
      <p:sp>
        <p:nvSpPr>
          <p:cNvPr id="3" name="Content Placeholder 2">
            <a:extLst>
              <a:ext uri="{FF2B5EF4-FFF2-40B4-BE49-F238E27FC236}">
                <a16:creationId xmlns:a16="http://schemas.microsoft.com/office/drawing/2014/main" id="{469CAE23-CACD-142A-A28F-B52FFE39F72C}"/>
              </a:ext>
            </a:extLst>
          </p:cNvPr>
          <p:cNvSpPr>
            <a:spLocks noGrp="1"/>
          </p:cNvSpPr>
          <p:nvPr>
            <p:ph idx="1"/>
          </p:nvPr>
        </p:nvSpPr>
        <p:spPr/>
        <p:txBody>
          <a:bodyPr/>
          <a:lstStyle/>
          <a:p>
            <a:r>
              <a:rPr lang="en-US" dirty="0"/>
              <a:t>Her argument: generates a greater emotional response.</a:t>
            </a:r>
          </a:p>
          <a:p>
            <a:endParaRPr lang="en-US" dirty="0"/>
          </a:p>
          <a:p>
            <a:r>
              <a:rPr lang="en-US" dirty="0"/>
              <a:t>Other ways of measuring it?</a:t>
            </a:r>
          </a:p>
          <a:p>
            <a:endParaRPr lang="en-US" dirty="0"/>
          </a:p>
          <a:p>
            <a:r>
              <a:rPr lang="en-US" dirty="0"/>
              <a:t>Can we measure the “strength” of a frame separate from its impact on your opinion?</a:t>
            </a:r>
          </a:p>
          <a:p>
            <a:endParaRPr lang="en-US" dirty="0"/>
          </a:p>
          <a:p>
            <a:r>
              <a:rPr lang="en-US" dirty="0"/>
              <a:t>Do social movement leaders and others evaluate their possible talking points? (yes!) Is this art or science? Why can’t we do it better?</a:t>
            </a:r>
          </a:p>
        </p:txBody>
      </p:sp>
      <p:sp>
        <p:nvSpPr>
          <p:cNvPr id="4" name="Footer Placeholder 3">
            <a:extLst>
              <a:ext uri="{FF2B5EF4-FFF2-40B4-BE49-F238E27FC236}">
                <a16:creationId xmlns:a16="http://schemas.microsoft.com/office/drawing/2014/main" id="{B8653D3E-50EA-BB37-0BC2-70F985767EF2}"/>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976114C3-6F8D-D22A-C0A2-D6A118BF65E0}"/>
              </a:ext>
            </a:extLst>
          </p:cNvPr>
          <p:cNvSpPr>
            <a:spLocks noGrp="1"/>
          </p:cNvSpPr>
          <p:nvPr>
            <p:ph type="sldNum" sz="quarter" idx="12"/>
          </p:nvPr>
        </p:nvSpPr>
        <p:spPr/>
        <p:txBody>
          <a:bodyPr/>
          <a:lstStyle/>
          <a:p>
            <a:fld id="{8B70254D-0821-4C59-A65E-A985EB574F0D}" type="slidenum">
              <a:rPr lang="en-US" smtClean="0"/>
              <a:t>17</a:t>
            </a:fld>
            <a:endParaRPr lang="en-US"/>
          </a:p>
        </p:txBody>
      </p:sp>
      <p:pic>
        <p:nvPicPr>
          <p:cNvPr id="6" name="Picture 5">
            <a:extLst>
              <a:ext uri="{FF2B5EF4-FFF2-40B4-BE49-F238E27FC236}">
                <a16:creationId xmlns:a16="http://schemas.microsoft.com/office/drawing/2014/main" id="{9B0DC331-7977-9839-EE38-ACF85E7C58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42847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makes a frame “strong”?</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Her argument: It depends on the “emotional state of the receiver”.</a:t>
            </a:r>
          </a:p>
          <a:p>
            <a:endParaRPr lang="en-US" dirty="0"/>
          </a:p>
          <a:p>
            <a:r>
              <a:rPr lang="en-US" dirty="0"/>
              <a:t>Thematic v. episodic frames</a:t>
            </a:r>
          </a:p>
          <a:p>
            <a:endParaRPr lang="en-US" dirty="0"/>
          </a:p>
          <a:p>
            <a:r>
              <a:rPr lang="en-US" dirty="0"/>
              <a:t>Thematic frames: Statistics, general patterns, collective evidence, background, context, etc. </a:t>
            </a:r>
          </a:p>
          <a:p>
            <a:endParaRPr lang="en-US" dirty="0"/>
          </a:p>
          <a:p>
            <a:r>
              <a:rPr lang="en-US" dirty="0"/>
              <a:t>Episodic frames: Illustrations, case studies, life stories, anecdotes, concrete events</a:t>
            </a:r>
          </a:p>
          <a:p>
            <a:endParaRPr lang="en-US" dirty="0"/>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50748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impact of episodic frames</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Stronger emotional reactions</a:t>
            </a:r>
          </a:p>
          <a:p>
            <a:r>
              <a:rPr lang="en-US" dirty="0"/>
              <a:t>Direct these responses into support for a policy implied by the frame</a:t>
            </a:r>
          </a:p>
          <a:p>
            <a:r>
              <a:rPr lang="en-US" dirty="0"/>
              <a:t>Direct the emotional response at a particular character</a:t>
            </a:r>
          </a:p>
          <a:p>
            <a:pPr lvl="1"/>
            <a:r>
              <a:rPr lang="en-US" dirty="0"/>
              <a:t>That is, it creates a villain. Think back to Deborah Stone.</a:t>
            </a:r>
          </a:p>
          <a:p>
            <a:endParaRPr lang="en-US" dirty="0"/>
          </a:p>
          <a:p>
            <a:r>
              <a:rPr lang="en-US" dirty="0"/>
              <a:t>More influence on opinion if the emotional arousal is stronger</a:t>
            </a:r>
          </a:p>
          <a:p>
            <a:endParaRPr lang="en-US" dirty="0"/>
          </a:p>
          <a:p>
            <a:r>
              <a:rPr lang="en-US" dirty="0"/>
              <a:t>(Therefore, less so it the episodic frame elicits little emotion.)</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652118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key difference in the two types of frames</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Thematic: brings the viewer / reader’s mind to think of abstract causes, more diffuse, more external causes</a:t>
            </a:r>
          </a:p>
          <a:p>
            <a:endParaRPr lang="en-US" dirty="0"/>
          </a:p>
          <a:p>
            <a:r>
              <a:rPr lang="en-US" dirty="0"/>
              <a:t>Episodic: human interest details put a “face” on the problem and direct attention to specific people or characters, the objects of your emotional response.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83631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Study: “the 24-year rule” in Denmark</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No foreigner may marry a Dane and live in Denmark until both bride and groom reach the age of 24…</a:t>
            </a:r>
          </a:p>
          <a:p>
            <a:endParaRPr lang="en-US" dirty="0"/>
          </a:p>
          <a:p>
            <a:r>
              <a:rPr lang="en-US" dirty="0"/>
              <a:t>Fewer than 2% of people younger than 24 in Denmark are married.</a:t>
            </a:r>
          </a:p>
          <a:p>
            <a:endParaRPr lang="en-US" dirty="0"/>
          </a:p>
          <a:p>
            <a:r>
              <a:rPr lang="en-US" dirty="0"/>
              <a:t>2002 law was an anti-immigrant move, or an assertion of the “Danish lifestyle” and the need to assimilate.</a:t>
            </a:r>
          </a:p>
          <a:p>
            <a:endParaRPr lang="en-US" dirty="0"/>
          </a:p>
          <a:p>
            <a:r>
              <a:rPr lang="en-US" dirty="0"/>
              <a:t>(Side point: is this a racist law?)</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75696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arguments  for, two arguments against</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Arguments for: changing immigrants’ outdated, involuntary marriage patterns.</a:t>
            </a:r>
          </a:p>
          <a:p>
            <a:pPr lvl="1"/>
            <a:r>
              <a:rPr lang="en-US" dirty="0"/>
              <a:t>Thematic: statistics show a clear change in marriage patterns, away from the country of origin and therefore toward marrying Danes or people already in Denmark</a:t>
            </a:r>
          </a:p>
          <a:p>
            <a:pPr lvl="1"/>
            <a:r>
              <a:rPr lang="en-US" dirty="0"/>
              <a:t>Episodic: desperate immigrant woman promised before birth to her cousin</a:t>
            </a:r>
          </a:p>
          <a:p>
            <a:r>
              <a:rPr lang="en-US" dirty="0"/>
              <a:t>Arguments against: injustice against innocent young people</a:t>
            </a:r>
          </a:p>
          <a:p>
            <a:pPr lvl="1"/>
            <a:r>
              <a:rPr lang="en-US" dirty="0"/>
              <a:t>Thematic: statistics that arranged marriages are not a big problem</a:t>
            </a:r>
          </a:p>
          <a:p>
            <a:pPr lvl="1"/>
            <a:r>
              <a:rPr lang="en-US" dirty="0"/>
              <a:t>Episodic: happy couple, one Dane one immigrant forced to live in Sweden because they would be arrested in Denmark if they came home.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487699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Episodic frames much more powerful here</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Innocent victims of the law</a:t>
            </a:r>
          </a:p>
          <a:p>
            <a:r>
              <a:rPr lang="en-US" dirty="0"/>
              <a:t>Villains: people enforcing arranged marriages, or Danish police authorities putting young couples in jail</a:t>
            </a:r>
          </a:p>
          <a:p>
            <a:endParaRPr lang="en-US" dirty="0"/>
          </a:p>
          <a:p>
            <a:r>
              <a:rPr lang="en-US" dirty="0"/>
              <a:t>Anger, disgust</a:t>
            </a:r>
          </a:p>
          <a:p>
            <a:endParaRPr lang="en-US" dirty="0"/>
          </a:p>
          <a:p>
            <a:r>
              <a:rPr lang="en-US" dirty="0"/>
              <a:t>Blameworthy agent of the bad policy</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664453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method</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She needed to find frames that differed along the lines above, four different ones, but that were not inherently better or worse than each other along any other dimension.</a:t>
            </a:r>
          </a:p>
          <a:p>
            <a:endParaRPr lang="en-US" dirty="0"/>
          </a:p>
          <a:p>
            <a:r>
              <a:rPr lang="en-US" dirty="0"/>
              <a:t>Pretest: nine frames presented, “How strong would you say this argument is?”, use those results to select the experimental stimuli.</a:t>
            </a:r>
          </a:p>
          <a:p>
            <a:endParaRPr lang="en-US" dirty="0"/>
          </a:p>
          <a:p>
            <a:r>
              <a:rPr lang="en-US" dirty="0"/>
              <a:t>(Note: experiments are hard to do right!)</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59879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on methods</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“Do you think the 24-year rule should be abolished or preserved?”</a:t>
            </a:r>
          </a:p>
          <a:p>
            <a:endParaRPr lang="en-US" dirty="0"/>
          </a:p>
          <a:p>
            <a:r>
              <a:rPr lang="en-US" dirty="0"/>
              <a:t>How much of each of the following emotions to you feel?</a:t>
            </a:r>
          </a:p>
          <a:p>
            <a:pPr lvl="1"/>
            <a:r>
              <a:rPr lang="en-US" dirty="0"/>
              <a:t>Compassion, pity, anger, disgust</a:t>
            </a:r>
          </a:p>
          <a:p>
            <a:pPr lvl="1"/>
            <a:r>
              <a:rPr lang="en-US" dirty="0"/>
              <a:t>Each measured on a 7 point scale</a:t>
            </a:r>
          </a:p>
          <a:p>
            <a:endParaRPr lang="en-US" dirty="0"/>
          </a:p>
          <a:p>
            <a:r>
              <a:rPr lang="en-US" dirty="0"/>
              <a:t>Participants: high school students</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80157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1324</Words>
  <Application>Microsoft Office PowerPoint</Application>
  <PresentationFormat>Widescreen</PresentationFormat>
  <Paragraphs>182</Paragraphs>
  <Slides>17</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Baumgartner, Framing, Spring 2023  </vt:lpstr>
      <vt:lpstr>What makes a frame “strong”?</vt:lpstr>
      <vt:lpstr>Reasons for impact of episodic frames</vt:lpstr>
      <vt:lpstr>A key difference in the two types of frames</vt:lpstr>
      <vt:lpstr>The Study: “the 24-year rule” in Denmark</vt:lpstr>
      <vt:lpstr>Two arguments  for, two arguments against</vt:lpstr>
      <vt:lpstr>Episodic frames much more powerful here</vt:lpstr>
      <vt:lpstr>Experimental method</vt:lpstr>
      <vt:lpstr>More on methods</vt:lpstr>
      <vt:lpstr>More emotional response to the episodic frames, as one would expect</vt:lpstr>
      <vt:lpstr>Results in Table 2 and 3</vt:lpstr>
      <vt:lpstr>Figure 1. The stronger you feel the emotion, the bigger the change in level of support for the policy.</vt:lpstr>
      <vt:lpstr>Let’s discuss that</vt:lpstr>
      <vt:lpstr>A possible counter-example: Sexual Assault</vt:lpstr>
      <vt:lpstr>Here’s a paper I did with a student in this class a few years ago: </vt:lpstr>
      <vt:lpstr>Some un-explored territory</vt:lpstr>
      <vt:lpstr>What makes a frame “strong”?</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Baumgartner, Frank R.</cp:lastModifiedBy>
  <cp:revision>18</cp:revision>
  <dcterms:created xsi:type="dcterms:W3CDTF">2018-11-12T18:55:41Z</dcterms:created>
  <dcterms:modified xsi:type="dcterms:W3CDTF">2023-01-29T18:29:52Z</dcterms:modified>
</cp:coreProperties>
</file>