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78" r:id="rId3"/>
    <p:sldId id="279" r:id="rId4"/>
    <p:sldId id="280" r:id="rId5"/>
    <p:sldId id="281" r:id="rId6"/>
    <p:sldId id="282" r:id="rId7"/>
    <p:sldId id="283" r:id="rId8"/>
    <p:sldId id="284" r:id="rId9"/>
    <p:sldId id="285" r:id="rId10"/>
    <p:sldId id="288" r:id="rId11"/>
    <p:sldId id="286" r:id="rId12"/>
    <p:sldId id="287" r:id="rId13"/>
    <p:sldId id="264" r:id="rId14"/>
    <p:sldId id="265" r:id="rId15"/>
    <p:sldId id="273" r:id="rId16"/>
    <p:sldId id="274" r:id="rId17"/>
    <p:sldId id="266" r:id="rId18"/>
    <p:sldId id="267" r:id="rId19"/>
    <p:sldId id="275" r:id="rId20"/>
    <p:sldId id="268" r:id="rId21"/>
    <p:sldId id="269" r:id="rId22"/>
    <p:sldId id="276" r:id="rId23"/>
    <p:sldId id="270" r:id="rId24"/>
    <p:sldId id="271" r:id="rId25"/>
    <p:sldId id="27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96" d="100"/>
          <a:sy n="96" d="100"/>
        </p:scale>
        <p:origin x="84" y="15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4B329F-A37B-422D-BE62-19129B629012}" type="datetimeFigureOut">
              <a:rPr lang="en-US" smtClean="0"/>
              <a:t>2/14/2023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906581-219F-4377-8DF7-7C66A91F5BCB}" type="slidenum">
              <a:rPr lang="en-US" smtClean="0"/>
              <a:t>‹#›</a:t>
            </a:fld>
            <a:endParaRPr lang="en-US"/>
          </a:p>
        </p:txBody>
      </p:sp>
    </p:spTree>
    <p:extLst>
      <p:ext uri="{BB962C8B-B14F-4D97-AF65-F5344CB8AC3E}">
        <p14:creationId xmlns:p14="http://schemas.microsoft.com/office/powerpoint/2010/main" val="1628274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13</a:t>
            </a:fld>
            <a:endParaRPr lang="en-US"/>
          </a:p>
        </p:txBody>
      </p:sp>
    </p:spTree>
    <p:extLst>
      <p:ext uri="{BB962C8B-B14F-4D97-AF65-F5344CB8AC3E}">
        <p14:creationId xmlns:p14="http://schemas.microsoft.com/office/powerpoint/2010/main" val="3296315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24</a:t>
            </a:fld>
            <a:endParaRPr lang="en-US"/>
          </a:p>
        </p:txBody>
      </p:sp>
    </p:spTree>
    <p:extLst>
      <p:ext uri="{BB962C8B-B14F-4D97-AF65-F5344CB8AC3E}">
        <p14:creationId xmlns:p14="http://schemas.microsoft.com/office/powerpoint/2010/main" val="35869803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25</a:t>
            </a:fld>
            <a:endParaRPr lang="en-US"/>
          </a:p>
        </p:txBody>
      </p:sp>
    </p:spTree>
    <p:extLst>
      <p:ext uri="{BB962C8B-B14F-4D97-AF65-F5344CB8AC3E}">
        <p14:creationId xmlns:p14="http://schemas.microsoft.com/office/powerpoint/2010/main" val="2682742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14</a:t>
            </a:fld>
            <a:endParaRPr lang="en-US"/>
          </a:p>
        </p:txBody>
      </p:sp>
    </p:spTree>
    <p:extLst>
      <p:ext uri="{BB962C8B-B14F-4D97-AF65-F5344CB8AC3E}">
        <p14:creationId xmlns:p14="http://schemas.microsoft.com/office/powerpoint/2010/main" val="4231578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15</a:t>
            </a:fld>
            <a:endParaRPr lang="en-US"/>
          </a:p>
        </p:txBody>
      </p:sp>
    </p:spTree>
    <p:extLst>
      <p:ext uri="{BB962C8B-B14F-4D97-AF65-F5344CB8AC3E}">
        <p14:creationId xmlns:p14="http://schemas.microsoft.com/office/powerpoint/2010/main" val="2424450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16</a:t>
            </a:fld>
            <a:endParaRPr lang="en-US"/>
          </a:p>
        </p:txBody>
      </p:sp>
    </p:spTree>
    <p:extLst>
      <p:ext uri="{BB962C8B-B14F-4D97-AF65-F5344CB8AC3E}">
        <p14:creationId xmlns:p14="http://schemas.microsoft.com/office/powerpoint/2010/main" val="1939805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17</a:t>
            </a:fld>
            <a:endParaRPr lang="en-US"/>
          </a:p>
        </p:txBody>
      </p:sp>
    </p:spTree>
    <p:extLst>
      <p:ext uri="{BB962C8B-B14F-4D97-AF65-F5344CB8AC3E}">
        <p14:creationId xmlns:p14="http://schemas.microsoft.com/office/powerpoint/2010/main" val="98871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18</a:t>
            </a:fld>
            <a:endParaRPr lang="en-US"/>
          </a:p>
        </p:txBody>
      </p:sp>
    </p:spTree>
    <p:extLst>
      <p:ext uri="{BB962C8B-B14F-4D97-AF65-F5344CB8AC3E}">
        <p14:creationId xmlns:p14="http://schemas.microsoft.com/office/powerpoint/2010/main" val="1713729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20</a:t>
            </a:fld>
            <a:endParaRPr lang="en-US"/>
          </a:p>
        </p:txBody>
      </p:sp>
    </p:spTree>
    <p:extLst>
      <p:ext uri="{BB962C8B-B14F-4D97-AF65-F5344CB8AC3E}">
        <p14:creationId xmlns:p14="http://schemas.microsoft.com/office/powerpoint/2010/main" val="3006768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21</a:t>
            </a:fld>
            <a:endParaRPr lang="en-US"/>
          </a:p>
        </p:txBody>
      </p:sp>
    </p:spTree>
    <p:extLst>
      <p:ext uri="{BB962C8B-B14F-4D97-AF65-F5344CB8AC3E}">
        <p14:creationId xmlns:p14="http://schemas.microsoft.com/office/powerpoint/2010/main" val="3151034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23</a:t>
            </a:fld>
            <a:endParaRPr lang="en-US"/>
          </a:p>
        </p:txBody>
      </p:sp>
    </p:spTree>
    <p:extLst>
      <p:ext uri="{BB962C8B-B14F-4D97-AF65-F5344CB8AC3E}">
        <p14:creationId xmlns:p14="http://schemas.microsoft.com/office/powerpoint/2010/main" val="581196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0BCBB8-34F7-4C17-8874-5C93E161A6EC}" type="datetime1">
              <a:rPr lang="en-US" smtClean="0"/>
              <a:t>2/14/2023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7441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2A6AAF-DFA3-4528-956B-7DD910518835}" type="datetime1">
              <a:rPr lang="en-US" smtClean="0"/>
              <a:t>2/14/2023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38624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898C19-F6D6-411E-8FE6-F8EAA63DE23F}" type="datetime1">
              <a:rPr lang="en-US" smtClean="0"/>
              <a:t>2/14/2023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73103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5DB012-2FF8-41C8-93A3-C8E1D0A51824}" type="datetime1">
              <a:rPr lang="en-US" smtClean="0"/>
              <a:t>2/14/2023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96679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875F21-82DF-4DAF-9A04-B12520BFA25B}" type="datetime1">
              <a:rPr lang="en-US" smtClean="0"/>
              <a:t>2/14/2023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5001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98AE50-21DA-4EF2-93E4-1221A9C2AF79}" type="datetime1">
              <a:rPr lang="en-US" smtClean="0"/>
              <a:t>2/14/2023</a:t>
            </a:fld>
            <a:endParaRPr lang="en-US"/>
          </a:p>
        </p:txBody>
      </p:sp>
      <p:sp>
        <p:nvSpPr>
          <p:cNvPr id="6" name="Footer Placeholder 5"/>
          <p:cNvSpPr>
            <a:spLocks noGrp="1"/>
          </p:cNvSpPr>
          <p:nvPr>
            <p:ph type="ftr" sz="quarter" idx="11"/>
          </p:nvPr>
        </p:nvSpPr>
        <p:spPr/>
        <p:txBody>
          <a:bodyPr/>
          <a:lstStyle/>
          <a:p>
            <a:r>
              <a:rPr lang="en-US"/>
              <a:t>POLI 421, Framing Public Policies, Spring 2023</a:t>
            </a:r>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5702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237D79-3F8E-4444-8548-AE2E215AA205}" type="datetime1">
              <a:rPr lang="en-US" smtClean="0"/>
              <a:t>2/14/2023</a:t>
            </a:fld>
            <a:endParaRPr lang="en-US"/>
          </a:p>
        </p:txBody>
      </p:sp>
      <p:sp>
        <p:nvSpPr>
          <p:cNvPr id="8" name="Footer Placeholder 7"/>
          <p:cNvSpPr>
            <a:spLocks noGrp="1"/>
          </p:cNvSpPr>
          <p:nvPr>
            <p:ph type="ftr" sz="quarter" idx="11"/>
          </p:nvPr>
        </p:nvSpPr>
        <p:spPr/>
        <p:txBody>
          <a:bodyPr/>
          <a:lstStyle/>
          <a:p>
            <a:r>
              <a:rPr lang="en-US"/>
              <a:t>POLI 421, Framing Public Policies, Spring 2023</a:t>
            </a:r>
          </a:p>
        </p:txBody>
      </p:sp>
      <p:sp>
        <p:nvSpPr>
          <p:cNvPr id="9" name="Slide Number Placeholder 8"/>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506528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55BBC1A-8C5A-4F2D-BA55-4E5B456F69C7}" type="datetime1">
              <a:rPr lang="en-US" smtClean="0"/>
              <a:t>2/14/2023</a:t>
            </a:fld>
            <a:endParaRPr lang="en-US"/>
          </a:p>
        </p:txBody>
      </p:sp>
      <p:sp>
        <p:nvSpPr>
          <p:cNvPr id="4" name="Footer Placeholder 3"/>
          <p:cNvSpPr>
            <a:spLocks noGrp="1"/>
          </p:cNvSpPr>
          <p:nvPr>
            <p:ph type="ftr" sz="quarter" idx="11"/>
          </p:nvPr>
        </p:nvSpPr>
        <p:spPr/>
        <p:txBody>
          <a:bodyPr/>
          <a:lstStyle/>
          <a:p>
            <a:r>
              <a:rPr lang="en-US"/>
              <a:t>POLI 421, Framing Public Policies, Spring 2023</a:t>
            </a:r>
          </a:p>
        </p:txBody>
      </p:sp>
      <p:sp>
        <p:nvSpPr>
          <p:cNvPr id="5" name="Slide Number Placeholder 4"/>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662032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7551E-DE62-4D6A-9282-DFC5A2D20554}" type="datetime1">
              <a:rPr lang="en-US" smtClean="0"/>
              <a:t>2/14/2023</a:t>
            </a:fld>
            <a:endParaRPr lang="en-US"/>
          </a:p>
        </p:txBody>
      </p:sp>
      <p:sp>
        <p:nvSpPr>
          <p:cNvPr id="3" name="Footer Placeholder 2"/>
          <p:cNvSpPr>
            <a:spLocks noGrp="1"/>
          </p:cNvSpPr>
          <p:nvPr>
            <p:ph type="ftr" sz="quarter" idx="11"/>
          </p:nvPr>
        </p:nvSpPr>
        <p:spPr/>
        <p:txBody>
          <a:bodyPr/>
          <a:lstStyle/>
          <a:p>
            <a:r>
              <a:rPr lang="en-US"/>
              <a:t>POLI 421, Framing Public Policies, Spring 2023</a:t>
            </a:r>
          </a:p>
        </p:txBody>
      </p:sp>
      <p:sp>
        <p:nvSpPr>
          <p:cNvPr id="4" name="Slide Number Placeholder 3"/>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38812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743E4BA-6A9A-4DAE-880D-7C8DFD291936}" type="datetime1">
              <a:rPr lang="en-US" smtClean="0"/>
              <a:t>2/14/2023</a:t>
            </a:fld>
            <a:endParaRPr lang="en-US"/>
          </a:p>
        </p:txBody>
      </p:sp>
      <p:sp>
        <p:nvSpPr>
          <p:cNvPr id="6" name="Footer Placeholder 5"/>
          <p:cNvSpPr>
            <a:spLocks noGrp="1"/>
          </p:cNvSpPr>
          <p:nvPr>
            <p:ph type="ftr" sz="quarter" idx="11"/>
          </p:nvPr>
        </p:nvSpPr>
        <p:spPr/>
        <p:txBody>
          <a:bodyPr/>
          <a:lstStyle/>
          <a:p>
            <a:r>
              <a:rPr lang="en-US"/>
              <a:t>POLI 421, Framing Public Policies, Spring 2023</a:t>
            </a:r>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70892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1BC370-7FDE-4DF9-8CC1-1D0A64303E6A}" type="datetime1">
              <a:rPr lang="en-US" smtClean="0"/>
              <a:t>2/14/2023</a:t>
            </a:fld>
            <a:endParaRPr lang="en-US"/>
          </a:p>
        </p:txBody>
      </p:sp>
      <p:sp>
        <p:nvSpPr>
          <p:cNvPr id="6" name="Footer Placeholder 5"/>
          <p:cNvSpPr>
            <a:spLocks noGrp="1"/>
          </p:cNvSpPr>
          <p:nvPr>
            <p:ph type="ftr" sz="quarter" idx="11"/>
          </p:nvPr>
        </p:nvSpPr>
        <p:spPr/>
        <p:txBody>
          <a:bodyPr/>
          <a:lstStyle/>
          <a:p>
            <a:r>
              <a:rPr lang="en-US"/>
              <a:t>POLI 421, Framing Public Policies, Spring 2023</a:t>
            </a:r>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11173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0AA4A0-690C-4FBF-ABEC-67A6837F39F1}" type="datetime1">
              <a:rPr lang="en-US" smtClean="0"/>
              <a:t>2/14/2023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POLI 421, Framing Public Policies, Spring 2023</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254D-0821-4C59-A65E-A985EB574F0D}" type="slidenum">
              <a:rPr lang="en-US" smtClean="0"/>
              <a:t>‹#›</a:t>
            </a:fld>
            <a:endParaRPr lang="en-US"/>
          </a:p>
        </p:txBody>
      </p:sp>
    </p:spTree>
    <p:extLst>
      <p:ext uri="{BB962C8B-B14F-4D97-AF65-F5344CB8AC3E}">
        <p14:creationId xmlns:p14="http://schemas.microsoft.com/office/powerpoint/2010/main" val="4121126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baum.unc.edu/articles/PSJ-Framing-the-poor.pdf" TargetMode="External"/><Relationship Id="rId2" Type="http://schemas.openxmlformats.org/officeDocument/2006/relationships/hyperlink" Target="https://fbaum.unc.edu/teaching/articles/JOP-1991-Baumgartner.pdf"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image" Target="../media/image11.emf"/><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53622"/>
            <a:ext cx="9144000" cy="1165113"/>
          </a:xfrm>
        </p:spPr>
        <p:txBody>
          <a:bodyPr>
            <a:normAutofit/>
          </a:bodyPr>
          <a:lstStyle/>
          <a:p>
            <a:br>
              <a:rPr lang="en-US" sz="3200" dirty="0"/>
            </a:br>
            <a:r>
              <a:rPr lang="en-US" sz="3200" dirty="0"/>
              <a:t>Baumgartner, Framing, Spring 2023</a:t>
            </a:r>
          </a:p>
        </p:txBody>
      </p:sp>
      <p:sp>
        <p:nvSpPr>
          <p:cNvPr id="5" name="Subtitle 4"/>
          <p:cNvSpPr>
            <a:spLocks noGrp="1"/>
          </p:cNvSpPr>
          <p:nvPr>
            <p:ph type="subTitle" idx="1"/>
          </p:nvPr>
        </p:nvSpPr>
        <p:spPr>
          <a:xfrm>
            <a:off x="333631" y="2931105"/>
            <a:ext cx="11442357" cy="2945820"/>
          </a:xfrm>
        </p:spPr>
        <p:txBody>
          <a:bodyPr>
            <a:noAutofit/>
          </a:bodyPr>
          <a:lstStyle/>
          <a:p>
            <a:r>
              <a:rPr lang="en-US" dirty="0"/>
              <a:t>Baumgartner, Frank R. and Bryan D. Jones. 1991. </a:t>
            </a:r>
            <a:r>
              <a:rPr lang="en-US" dirty="0">
                <a:hlinkClick r:id="rId2"/>
              </a:rPr>
              <a:t>Agenda Dynamics and Policy Subsystems</a:t>
            </a:r>
            <a:r>
              <a:rPr lang="en-US" dirty="0"/>
              <a:t>. </a:t>
            </a:r>
            <a:r>
              <a:rPr lang="en-US" i="1" dirty="0"/>
              <a:t>Journal of Politics</a:t>
            </a:r>
            <a:r>
              <a:rPr lang="en-US" dirty="0"/>
              <a:t> 53, 4 (November): 1044–74.</a:t>
            </a:r>
            <a:br>
              <a:rPr lang="en-US" dirty="0"/>
            </a:br>
            <a:r>
              <a:rPr lang="en-US" dirty="0"/>
              <a:t>Rose, Max, and Frank R. Baumgartner. 2013. </a:t>
            </a:r>
            <a:r>
              <a:rPr lang="en-US" dirty="0">
                <a:hlinkClick r:id="rId3"/>
              </a:rPr>
              <a:t>Framing the Poor: Media Coverage and US Poverty Policy, 1960–2008</a:t>
            </a:r>
            <a:r>
              <a:rPr lang="en-US" dirty="0"/>
              <a:t>. </a:t>
            </a:r>
            <a:r>
              <a:rPr lang="en-US" i="1" dirty="0"/>
              <a:t>Policy Studies Journal</a:t>
            </a:r>
            <a:r>
              <a:rPr lang="en-US" dirty="0"/>
              <a:t> 41, 1: 22–53.</a:t>
            </a:r>
          </a:p>
          <a:p>
            <a:endParaRPr lang="en-US" dirty="0"/>
          </a:p>
          <a:p>
            <a:endParaRPr lang="en-US" dirty="0"/>
          </a:p>
          <a:p>
            <a:endParaRPr lang="en-US" dirty="0"/>
          </a:p>
          <a:p>
            <a:r>
              <a:rPr lang="en-US" dirty="0"/>
              <a:t>February 15, 2023</a:t>
            </a: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
        <p:nvSpPr>
          <p:cNvPr id="2" name="Footer Placeholder 1"/>
          <p:cNvSpPr>
            <a:spLocks noGrp="1"/>
          </p:cNvSpPr>
          <p:nvPr>
            <p:ph type="ftr" sz="quarter" idx="11"/>
          </p:nvPr>
        </p:nvSpPr>
        <p:spPr/>
        <p:txBody>
          <a:bodyPr/>
          <a:lstStyle/>
          <a:p>
            <a:r>
              <a:rPr lang="en-US" dirty="0"/>
              <a:t>POLI 421, Framing Public Policies, Spring 2023</a:t>
            </a:r>
          </a:p>
        </p:txBody>
      </p:sp>
      <p:sp>
        <p:nvSpPr>
          <p:cNvPr id="3" name="Slide Number Placeholder 2"/>
          <p:cNvSpPr>
            <a:spLocks noGrp="1"/>
          </p:cNvSpPr>
          <p:nvPr>
            <p:ph type="sldNum" sz="quarter" idx="12"/>
          </p:nvPr>
        </p:nvSpPr>
        <p:spPr/>
        <p:txBody>
          <a:bodyPr/>
          <a:lstStyle/>
          <a:p>
            <a:fld id="{8B70254D-0821-4C59-A65E-A985EB574F0D}" type="slidenum">
              <a:rPr lang="en-US" smtClean="0"/>
              <a:t>1</a:t>
            </a:fld>
            <a:endParaRPr lang="en-US"/>
          </a:p>
        </p:txBody>
      </p:sp>
    </p:spTree>
    <p:extLst>
      <p:ext uri="{BB962C8B-B14F-4D97-AF65-F5344CB8AC3E}">
        <p14:creationId xmlns:p14="http://schemas.microsoft.com/office/powerpoint/2010/main" val="3018049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01049-6BFA-AA0D-12CB-DF5549EB7E2B}"/>
              </a:ext>
            </a:extLst>
          </p:cNvPr>
          <p:cNvSpPr>
            <a:spLocks noGrp="1"/>
          </p:cNvSpPr>
          <p:nvPr>
            <p:ph type="title"/>
          </p:nvPr>
        </p:nvSpPr>
        <p:spPr/>
        <p:txBody>
          <a:bodyPr/>
          <a:lstStyle/>
          <a:p>
            <a:r>
              <a:rPr lang="en-US" dirty="0"/>
              <a:t>How far the mighty can fall</a:t>
            </a:r>
          </a:p>
        </p:txBody>
      </p:sp>
      <p:sp>
        <p:nvSpPr>
          <p:cNvPr id="3" name="Content Placeholder 2">
            <a:extLst>
              <a:ext uri="{FF2B5EF4-FFF2-40B4-BE49-F238E27FC236}">
                <a16:creationId xmlns:a16="http://schemas.microsoft.com/office/drawing/2014/main" id="{7AE4BF8A-22CA-2C83-3893-BAFEA6152D07}"/>
              </a:ext>
            </a:extLst>
          </p:cNvPr>
          <p:cNvSpPr>
            <a:spLocks noGrp="1"/>
          </p:cNvSpPr>
          <p:nvPr>
            <p:ph idx="1"/>
          </p:nvPr>
        </p:nvSpPr>
        <p:spPr/>
        <p:txBody>
          <a:bodyPr/>
          <a:lstStyle/>
          <a:p>
            <a:r>
              <a:rPr lang="en-US" dirty="0"/>
              <a:t>Nuclear power plants were abandoned even after billions of dollars in investments.</a:t>
            </a:r>
          </a:p>
          <a:p>
            <a:r>
              <a:rPr lang="en-US" dirty="0"/>
              <a:t>Electrical companies that were heavily invested in nuclear lost stock value, very dramatically.</a:t>
            </a:r>
          </a:p>
          <a:p>
            <a:r>
              <a:rPr lang="en-US" dirty="0"/>
              <a:t>People focused on waste and danger rather than scientific advance.</a:t>
            </a:r>
          </a:p>
          <a:p>
            <a:r>
              <a:rPr lang="en-US" dirty="0"/>
              <a:t>Note that the 1970s-era focus on danger and radioactivity is just as incomplete as the 1950s-era focus on gung-ho confidence in American Science…</a:t>
            </a:r>
          </a:p>
          <a:p>
            <a:pPr lvl="1"/>
            <a:r>
              <a:rPr lang="en-US" dirty="0"/>
              <a:t>(In the book, we showed the same for pesticides, tobacco, and a few others.)</a:t>
            </a:r>
          </a:p>
        </p:txBody>
      </p:sp>
      <p:sp>
        <p:nvSpPr>
          <p:cNvPr id="4" name="Footer Placeholder 3">
            <a:extLst>
              <a:ext uri="{FF2B5EF4-FFF2-40B4-BE49-F238E27FC236}">
                <a16:creationId xmlns:a16="http://schemas.microsoft.com/office/drawing/2014/main" id="{BC0912A3-21F8-5A54-9F2C-9E49F3F68706}"/>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AFAB6550-8B9D-FA99-D82F-82E04CC98443}"/>
              </a:ext>
            </a:extLst>
          </p:cNvPr>
          <p:cNvSpPr>
            <a:spLocks noGrp="1"/>
          </p:cNvSpPr>
          <p:nvPr>
            <p:ph type="sldNum" sz="quarter" idx="12"/>
          </p:nvPr>
        </p:nvSpPr>
        <p:spPr/>
        <p:txBody>
          <a:bodyPr/>
          <a:lstStyle/>
          <a:p>
            <a:fld id="{8B70254D-0821-4C59-A65E-A985EB574F0D}" type="slidenum">
              <a:rPr lang="en-US" smtClean="0"/>
              <a:t>10</a:t>
            </a:fld>
            <a:endParaRPr lang="en-US"/>
          </a:p>
        </p:txBody>
      </p:sp>
      <p:pic>
        <p:nvPicPr>
          <p:cNvPr id="6" name="Picture 5">
            <a:extLst>
              <a:ext uri="{FF2B5EF4-FFF2-40B4-BE49-F238E27FC236}">
                <a16:creationId xmlns:a16="http://schemas.microsoft.com/office/drawing/2014/main" id="{389F2383-7DD5-EBCC-3A72-6AC50C720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106144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B55AD-CFD1-0AAF-1DF6-357467E42D8A}"/>
              </a:ext>
            </a:extLst>
          </p:cNvPr>
          <p:cNvSpPr>
            <a:spLocks noGrp="1"/>
          </p:cNvSpPr>
          <p:nvPr>
            <p:ph type="title"/>
          </p:nvPr>
        </p:nvSpPr>
        <p:spPr/>
        <p:txBody>
          <a:bodyPr/>
          <a:lstStyle/>
          <a:p>
            <a:r>
              <a:rPr lang="en-US" dirty="0"/>
              <a:t>What’s the point?</a:t>
            </a:r>
          </a:p>
        </p:txBody>
      </p:sp>
      <p:sp>
        <p:nvSpPr>
          <p:cNvPr id="3" name="Content Placeholder 2">
            <a:extLst>
              <a:ext uri="{FF2B5EF4-FFF2-40B4-BE49-F238E27FC236}">
                <a16:creationId xmlns:a16="http://schemas.microsoft.com/office/drawing/2014/main" id="{2FF0B07D-1AF3-41C0-A804-9AF81C8CEB9B}"/>
              </a:ext>
            </a:extLst>
          </p:cNvPr>
          <p:cNvSpPr>
            <a:spLocks noGrp="1"/>
          </p:cNvSpPr>
          <p:nvPr>
            <p:ph idx="1"/>
          </p:nvPr>
        </p:nvSpPr>
        <p:spPr/>
        <p:txBody>
          <a:bodyPr>
            <a:normAutofit fontScale="92500" lnSpcReduction="20000"/>
          </a:bodyPr>
          <a:lstStyle/>
          <a:p>
            <a:r>
              <a:rPr lang="en-US" dirty="0"/>
              <a:t>Think about Facebook, electric cars, any new technology that is going to generate billions of dollars and millions of jobs. Nuclear was seen that way in the 1950s, after the War.</a:t>
            </a:r>
          </a:p>
          <a:p>
            <a:r>
              <a:rPr lang="en-US" dirty="0"/>
              <a:t>Governments compete to see who can help the new industry.</a:t>
            </a:r>
          </a:p>
          <a:p>
            <a:r>
              <a:rPr lang="en-US" dirty="0"/>
              <a:t>They also buy a lot of industry propaganda and ignore other less appealing facts.</a:t>
            </a:r>
          </a:p>
          <a:p>
            <a:r>
              <a:rPr lang="en-US" dirty="0"/>
              <a:t>This might change 30 years later…</a:t>
            </a:r>
          </a:p>
          <a:p>
            <a:endParaRPr lang="en-US" dirty="0"/>
          </a:p>
          <a:p>
            <a:r>
              <a:rPr lang="en-US" dirty="0"/>
              <a:t>Complex issues get simplified in politics. Experts understand their multifaceted implications, but when they get onto p. 1 of the newspapers, they get very simple… This is a recipe for inefficiency. However, it also seems inevitable.</a:t>
            </a:r>
          </a:p>
        </p:txBody>
      </p:sp>
      <p:sp>
        <p:nvSpPr>
          <p:cNvPr id="4" name="Footer Placeholder 3">
            <a:extLst>
              <a:ext uri="{FF2B5EF4-FFF2-40B4-BE49-F238E27FC236}">
                <a16:creationId xmlns:a16="http://schemas.microsoft.com/office/drawing/2014/main" id="{7D21EBFD-A9FD-AEF2-4296-8D75488497EF}"/>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4F1716AF-7197-0A12-FAD0-F576992EDE49}"/>
              </a:ext>
            </a:extLst>
          </p:cNvPr>
          <p:cNvSpPr>
            <a:spLocks noGrp="1"/>
          </p:cNvSpPr>
          <p:nvPr>
            <p:ph type="sldNum" sz="quarter" idx="12"/>
          </p:nvPr>
        </p:nvSpPr>
        <p:spPr/>
        <p:txBody>
          <a:bodyPr/>
          <a:lstStyle/>
          <a:p>
            <a:fld id="{8B70254D-0821-4C59-A65E-A985EB574F0D}" type="slidenum">
              <a:rPr lang="en-US" smtClean="0"/>
              <a:t>11</a:t>
            </a:fld>
            <a:endParaRPr lang="en-US"/>
          </a:p>
        </p:txBody>
      </p:sp>
      <p:pic>
        <p:nvPicPr>
          <p:cNvPr id="6" name="Picture 5">
            <a:extLst>
              <a:ext uri="{FF2B5EF4-FFF2-40B4-BE49-F238E27FC236}">
                <a16:creationId xmlns:a16="http://schemas.microsoft.com/office/drawing/2014/main" id="{0AD2044D-527D-A84F-1DDF-96356B0796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993624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C8A4C-E79A-61C9-A85B-CF779313281B}"/>
              </a:ext>
            </a:extLst>
          </p:cNvPr>
          <p:cNvSpPr>
            <a:spLocks noGrp="1"/>
          </p:cNvSpPr>
          <p:nvPr>
            <p:ph type="title"/>
          </p:nvPr>
        </p:nvSpPr>
        <p:spPr/>
        <p:txBody>
          <a:bodyPr/>
          <a:lstStyle/>
          <a:p>
            <a:r>
              <a:rPr lang="en-US" dirty="0"/>
              <a:t>Best quote that sums up this approach:</a:t>
            </a:r>
          </a:p>
        </p:txBody>
      </p:sp>
      <p:sp>
        <p:nvSpPr>
          <p:cNvPr id="3" name="Content Placeholder 2">
            <a:extLst>
              <a:ext uri="{FF2B5EF4-FFF2-40B4-BE49-F238E27FC236}">
                <a16:creationId xmlns:a16="http://schemas.microsoft.com/office/drawing/2014/main" id="{6CE2CD96-F55A-F5E4-E50B-695420C4B8FA}"/>
              </a:ext>
            </a:extLst>
          </p:cNvPr>
          <p:cNvSpPr>
            <a:spLocks noGrp="1"/>
          </p:cNvSpPr>
          <p:nvPr>
            <p:ph idx="1"/>
          </p:nvPr>
        </p:nvSpPr>
        <p:spPr/>
        <p:txBody>
          <a:bodyPr/>
          <a:lstStyle/>
          <a:p>
            <a:r>
              <a:rPr lang="en-US" dirty="0"/>
              <a:t>“Congress does two things best: Nothing, and over-reacting.”</a:t>
            </a:r>
          </a:p>
          <a:p>
            <a:endParaRPr lang="en-US" dirty="0"/>
          </a:p>
          <a:p>
            <a:r>
              <a:rPr lang="en-US" dirty="0"/>
              <a:t>This is true of governments in general…</a:t>
            </a:r>
          </a:p>
          <a:p>
            <a:endParaRPr lang="en-US" dirty="0"/>
          </a:p>
          <a:p>
            <a:r>
              <a:rPr lang="en-US" dirty="0"/>
              <a:t>They tend to lurch from not paying attention to something (because they are involved in crisis management on some other topic) to suddenly realizing that they have to fundamentally alter their approach to something. The timing of these “alarmed discoveries” is basically impossible to predict. However, it happens all the time.</a:t>
            </a:r>
          </a:p>
        </p:txBody>
      </p:sp>
      <p:sp>
        <p:nvSpPr>
          <p:cNvPr id="4" name="Footer Placeholder 3">
            <a:extLst>
              <a:ext uri="{FF2B5EF4-FFF2-40B4-BE49-F238E27FC236}">
                <a16:creationId xmlns:a16="http://schemas.microsoft.com/office/drawing/2014/main" id="{49DCB0A4-D779-051B-7280-E65B722C184A}"/>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5314C420-A24E-6B5C-92FD-A8E73B3B811F}"/>
              </a:ext>
            </a:extLst>
          </p:cNvPr>
          <p:cNvSpPr>
            <a:spLocks noGrp="1"/>
          </p:cNvSpPr>
          <p:nvPr>
            <p:ph type="sldNum" sz="quarter" idx="12"/>
          </p:nvPr>
        </p:nvSpPr>
        <p:spPr/>
        <p:txBody>
          <a:bodyPr/>
          <a:lstStyle/>
          <a:p>
            <a:fld id="{8B70254D-0821-4C59-A65E-A985EB574F0D}" type="slidenum">
              <a:rPr lang="en-US" smtClean="0"/>
              <a:t>12</a:t>
            </a:fld>
            <a:endParaRPr lang="en-US"/>
          </a:p>
        </p:txBody>
      </p:sp>
      <p:pic>
        <p:nvPicPr>
          <p:cNvPr id="6" name="Picture 5">
            <a:extLst>
              <a:ext uri="{FF2B5EF4-FFF2-40B4-BE49-F238E27FC236}">
                <a16:creationId xmlns:a16="http://schemas.microsoft.com/office/drawing/2014/main" id="{02A875DA-4E5B-F1E6-437B-6AFC3B246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587375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Framing the poor</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Max Rose a senior thesis student</a:t>
            </a:r>
          </a:p>
          <a:p>
            <a:r>
              <a:rPr lang="en-US" dirty="0"/>
              <a:t>April 2011 completion of thesis</a:t>
            </a:r>
          </a:p>
          <a:p>
            <a:r>
              <a:rPr lang="en-US" dirty="0"/>
              <a:t>Sept 2011 submission</a:t>
            </a:r>
          </a:p>
          <a:p>
            <a:r>
              <a:rPr lang="en-US" dirty="0"/>
              <a:t>Feb 2012 revisions after reviews</a:t>
            </a:r>
          </a:p>
          <a:p>
            <a:r>
              <a:rPr lang="en-US" dirty="0"/>
              <a:t>June 2, 2012 conditional acceptance</a:t>
            </a:r>
          </a:p>
          <a:p>
            <a:r>
              <a:rPr lang="en-US" dirty="0"/>
              <a:t>June 16, 2012 revisions completed</a:t>
            </a:r>
          </a:p>
          <a:p>
            <a:r>
              <a:rPr lang="en-US" dirty="0"/>
              <a:t>Jan 2013 published. </a:t>
            </a:r>
          </a:p>
          <a:p>
            <a:r>
              <a:rPr lang="en-US" dirty="0"/>
              <a:t>(Reviews are on my web page, “tips and pointers” on the left hand column… Interesting to read if you are thinking of academics.)</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87094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surge and decline in attention</a:t>
            </a:r>
          </a:p>
        </p:txBody>
      </p:sp>
      <p:sp>
        <p:nvSpPr>
          <p:cNvPr id="3" name="Content Placeholder 2"/>
          <p:cNvSpPr>
            <a:spLocks noGrp="1"/>
          </p:cNvSpPr>
          <p:nvPr>
            <p:ph idx="1"/>
          </p:nvPr>
        </p:nvSpPr>
        <p:spPr>
          <a:xfrm>
            <a:off x="838200" y="1392072"/>
            <a:ext cx="10515600" cy="4484853"/>
          </a:xfrm>
        </p:spPr>
        <p:txBody>
          <a:bodyPr>
            <a:normAutofit/>
          </a:bodyPr>
          <a:lstStyle/>
          <a:p>
            <a:endParaRPr lang="en-US" dirty="0"/>
          </a:p>
          <a:p>
            <a:endParaRPr lang="en-US" dirty="0"/>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88377" y="1235075"/>
            <a:ext cx="7530045" cy="5486400"/>
          </a:xfrm>
          <a:prstGeom prst="rect">
            <a:avLst/>
          </a:prstGeom>
        </p:spPr>
      </p:pic>
    </p:spTree>
    <p:extLst>
      <p:ext uri="{BB962C8B-B14F-4D97-AF65-F5344CB8AC3E}">
        <p14:creationId xmlns:p14="http://schemas.microsoft.com/office/powerpoint/2010/main" val="3499281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Keywords for poverty:</a:t>
            </a:r>
          </a:p>
        </p:txBody>
      </p:sp>
      <p:sp>
        <p:nvSpPr>
          <p:cNvPr id="3" name="Content Placeholder 2"/>
          <p:cNvSpPr>
            <a:spLocks noGrp="1"/>
          </p:cNvSpPr>
          <p:nvPr>
            <p:ph idx="1"/>
          </p:nvPr>
        </p:nvSpPr>
        <p:spPr>
          <a:xfrm>
            <a:off x="838200" y="1392072"/>
            <a:ext cx="10515600" cy="4484853"/>
          </a:xfrm>
        </p:spPr>
        <p:txBody>
          <a:bodyPr>
            <a:normAutofit/>
          </a:bodyPr>
          <a:lstStyle/>
          <a:p>
            <a:endParaRPr lang="en-US" dirty="0"/>
          </a:p>
          <a:p>
            <a:r>
              <a:rPr lang="en-US" dirty="0"/>
              <a:t>ENHAI(welfare OR poverty OR "low-income" OR "public housing" OR needy OR ghetto OR indigent OR impoverished) AND PDN(&gt;1/1/2000) AND PDN(&lt;12/31/2007) AND NOT ("endangering the welfare" OR Haiti OR Nazi OR Brazil OR China OR Africa OR India OR Iraq OR Europe OR Afghanistan OR animal) AND NOT AT(review)</a:t>
            </a:r>
          </a:p>
          <a:p>
            <a:endParaRPr lang="en-US" dirty="0"/>
          </a:p>
          <a:p>
            <a:r>
              <a:rPr lang="en-US" dirty="0"/>
              <a:t>Note: these changed (slightly) every decade</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974165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5035"/>
          </a:xfrm>
        </p:spPr>
        <p:txBody>
          <a:bodyPr/>
          <a:lstStyle/>
          <a:p>
            <a:r>
              <a:rPr lang="en-US" dirty="0"/>
              <a:t>Keywords for Frames:</a:t>
            </a:r>
          </a:p>
        </p:txBody>
      </p:sp>
      <p:sp>
        <p:nvSpPr>
          <p:cNvPr id="3" name="Content Placeholder 2"/>
          <p:cNvSpPr>
            <a:spLocks noGrp="1"/>
          </p:cNvSpPr>
          <p:nvPr>
            <p:ph idx="1"/>
          </p:nvPr>
        </p:nvSpPr>
        <p:spPr>
          <a:xfrm>
            <a:off x="838200" y="1392072"/>
            <a:ext cx="10515600" cy="4484853"/>
          </a:xfrm>
        </p:spPr>
        <p:txBody>
          <a:bodyPr>
            <a:normAutofit/>
          </a:bodyPr>
          <a:lstStyle/>
          <a:p>
            <a:endParaRPr lang="en-US" dirty="0"/>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16</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2990594884"/>
              </p:ext>
            </p:extLst>
          </p:nvPr>
        </p:nvGraphicFramePr>
        <p:xfrm>
          <a:off x="527125" y="1183342"/>
          <a:ext cx="10826675" cy="5303336"/>
        </p:xfrm>
        <a:graphic>
          <a:graphicData uri="http://schemas.openxmlformats.org/drawingml/2006/table">
            <a:tbl>
              <a:tblPr firstRow="1" firstCol="1" bandRow="1" bandCol="1">
                <a:tableStyleId>{5C22544A-7EE6-4342-B048-85BDC9FD1C3A}</a:tableStyleId>
              </a:tblPr>
              <a:tblGrid>
                <a:gridCol w="1873015">
                  <a:extLst>
                    <a:ext uri="{9D8B030D-6E8A-4147-A177-3AD203B41FA5}">
                      <a16:colId xmlns:a16="http://schemas.microsoft.com/office/drawing/2014/main" val="2899117744"/>
                    </a:ext>
                  </a:extLst>
                </a:gridCol>
                <a:gridCol w="8953660">
                  <a:extLst>
                    <a:ext uri="{9D8B030D-6E8A-4147-A177-3AD203B41FA5}">
                      <a16:colId xmlns:a16="http://schemas.microsoft.com/office/drawing/2014/main" val="1845321892"/>
                    </a:ext>
                  </a:extLst>
                </a:gridCol>
              </a:tblGrid>
              <a:tr h="1123131">
                <a:tc>
                  <a:txBody>
                    <a:bodyPr/>
                    <a:lstStyle/>
                    <a:p>
                      <a:pPr marL="0" marR="0" indent="0" hangingPunct="0">
                        <a:lnSpc>
                          <a:spcPct val="200000"/>
                        </a:lnSpc>
                        <a:spcBef>
                          <a:spcPts val="0"/>
                        </a:spcBef>
                        <a:spcAft>
                          <a:spcPts val="0"/>
                        </a:spcAft>
                      </a:pPr>
                      <a:r>
                        <a:rPr lang="en-US" sz="2000" dirty="0">
                          <a:effectLst/>
                        </a:rPr>
                        <a:t>Underclass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0"/>
                        </a:spcBef>
                        <a:spcAft>
                          <a:spcPts val="0"/>
                        </a:spcAft>
                      </a:pPr>
                      <a:r>
                        <a:rPr lang="en-US" sz="2000">
                          <a:effectLst/>
                        </a:rPr>
                        <a:t>poverty-stricken OR "urban renewal" OR despair OR shelter OR bleak OR blight OR hunger OR ghetto OR "neediest cases" OR homeless OR slum</a:t>
                      </a:r>
                    </a:p>
                    <a:p>
                      <a:pPr marL="0" marR="0" hangingPunct="0">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49052445"/>
                  </a:ext>
                </a:extLst>
              </a:tr>
              <a:tr h="805561">
                <a:tc>
                  <a:txBody>
                    <a:bodyPr/>
                    <a:lstStyle/>
                    <a:p>
                      <a:pPr marL="0" marR="0" indent="0" hangingPunct="0">
                        <a:lnSpc>
                          <a:spcPct val="200000"/>
                        </a:lnSpc>
                        <a:spcBef>
                          <a:spcPts val="0"/>
                        </a:spcBef>
                        <a:spcAft>
                          <a:spcPts val="0"/>
                        </a:spcAft>
                      </a:pPr>
                      <a:r>
                        <a:rPr lang="en-US" sz="2000">
                          <a:effectLst/>
                        </a:rPr>
                        <a:t>Social Disorder</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0"/>
                        </a:spcBef>
                        <a:spcAft>
                          <a:spcPts val="0"/>
                        </a:spcAft>
                      </a:pPr>
                      <a:r>
                        <a:rPr lang="en-US" sz="2000" dirty="0">
                          <a:effectLst/>
                        </a:rPr>
                        <a:t>anger OR police OR killing OR violence OR "civil right" OR crime OR gang OR riot OR demonstrator OR (strike W/3 rent OR welfare OR worker OR union) OR protest OR ("community action" AND NOT "community action agency")</a:t>
                      </a:r>
                    </a:p>
                    <a:p>
                      <a:pPr marL="0" marR="0" hangingPunct="0">
                        <a:spcBef>
                          <a:spcPts val="0"/>
                        </a:spcBef>
                        <a:spcAft>
                          <a:spcPts val="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180379278"/>
                  </a:ext>
                </a:extLst>
              </a:tr>
              <a:tr h="997535">
                <a:tc>
                  <a:txBody>
                    <a:bodyPr/>
                    <a:lstStyle/>
                    <a:p>
                      <a:pPr marL="0" marR="0" indent="0" hangingPunct="0">
                        <a:lnSpc>
                          <a:spcPct val="200000"/>
                        </a:lnSpc>
                        <a:spcBef>
                          <a:spcPts val="0"/>
                        </a:spcBef>
                        <a:spcAft>
                          <a:spcPts val="0"/>
                        </a:spcAft>
                      </a:pPr>
                      <a:r>
                        <a:rPr lang="en-US" sz="2000">
                          <a:effectLst/>
                        </a:rPr>
                        <a:t>Economic and Physical Barriers</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0"/>
                        </a:spcBef>
                        <a:spcAft>
                          <a:spcPts val="0"/>
                        </a:spcAft>
                      </a:pPr>
                      <a:r>
                        <a:rPr lang="en-US" sz="2000">
                          <a:effectLst/>
                        </a:rPr>
                        <a:t>(student W/1 aid OR needy OR loan OR disadvantaged) OR industrial OR wage OR economy OR "affordable housing" OR "unemployment rate" OR disabled OR "poor children" OR elderly OR aged</a:t>
                      </a:r>
                    </a:p>
                    <a:p>
                      <a:pPr marL="0" marR="0" hangingPunct="0">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74833443"/>
                  </a:ext>
                </a:extLst>
              </a:tr>
              <a:tr h="808358">
                <a:tc>
                  <a:txBody>
                    <a:bodyPr/>
                    <a:lstStyle/>
                    <a:p>
                      <a:pPr marL="0" marR="0" indent="0" hangingPunct="0">
                        <a:lnSpc>
                          <a:spcPct val="200000"/>
                        </a:lnSpc>
                        <a:spcBef>
                          <a:spcPts val="0"/>
                        </a:spcBef>
                        <a:spcAft>
                          <a:spcPts val="0"/>
                        </a:spcAft>
                      </a:pPr>
                      <a:r>
                        <a:rPr lang="en-US" sz="2000">
                          <a:effectLst/>
                        </a:rPr>
                        <a:t>Laziness and Dysfunction</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0"/>
                        </a:spcBef>
                        <a:spcAft>
                          <a:spcPts val="0"/>
                        </a:spcAft>
                      </a:pPr>
                      <a:r>
                        <a:rPr lang="en-US" sz="2000">
                          <a:effectLst/>
                        </a:rPr>
                        <a:t>able-bodied OR dependency OR "work requirement" OR mother OR "welfare family" OR father OR "welfare hotel" OR (drug AND NOT Medicaid OR Medicare OR company OR prescription) OR abortion OR "child welfare" OR workfare OR "welfare to work"</a:t>
                      </a:r>
                    </a:p>
                    <a:p>
                      <a:pPr marL="0" marR="0" hangingPunct="0">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02699445"/>
                  </a:ext>
                </a:extLst>
              </a:tr>
              <a:tr h="460494">
                <a:tc>
                  <a:txBody>
                    <a:bodyPr/>
                    <a:lstStyle/>
                    <a:p>
                      <a:pPr marL="0" marR="0" indent="0" hangingPunct="0">
                        <a:lnSpc>
                          <a:spcPct val="200000"/>
                        </a:lnSpc>
                        <a:spcBef>
                          <a:spcPts val="0"/>
                        </a:spcBef>
                        <a:spcAft>
                          <a:spcPts val="0"/>
                        </a:spcAft>
                      </a:pPr>
                      <a:r>
                        <a:rPr lang="en-US" sz="2000">
                          <a:effectLst/>
                        </a:rPr>
                        <a:t>Cheating</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0"/>
                        </a:spcBef>
                        <a:spcAft>
                          <a:spcPts val="0"/>
                        </a:spcAft>
                      </a:pPr>
                      <a:r>
                        <a:rPr lang="en-US" sz="2000" dirty="0">
                          <a:effectLst/>
                        </a:rPr>
                        <a:t>chiseler OR cheat OR fraud OR ineligible OR overpayment OR corruption OR audit</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64816223"/>
                  </a:ext>
                </a:extLst>
              </a:tr>
            </a:tbl>
          </a:graphicData>
        </a:graphic>
      </p:graphicFrame>
    </p:spTree>
    <p:extLst>
      <p:ext uri="{BB962C8B-B14F-4D97-AF65-F5344CB8AC3E}">
        <p14:creationId xmlns:p14="http://schemas.microsoft.com/office/powerpoint/2010/main" val="3888248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Increased attention to “lazy” over time…</a:t>
            </a:r>
          </a:p>
        </p:txBody>
      </p:sp>
      <p:sp>
        <p:nvSpPr>
          <p:cNvPr id="3" name="Content Placeholder 2"/>
          <p:cNvSpPr>
            <a:spLocks noGrp="1"/>
          </p:cNvSpPr>
          <p:nvPr>
            <p:ph idx="1"/>
          </p:nvPr>
        </p:nvSpPr>
        <p:spPr>
          <a:xfrm>
            <a:off x="838200" y="1392072"/>
            <a:ext cx="10515600" cy="4484853"/>
          </a:xfrm>
        </p:spPr>
        <p:txBody>
          <a:bodyPr>
            <a:normAutofit/>
          </a:bodyPr>
          <a:lstStyle/>
          <a:p>
            <a:endParaRPr lang="en-US" dirty="0"/>
          </a:p>
          <a:p>
            <a:endParaRPr lang="en-US" dirty="0"/>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17</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23755" y="1371600"/>
            <a:ext cx="7530045" cy="5486400"/>
          </a:xfrm>
          <a:prstGeom prst="rect">
            <a:avLst/>
          </a:prstGeom>
        </p:spPr>
      </p:pic>
    </p:spTree>
    <p:extLst>
      <p:ext uri="{BB962C8B-B14F-4D97-AF65-F5344CB8AC3E}">
        <p14:creationId xmlns:p14="http://schemas.microsoft.com/office/powerpoint/2010/main" val="3006536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4384"/>
          </a:xfrm>
        </p:spPr>
        <p:txBody>
          <a:bodyPr/>
          <a:lstStyle/>
          <a:p>
            <a:r>
              <a:rPr lang="en-US" dirty="0"/>
              <a:t>Many newspapers show the same results</a:t>
            </a:r>
          </a:p>
        </p:txBody>
      </p:sp>
      <p:sp>
        <p:nvSpPr>
          <p:cNvPr id="3" name="Content Placeholder 2"/>
          <p:cNvSpPr>
            <a:spLocks noGrp="1"/>
          </p:cNvSpPr>
          <p:nvPr>
            <p:ph idx="1"/>
          </p:nvPr>
        </p:nvSpPr>
        <p:spPr>
          <a:xfrm>
            <a:off x="838200" y="1392072"/>
            <a:ext cx="10515600" cy="4484853"/>
          </a:xfrm>
        </p:spPr>
        <p:txBody>
          <a:bodyPr>
            <a:normAutofit/>
          </a:bodyPr>
          <a:lstStyle/>
          <a:p>
            <a:endParaRPr lang="en-US" dirty="0"/>
          </a:p>
          <a:p>
            <a:endParaRPr lang="en-US" dirty="0"/>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18</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90179" y="1052512"/>
            <a:ext cx="7563621" cy="5486400"/>
          </a:xfrm>
          <a:prstGeom prst="rect">
            <a:avLst/>
          </a:prstGeom>
        </p:spPr>
      </p:pic>
    </p:spTree>
    <p:extLst>
      <p:ext uri="{BB962C8B-B14F-4D97-AF65-F5344CB8AC3E}">
        <p14:creationId xmlns:p14="http://schemas.microsoft.com/office/powerpoint/2010/main" val="1148849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3E010-3770-96F3-B7D6-E228E826A13C}"/>
              </a:ext>
            </a:extLst>
          </p:cNvPr>
          <p:cNvSpPr>
            <a:spLocks noGrp="1"/>
          </p:cNvSpPr>
          <p:nvPr>
            <p:ph type="title"/>
          </p:nvPr>
        </p:nvSpPr>
        <p:spPr/>
        <p:txBody>
          <a:bodyPr/>
          <a:lstStyle/>
          <a:p>
            <a:r>
              <a:rPr lang="en-US" dirty="0"/>
              <a:t>We did a bunch of stuff you don’t need to do.</a:t>
            </a:r>
          </a:p>
        </p:txBody>
      </p:sp>
      <p:sp>
        <p:nvSpPr>
          <p:cNvPr id="3" name="Content Placeholder 2">
            <a:extLst>
              <a:ext uri="{FF2B5EF4-FFF2-40B4-BE49-F238E27FC236}">
                <a16:creationId xmlns:a16="http://schemas.microsoft.com/office/drawing/2014/main" id="{B9837975-0BAB-06BA-CDA7-54A5CEF2A15B}"/>
              </a:ext>
            </a:extLst>
          </p:cNvPr>
          <p:cNvSpPr>
            <a:spLocks noGrp="1"/>
          </p:cNvSpPr>
          <p:nvPr>
            <p:ph idx="1"/>
          </p:nvPr>
        </p:nvSpPr>
        <p:spPr/>
        <p:txBody>
          <a:bodyPr/>
          <a:lstStyle/>
          <a:p>
            <a:r>
              <a:rPr lang="en-US" dirty="0"/>
              <a:t>Developed a measure of the seriousness of the problem.</a:t>
            </a:r>
          </a:p>
          <a:p>
            <a:pPr lvl="1"/>
            <a:r>
              <a:rPr lang="en-US" dirty="0"/>
              <a:t>“Poverty gap” = number of poor x depth of poverty</a:t>
            </a:r>
          </a:p>
          <a:p>
            <a:pPr lvl="2"/>
            <a:r>
              <a:rPr lang="en-US" dirty="0"/>
              <a:t>Say the poverty level is $12,880 for a single person</a:t>
            </a:r>
          </a:p>
          <a:p>
            <a:pPr lvl="2"/>
            <a:r>
              <a:rPr lang="en-US" dirty="0"/>
              <a:t>Say you make $5,000</a:t>
            </a:r>
          </a:p>
          <a:p>
            <a:pPr lvl="2"/>
            <a:r>
              <a:rPr lang="en-US" dirty="0"/>
              <a:t>Then your poverty gap is the amount needed to get you out of poverty: $7,881.</a:t>
            </a:r>
          </a:p>
          <a:p>
            <a:pPr lvl="2"/>
            <a:r>
              <a:rPr lang="en-US" dirty="0"/>
              <a:t>Do that for every person in poverty; result is the national poverty gap.</a:t>
            </a:r>
          </a:p>
          <a:p>
            <a:pPr lvl="2"/>
            <a:r>
              <a:rPr lang="en-US" dirty="0"/>
              <a:t>More people in poverty &gt; greater gap</a:t>
            </a:r>
          </a:p>
          <a:p>
            <a:pPr lvl="2"/>
            <a:r>
              <a:rPr lang="en-US" dirty="0"/>
              <a:t>People have less money &gt; greater gap</a:t>
            </a:r>
          </a:p>
          <a:p>
            <a:pPr lvl="2"/>
            <a:r>
              <a:rPr lang="en-US" dirty="0"/>
              <a:t>Both the number and the level of poverty matter.</a:t>
            </a:r>
          </a:p>
        </p:txBody>
      </p:sp>
      <p:sp>
        <p:nvSpPr>
          <p:cNvPr id="4" name="Footer Placeholder 3">
            <a:extLst>
              <a:ext uri="{FF2B5EF4-FFF2-40B4-BE49-F238E27FC236}">
                <a16:creationId xmlns:a16="http://schemas.microsoft.com/office/drawing/2014/main" id="{DCF9E370-D092-E807-2659-4FCEC9055224}"/>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EC578D00-51E2-DB70-3B86-83D309F65314}"/>
              </a:ext>
            </a:extLst>
          </p:cNvPr>
          <p:cNvSpPr>
            <a:spLocks noGrp="1"/>
          </p:cNvSpPr>
          <p:nvPr>
            <p:ph type="sldNum" sz="quarter" idx="12"/>
          </p:nvPr>
        </p:nvSpPr>
        <p:spPr/>
        <p:txBody>
          <a:bodyPr/>
          <a:lstStyle/>
          <a:p>
            <a:fld id="{8B70254D-0821-4C59-A65E-A985EB574F0D}" type="slidenum">
              <a:rPr lang="en-US" smtClean="0"/>
              <a:t>19</a:t>
            </a:fld>
            <a:endParaRPr lang="en-US"/>
          </a:p>
        </p:txBody>
      </p:sp>
      <p:pic>
        <p:nvPicPr>
          <p:cNvPr id="6" name="Picture 5">
            <a:extLst>
              <a:ext uri="{FF2B5EF4-FFF2-40B4-BE49-F238E27FC236}">
                <a16:creationId xmlns:a16="http://schemas.microsoft.com/office/drawing/2014/main" id="{B9FA46D5-CB06-AE45-EE7A-2A3C66A06B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743805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062B6-9DBB-001B-4E57-DBD41DAF43B6}"/>
              </a:ext>
            </a:extLst>
          </p:cNvPr>
          <p:cNvSpPr>
            <a:spLocks noGrp="1"/>
          </p:cNvSpPr>
          <p:nvPr>
            <p:ph type="title"/>
          </p:nvPr>
        </p:nvSpPr>
        <p:spPr/>
        <p:txBody>
          <a:bodyPr/>
          <a:lstStyle/>
          <a:p>
            <a:r>
              <a:rPr lang="en-US" dirty="0"/>
              <a:t>Nuclear power as an example of rapid policy change</a:t>
            </a:r>
          </a:p>
        </p:txBody>
      </p:sp>
      <p:sp>
        <p:nvSpPr>
          <p:cNvPr id="3" name="Content Placeholder 2">
            <a:extLst>
              <a:ext uri="{FF2B5EF4-FFF2-40B4-BE49-F238E27FC236}">
                <a16:creationId xmlns:a16="http://schemas.microsoft.com/office/drawing/2014/main" id="{169D18A1-E8C5-8102-D877-A08DFBA83C2F}"/>
              </a:ext>
            </a:extLst>
          </p:cNvPr>
          <p:cNvSpPr>
            <a:spLocks noGrp="1"/>
          </p:cNvSpPr>
          <p:nvPr>
            <p:ph idx="1"/>
          </p:nvPr>
        </p:nvSpPr>
        <p:spPr/>
        <p:txBody>
          <a:bodyPr/>
          <a:lstStyle/>
          <a:p>
            <a:r>
              <a:rPr lang="en-US" dirty="0"/>
              <a:t>This was the first article from a research project that led to a book in 1993, </a:t>
            </a:r>
            <a:r>
              <a:rPr lang="en-US" i="1" dirty="0"/>
              <a:t>Agendas and Instability in American Politics</a:t>
            </a:r>
            <a:r>
              <a:rPr lang="en-US" dirty="0"/>
              <a:t>, and a long research program that still continues today.</a:t>
            </a:r>
          </a:p>
          <a:p>
            <a:r>
              <a:rPr lang="en-US" dirty="0"/>
              <a:t>We had a very hard time getting the initial work published, including this paper.</a:t>
            </a:r>
          </a:p>
          <a:p>
            <a:r>
              <a:rPr lang="en-US" dirty="0"/>
              <a:t>But eventually we introduced a lot of new ideas…</a:t>
            </a:r>
          </a:p>
          <a:p>
            <a:endParaRPr lang="en-US" dirty="0"/>
          </a:p>
          <a:p>
            <a:r>
              <a:rPr lang="en-US" dirty="0"/>
              <a:t>Punctuated Equilibrium Theory of policy change (PET)</a:t>
            </a:r>
          </a:p>
          <a:p>
            <a:pPr marL="0" indent="0">
              <a:buNone/>
            </a:pPr>
            <a:endParaRPr lang="en-US" dirty="0"/>
          </a:p>
        </p:txBody>
      </p:sp>
      <p:sp>
        <p:nvSpPr>
          <p:cNvPr id="4" name="Footer Placeholder 3">
            <a:extLst>
              <a:ext uri="{FF2B5EF4-FFF2-40B4-BE49-F238E27FC236}">
                <a16:creationId xmlns:a16="http://schemas.microsoft.com/office/drawing/2014/main" id="{58607086-2266-2741-1203-0E13DE8A0875}"/>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6C1BF3DB-4625-773F-77A4-BADE0C799676}"/>
              </a:ext>
            </a:extLst>
          </p:cNvPr>
          <p:cNvSpPr>
            <a:spLocks noGrp="1"/>
          </p:cNvSpPr>
          <p:nvPr>
            <p:ph type="sldNum" sz="quarter" idx="12"/>
          </p:nvPr>
        </p:nvSpPr>
        <p:spPr/>
        <p:txBody>
          <a:bodyPr/>
          <a:lstStyle/>
          <a:p>
            <a:fld id="{8B70254D-0821-4C59-A65E-A985EB574F0D}" type="slidenum">
              <a:rPr lang="en-US" smtClean="0"/>
              <a:t>2</a:t>
            </a:fld>
            <a:endParaRPr lang="en-US"/>
          </a:p>
        </p:txBody>
      </p:sp>
      <p:pic>
        <p:nvPicPr>
          <p:cNvPr id="6" name="Picture 5">
            <a:extLst>
              <a:ext uri="{FF2B5EF4-FFF2-40B4-BE49-F238E27FC236}">
                <a16:creationId xmlns:a16="http://schemas.microsoft.com/office/drawing/2014/main" id="{E2AB0424-0AF3-B4A1-5E51-0041DA725B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602666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Poverty Gap = (# of Poor) x (Depth of Poverty)</a:t>
            </a:r>
          </a:p>
        </p:txBody>
      </p:sp>
      <p:sp>
        <p:nvSpPr>
          <p:cNvPr id="3" name="Content Placeholder 2"/>
          <p:cNvSpPr>
            <a:spLocks noGrp="1"/>
          </p:cNvSpPr>
          <p:nvPr>
            <p:ph idx="1"/>
          </p:nvPr>
        </p:nvSpPr>
        <p:spPr>
          <a:xfrm>
            <a:off x="838200" y="1392072"/>
            <a:ext cx="10515600" cy="4484853"/>
          </a:xfrm>
        </p:spPr>
        <p:txBody>
          <a:bodyPr>
            <a:normAutofit/>
          </a:bodyPr>
          <a:lstStyle/>
          <a:p>
            <a:endParaRPr lang="en-US" dirty="0"/>
          </a:p>
          <a:p>
            <a:endParaRPr lang="en-US" dirty="0"/>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20</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23755" y="1259313"/>
            <a:ext cx="7530045" cy="5486400"/>
          </a:xfrm>
          <a:prstGeom prst="rect">
            <a:avLst/>
          </a:prstGeom>
        </p:spPr>
      </p:pic>
    </p:spTree>
    <p:extLst>
      <p:ext uri="{BB962C8B-B14F-4D97-AF65-F5344CB8AC3E}">
        <p14:creationId xmlns:p14="http://schemas.microsoft.com/office/powerpoint/2010/main" val="1966086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Three measures of poverty: number, rate, gap</a:t>
            </a:r>
          </a:p>
        </p:txBody>
      </p:sp>
      <p:sp>
        <p:nvSpPr>
          <p:cNvPr id="3" name="Content Placeholder 2"/>
          <p:cNvSpPr>
            <a:spLocks noGrp="1"/>
          </p:cNvSpPr>
          <p:nvPr>
            <p:ph type="body" idx="1"/>
          </p:nvPr>
        </p:nvSpPr>
        <p:spPr/>
        <p:txBody>
          <a:bodyPr>
            <a:normAutofit/>
          </a:bodyPr>
          <a:lstStyle/>
          <a:p>
            <a:endParaRPr lang="en-US" dirty="0"/>
          </a:p>
          <a:p>
            <a:endParaRPr lang="en-US" dirty="0"/>
          </a:p>
        </p:txBody>
      </p:sp>
      <p:pic>
        <p:nvPicPr>
          <p:cNvPr id="11" name="Content Placeholder 10"/>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137444" y="2685256"/>
            <a:ext cx="4562475" cy="3324225"/>
          </a:xfrm>
        </p:spPr>
      </p:pic>
      <p:sp>
        <p:nvSpPr>
          <p:cNvPr id="9" name="Text Placeholder 8"/>
          <p:cNvSpPr>
            <a:spLocks noGrp="1"/>
          </p:cNvSpPr>
          <p:nvPr>
            <p:ph type="body" sz="quarter" idx="3"/>
          </p:nvPr>
        </p:nvSpPr>
        <p:spPr/>
        <p:txBody>
          <a:bodyPr/>
          <a:lstStyle/>
          <a:p>
            <a:endParaRPr lang="en-US"/>
          </a:p>
        </p:txBody>
      </p:sp>
      <p:pic>
        <p:nvPicPr>
          <p:cNvPr id="12" name="Content Placeholder 11"/>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6482556" y="2685256"/>
            <a:ext cx="4562475" cy="3324225"/>
          </a:xfrm>
        </p:spPr>
      </p:pic>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21</a:t>
            </a:fld>
            <a:endParaRPr lang="en-US"/>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0420141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330C155-C11C-1DE2-535F-1A624526B90C}"/>
              </a:ext>
            </a:extLst>
          </p:cNvPr>
          <p:cNvSpPr>
            <a:spLocks noGrp="1"/>
          </p:cNvSpPr>
          <p:nvPr>
            <p:ph type="title"/>
          </p:nvPr>
        </p:nvSpPr>
        <p:spPr/>
        <p:txBody>
          <a:bodyPr/>
          <a:lstStyle/>
          <a:p>
            <a:r>
              <a:rPr lang="en-US" dirty="0"/>
              <a:t>We measured government spending, considering the level of the problem</a:t>
            </a:r>
          </a:p>
        </p:txBody>
      </p:sp>
      <p:sp>
        <p:nvSpPr>
          <p:cNvPr id="10" name="Content Placeholder 9">
            <a:extLst>
              <a:ext uri="{FF2B5EF4-FFF2-40B4-BE49-F238E27FC236}">
                <a16:creationId xmlns:a16="http://schemas.microsoft.com/office/drawing/2014/main" id="{204CC637-BC64-C085-BBB4-0DD8DF47F051}"/>
              </a:ext>
            </a:extLst>
          </p:cNvPr>
          <p:cNvSpPr>
            <a:spLocks noGrp="1"/>
          </p:cNvSpPr>
          <p:nvPr>
            <p:ph idx="1"/>
          </p:nvPr>
        </p:nvSpPr>
        <p:spPr/>
        <p:txBody>
          <a:bodyPr/>
          <a:lstStyle/>
          <a:p>
            <a:r>
              <a:rPr lang="en-US" dirty="0"/>
              <a:t>Generosity index = all spending on poverty assistance / poverty gap.</a:t>
            </a:r>
          </a:p>
          <a:p>
            <a:endParaRPr lang="en-US" dirty="0"/>
          </a:p>
          <a:p>
            <a:r>
              <a:rPr lang="en-US" dirty="0"/>
              <a:t>If the gap is decreasing, then naturally the spending might decrease as well, but that’s not because they are getting stingy.</a:t>
            </a:r>
          </a:p>
          <a:p>
            <a:endParaRPr lang="en-US" dirty="0"/>
          </a:p>
          <a:p>
            <a:r>
              <a:rPr lang="en-US" dirty="0"/>
              <a:t>If the gap is increasing, but spending stays the same, then it’s getting less generous.</a:t>
            </a:r>
          </a:p>
          <a:p>
            <a:endParaRPr lang="en-US" dirty="0"/>
          </a:p>
          <a:p>
            <a:r>
              <a:rPr lang="en-US" dirty="0"/>
              <a:t>So it controls for the seriousness / size of the problem.</a:t>
            </a:r>
          </a:p>
        </p:txBody>
      </p:sp>
      <p:sp>
        <p:nvSpPr>
          <p:cNvPr id="7" name="Footer Placeholder 6">
            <a:extLst>
              <a:ext uri="{FF2B5EF4-FFF2-40B4-BE49-F238E27FC236}">
                <a16:creationId xmlns:a16="http://schemas.microsoft.com/office/drawing/2014/main" id="{1D860617-353D-81C0-4A98-91F96E7306F2}"/>
              </a:ext>
            </a:extLst>
          </p:cNvPr>
          <p:cNvSpPr>
            <a:spLocks noGrp="1"/>
          </p:cNvSpPr>
          <p:nvPr>
            <p:ph type="ftr" sz="quarter" idx="11"/>
          </p:nvPr>
        </p:nvSpPr>
        <p:spPr/>
        <p:txBody>
          <a:bodyPr/>
          <a:lstStyle/>
          <a:p>
            <a:r>
              <a:rPr lang="en-US"/>
              <a:t>POLI 421, Framing Public Policies, Spring 2023</a:t>
            </a:r>
          </a:p>
        </p:txBody>
      </p:sp>
      <p:sp>
        <p:nvSpPr>
          <p:cNvPr id="8" name="Slide Number Placeholder 7">
            <a:extLst>
              <a:ext uri="{FF2B5EF4-FFF2-40B4-BE49-F238E27FC236}">
                <a16:creationId xmlns:a16="http://schemas.microsoft.com/office/drawing/2014/main" id="{FAD361EE-ABE8-7D02-180E-C5BC6F73ED36}"/>
              </a:ext>
            </a:extLst>
          </p:cNvPr>
          <p:cNvSpPr>
            <a:spLocks noGrp="1"/>
          </p:cNvSpPr>
          <p:nvPr>
            <p:ph type="sldNum" sz="quarter" idx="12"/>
          </p:nvPr>
        </p:nvSpPr>
        <p:spPr/>
        <p:txBody>
          <a:bodyPr/>
          <a:lstStyle/>
          <a:p>
            <a:fld id="{8B70254D-0821-4C59-A65E-A985EB574F0D}" type="slidenum">
              <a:rPr lang="en-US" smtClean="0"/>
              <a:t>22</a:t>
            </a:fld>
            <a:endParaRPr lang="en-US"/>
          </a:p>
        </p:txBody>
      </p:sp>
      <p:pic>
        <p:nvPicPr>
          <p:cNvPr id="11" name="Picture 10">
            <a:extLst>
              <a:ext uri="{FF2B5EF4-FFF2-40B4-BE49-F238E27FC236}">
                <a16:creationId xmlns:a16="http://schemas.microsoft.com/office/drawing/2014/main" id="{21A7100F-ECED-BB9B-E02C-34202678A6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503100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Spending goes up, but the demand changes, so the generosity is different: meet the gap, or no?</a:t>
            </a:r>
          </a:p>
        </p:txBody>
      </p:sp>
      <p:sp>
        <p:nvSpPr>
          <p:cNvPr id="3" name="Content Placeholder 2"/>
          <p:cNvSpPr>
            <a:spLocks noGrp="1"/>
          </p:cNvSpPr>
          <p:nvPr>
            <p:ph type="body" idx="1"/>
          </p:nvPr>
        </p:nvSpPr>
        <p:spPr/>
        <p:txBody>
          <a:bodyPr>
            <a:normAutofit fontScale="92500" lnSpcReduction="20000"/>
          </a:bodyPr>
          <a:lstStyle/>
          <a:p>
            <a:r>
              <a:rPr lang="en-US" dirty="0"/>
              <a:t>Spending is going up…</a:t>
            </a:r>
          </a:p>
          <a:p>
            <a:endParaRPr lang="en-US" dirty="0"/>
          </a:p>
        </p:txBody>
      </p:sp>
      <p:pic>
        <p:nvPicPr>
          <p:cNvPr id="11" name="Content Placeholder 10"/>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137444" y="2685256"/>
            <a:ext cx="4562475" cy="3324225"/>
          </a:xfrm>
        </p:spPr>
      </p:pic>
      <p:sp>
        <p:nvSpPr>
          <p:cNvPr id="2" name="Text Placeholder 1">
            <a:extLst>
              <a:ext uri="{FF2B5EF4-FFF2-40B4-BE49-F238E27FC236}">
                <a16:creationId xmlns:a16="http://schemas.microsoft.com/office/drawing/2014/main" id="{52C5C016-2F38-01FF-6A1B-BD8FCB7A410C}"/>
              </a:ext>
            </a:extLst>
          </p:cNvPr>
          <p:cNvSpPr>
            <a:spLocks noGrp="1"/>
          </p:cNvSpPr>
          <p:nvPr>
            <p:ph type="body" sz="quarter" idx="3"/>
          </p:nvPr>
        </p:nvSpPr>
        <p:spPr/>
        <p:txBody>
          <a:bodyPr>
            <a:normAutofit fontScale="92500" lnSpcReduction="20000"/>
          </a:bodyPr>
          <a:lstStyle/>
          <a:p>
            <a:r>
              <a:rPr lang="en-US" dirty="0"/>
              <a:t>But the need was going up even faster, so generosity declines since about 1980. Still, it was at 2.5 times its 1960 value then.</a:t>
            </a:r>
          </a:p>
        </p:txBody>
      </p:sp>
      <p:pic>
        <p:nvPicPr>
          <p:cNvPr id="12" name="Content Placeholder 11"/>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6482556" y="2685256"/>
            <a:ext cx="4562475" cy="3324225"/>
          </a:xfrm>
        </p:spPr>
      </p:pic>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23</a:t>
            </a:fld>
            <a:endParaRPr lang="en-US"/>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793437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369" y="82943"/>
            <a:ext cx="11877261" cy="1483552"/>
          </a:xfrm>
        </p:spPr>
        <p:txBody>
          <a:bodyPr>
            <a:normAutofit fontScale="90000"/>
          </a:bodyPr>
          <a:lstStyle/>
          <a:p>
            <a:r>
              <a:rPr lang="en-US" dirty="0"/>
              <a:t>We can predict the generosity by the framing (lagged by… 10 years!) The generous frame worked for a while, then the stingy frame over.</a:t>
            </a:r>
          </a:p>
        </p:txBody>
      </p:sp>
      <p:sp>
        <p:nvSpPr>
          <p:cNvPr id="8" name="Text Placeholder 7">
            <a:extLst>
              <a:ext uri="{FF2B5EF4-FFF2-40B4-BE49-F238E27FC236}">
                <a16:creationId xmlns:a16="http://schemas.microsoft.com/office/drawing/2014/main" id="{765D4FA3-92DF-BD0A-942B-D77BB97D63FA}"/>
              </a:ext>
            </a:extLst>
          </p:cNvPr>
          <p:cNvSpPr>
            <a:spLocks noGrp="1"/>
          </p:cNvSpPr>
          <p:nvPr>
            <p:ph type="body" idx="1"/>
          </p:nvPr>
        </p:nvSpPr>
        <p:spPr/>
        <p:txBody>
          <a:bodyPr/>
          <a:lstStyle/>
          <a:p>
            <a:r>
              <a:rPr lang="en-US" dirty="0"/>
              <a:t>Net Generous frame, and spending</a:t>
            </a:r>
          </a:p>
        </p:txBody>
      </p:sp>
      <p:sp>
        <p:nvSpPr>
          <p:cNvPr id="3" name="Content Placeholder 2"/>
          <p:cNvSpPr>
            <a:spLocks noGrp="1"/>
          </p:cNvSpPr>
          <p:nvPr>
            <p:ph sz="half" idx="2"/>
          </p:nvPr>
        </p:nvSpPr>
        <p:spPr/>
        <p:txBody>
          <a:bodyPr>
            <a:normAutofit/>
          </a:bodyPr>
          <a:lstStyle/>
          <a:p>
            <a:endParaRPr lang="en-US" dirty="0"/>
          </a:p>
          <a:p>
            <a:endParaRPr lang="en-US" dirty="0"/>
          </a:p>
        </p:txBody>
      </p:sp>
      <p:sp>
        <p:nvSpPr>
          <p:cNvPr id="9" name="Text Placeholder 8">
            <a:extLst>
              <a:ext uri="{FF2B5EF4-FFF2-40B4-BE49-F238E27FC236}">
                <a16:creationId xmlns:a16="http://schemas.microsoft.com/office/drawing/2014/main" id="{B0F0C323-621A-8391-8252-20D937D3A528}"/>
              </a:ext>
            </a:extLst>
          </p:cNvPr>
          <p:cNvSpPr>
            <a:spLocks noGrp="1"/>
          </p:cNvSpPr>
          <p:nvPr>
            <p:ph type="body" sz="quarter" idx="3"/>
          </p:nvPr>
        </p:nvSpPr>
        <p:spPr/>
        <p:txBody>
          <a:bodyPr/>
          <a:lstStyle/>
          <a:p>
            <a:endParaRPr lang="en-US"/>
          </a:p>
        </p:txBody>
      </p:sp>
      <p:sp>
        <p:nvSpPr>
          <p:cNvPr id="10" name="Content Placeholder 9">
            <a:extLst>
              <a:ext uri="{FF2B5EF4-FFF2-40B4-BE49-F238E27FC236}">
                <a16:creationId xmlns:a16="http://schemas.microsoft.com/office/drawing/2014/main" id="{DA659B3F-6BA3-E9EC-4ABD-5D20F5876CF0}"/>
              </a:ext>
            </a:extLst>
          </p:cNvPr>
          <p:cNvSpPr>
            <a:spLocks noGrp="1"/>
          </p:cNvSpPr>
          <p:nvPr>
            <p:ph sz="quarter" idx="4"/>
          </p:nvPr>
        </p:nvSpPr>
        <p:spPr/>
        <p:txBody>
          <a:bodyPr/>
          <a:lstStyle/>
          <a:p>
            <a:endParaRPr lang="en-US"/>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24</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59091" y="1649838"/>
            <a:ext cx="6303018" cy="4572000"/>
          </a:xfrm>
          <a:prstGeom prst="rect">
            <a:avLst/>
          </a:prstGeom>
        </p:spPr>
      </p:pic>
      <p:pic>
        <p:nvPicPr>
          <p:cNvPr id="12" name="Picture 11">
            <a:extLst>
              <a:ext uri="{FF2B5EF4-FFF2-40B4-BE49-F238E27FC236}">
                <a16:creationId xmlns:a16="http://schemas.microsoft.com/office/drawing/2014/main" id="{4E69A091-6C00-2E0B-00FD-B7473C4EC350}"/>
              </a:ext>
            </a:extLst>
          </p:cNvPr>
          <p:cNvPicPr>
            <a:picLocks noChangeAspect="1"/>
          </p:cNvPicPr>
          <p:nvPr/>
        </p:nvPicPr>
        <p:blipFill>
          <a:blip r:embed="rId5"/>
          <a:stretch>
            <a:fillRect/>
          </a:stretch>
        </p:blipFill>
        <p:spPr>
          <a:xfrm>
            <a:off x="1175982" y="2671762"/>
            <a:ext cx="4114800" cy="2977604"/>
          </a:xfrm>
          <a:prstGeom prst="rect">
            <a:avLst/>
          </a:prstGeom>
        </p:spPr>
      </p:pic>
    </p:spTree>
    <p:extLst>
      <p:ext uri="{BB962C8B-B14F-4D97-AF65-F5344CB8AC3E}">
        <p14:creationId xmlns:p14="http://schemas.microsoft.com/office/powerpoint/2010/main" val="2830571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framing drives government policy</a:t>
            </a:r>
          </a:p>
        </p:txBody>
      </p:sp>
      <p:sp>
        <p:nvSpPr>
          <p:cNvPr id="3" name="Content Placeholder 2"/>
          <p:cNvSpPr>
            <a:spLocks noGrp="1"/>
          </p:cNvSpPr>
          <p:nvPr>
            <p:ph idx="1"/>
          </p:nvPr>
        </p:nvSpPr>
        <p:spPr>
          <a:xfrm>
            <a:off x="838200" y="1392072"/>
            <a:ext cx="10515600" cy="4484853"/>
          </a:xfrm>
        </p:spPr>
        <p:txBody>
          <a:bodyPr>
            <a:normAutofit/>
          </a:bodyPr>
          <a:lstStyle/>
          <a:p>
            <a:endParaRPr lang="en-US" dirty="0"/>
          </a:p>
          <a:p>
            <a:r>
              <a:rPr lang="en-US" dirty="0"/>
              <a:t>For a paper:</a:t>
            </a:r>
          </a:p>
          <a:p>
            <a:pPr lvl="1"/>
            <a:r>
              <a:rPr lang="en-US" dirty="0"/>
              <a:t>Maybe just measure the frames, that’s plenty</a:t>
            </a:r>
          </a:p>
          <a:p>
            <a:pPr lvl="1"/>
            <a:endParaRPr lang="en-US" dirty="0"/>
          </a:p>
          <a:p>
            <a:r>
              <a:rPr lang="en-US" dirty="0"/>
              <a:t>But this article got published because we were able to show that it actually affected policy outcomes, though everyone (including us) was puzzled that the delay appears to be 10 years.</a:t>
            </a:r>
          </a:p>
          <a:p>
            <a:r>
              <a:rPr lang="en-US" dirty="0"/>
              <a:t>Why do people struggle to explain what explains poverty?</a:t>
            </a:r>
          </a:p>
          <a:p>
            <a:r>
              <a:rPr lang="en-US" dirty="0"/>
              <a:t>Because the answer to that question generates a causal story that suggests that more or less government spending is appropriate.</a:t>
            </a:r>
          </a:p>
          <a:p>
            <a:endParaRPr lang="en-US" dirty="0"/>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870615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CCA45-A577-C3CB-B092-8F8373B5493E}"/>
              </a:ext>
            </a:extLst>
          </p:cNvPr>
          <p:cNvSpPr>
            <a:spLocks noGrp="1"/>
          </p:cNvSpPr>
          <p:nvPr>
            <p:ph type="title"/>
          </p:nvPr>
        </p:nvSpPr>
        <p:spPr/>
        <p:txBody>
          <a:bodyPr/>
          <a:lstStyle/>
          <a:p>
            <a:r>
              <a:rPr lang="en-US" dirty="0"/>
              <a:t>Our basic idea</a:t>
            </a:r>
          </a:p>
        </p:txBody>
      </p:sp>
      <p:sp>
        <p:nvSpPr>
          <p:cNvPr id="3" name="Content Placeholder 2">
            <a:extLst>
              <a:ext uri="{FF2B5EF4-FFF2-40B4-BE49-F238E27FC236}">
                <a16:creationId xmlns:a16="http://schemas.microsoft.com/office/drawing/2014/main" id="{FAF599E9-B044-5DDC-5D07-6CA0ED28FE54}"/>
              </a:ext>
            </a:extLst>
          </p:cNvPr>
          <p:cNvSpPr>
            <a:spLocks noGrp="1"/>
          </p:cNvSpPr>
          <p:nvPr>
            <p:ph idx="1"/>
          </p:nvPr>
        </p:nvSpPr>
        <p:spPr/>
        <p:txBody>
          <a:bodyPr>
            <a:normAutofit fontScale="85000" lnSpcReduction="10000"/>
          </a:bodyPr>
          <a:lstStyle/>
          <a:p>
            <a:r>
              <a:rPr lang="en-US" dirty="0"/>
              <a:t>For most policy issues, most of the time, policies will change only marginally.</a:t>
            </a:r>
          </a:p>
          <a:p>
            <a:pPr lvl="1"/>
            <a:r>
              <a:rPr lang="en-US" dirty="0"/>
              <a:t>This is the theory of “incrementalism”.</a:t>
            </a:r>
          </a:p>
          <a:p>
            <a:r>
              <a:rPr lang="en-US" dirty="0"/>
              <a:t>However, occasionally there are dramatic shifts.</a:t>
            </a:r>
          </a:p>
          <a:p>
            <a:r>
              <a:rPr lang="en-US" dirty="0"/>
              <a:t>We developed the P-E Theory to explain both of these.</a:t>
            </a:r>
          </a:p>
          <a:p>
            <a:r>
              <a:rPr lang="en-US" dirty="0"/>
              <a:t>Negative Feedback: For every action in the political realm, the policy subsystem responds with a reaction, to keep things stable. (Explains equilibrium outcomes / incrementalism.)</a:t>
            </a:r>
          </a:p>
          <a:p>
            <a:r>
              <a:rPr lang="en-US" dirty="0"/>
              <a:t>Positive Feedback: Sometimes, however, one action builds toward the next, resulting in momentum and dramatic change. This explosive change explains the punctuations. These are rare but have long-lasting impacts.</a:t>
            </a:r>
          </a:p>
          <a:p>
            <a:r>
              <a:rPr lang="en-US" dirty="0"/>
              <a:t>To understand policy change, you have to understand both the Punctuations and the forces of Equilibrium.</a:t>
            </a:r>
          </a:p>
        </p:txBody>
      </p:sp>
      <p:sp>
        <p:nvSpPr>
          <p:cNvPr id="4" name="Footer Placeholder 3">
            <a:extLst>
              <a:ext uri="{FF2B5EF4-FFF2-40B4-BE49-F238E27FC236}">
                <a16:creationId xmlns:a16="http://schemas.microsoft.com/office/drawing/2014/main" id="{94F3D225-8AFA-FE4A-F52B-6A1D9AD58ACD}"/>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3B2FF843-3130-77BB-59C1-5EF5C54885C7}"/>
              </a:ext>
            </a:extLst>
          </p:cNvPr>
          <p:cNvSpPr>
            <a:spLocks noGrp="1"/>
          </p:cNvSpPr>
          <p:nvPr>
            <p:ph type="sldNum" sz="quarter" idx="12"/>
          </p:nvPr>
        </p:nvSpPr>
        <p:spPr/>
        <p:txBody>
          <a:bodyPr/>
          <a:lstStyle/>
          <a:p>
            <a:fld id="{8B70254D-0821-4C59-A65E-A985EB574F0D}" type="slidenum">
              <a:rPr lang="en-US" smtClean="0"/>
              <a:t>3</a:t>
            </a:fld>
            <a:endParaRPr lang="en-US"/>
          </a:p>
        </p:txBody>
      </p:sp>
      <p:pic>
        <p:nvPicPr>
          <p:cNvPr id="6" name="Picture 5">
            <a:extLst>
              <a:ext uri="{FF2B5EF4-FFF2-40B4-BE49-F238E27FC236}">
                <a16:creationId xmlns:a16="http://schemas.microsoft.com/office/drawing/2014/main" id="{D8184EC9-3546-BA14-3E55-B4DAD7713E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571439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4B97D-849B-AEEE-3DD8-E8B06C8FA314}"/>
              </a:ext>
            </a:extLst>
          </p:cNvPr>
          <p:cNvSpPr>
            <a:spLocks noGrp="1"/>
          </p:cNvSpPr>
          <p:nvPr>
            <p:ph type="title"/>
          </p:nvPr>
        </p:nvSpPr>
        <p:spPr/>
        <p:txBody>
          <a:bodyPr/>
          <a:lstStyle/>
          <a:p>
            <a:r>
              <a:rPr lang="en-US" dirty="0"/>
              <a:t>In the book…</a:t>
            </a:r>
          </a:p>
        </p:txBody>
      </p:sp>
      <p:sp>
        <p:nvSpPr>
          <p:cNvPr id="3" name="Content Placeholder 2">
            <a:extLst>
              <a:ext uri="{FF2B5EF4-FFF2-40B4-BE49-F238E27FC236}">
                <a16:creationId xmlns:a16="http://schemas.microsoft.com/office/drawing/2014/main" id="{83844FFA-1856-FAEE-93EA-CD618405EA80}"/>
              </a:ext>
            </a:extLst>
          </p:cNvPr>
          <p:cNvSpPr>
            <a:spLocks noGrp="1"/>
          </p:cNvSpPr>
          <p:nvPr>
            <p:ph idx="1"/>
          </p:nvPr>
        </p:nvSpPr>
        <p:spPr>
          <a:xfrm>
            <a:off x="838200" y="1411357"/>
            <a:ext cx="10515600" cy="4765606"/>
          </a:xfrm>
        </p:spPr>
        <p:txBody>
          <a:bodyPr>
            <a:normAutofit lnSpcReduction="10000"/>
          </a:bodyPr>
          <a:lstStyle/>
          <a:p>
            <a:r>
              <a:rPr lang="en-US" dirty="0"/>
              <a:t>We explore lots of issues:</a:t>
            </a:r>
          </a:p>
          <a:p>
            <a:pPr lvl="1"/>
            <a:r>
              <a:rPr lang="en-US" dirty="0"/>
              <a:t>Nuclear power, smoking and tobacco, pesticides, Child abuse, drug treatment v. drug enforcement, aid to cities, traffic safety, alcohol abuse and treatment</a:t>
            </a:r>
          </a:p>
          <a:p>
            <a:r>
              <a:rPr lang="en-US" dirty="0"/>
              <a:t>In another book, </a:t>
            </a:r>
            <a:r>
              <a:rPr lang="en-US" i="1" dirty="0"/>
              <a:t>Politics of Attention </a:t>
            </a:r>
            <a:r>
              <a:rPr lang="en-US" dirty="0"/>
              <a:t>(2005), we study all government activity.</a:t>
            </a:r>
          </a:p>
          <a:p>
            <a:r>
              <a:rPr lang="en-US" dirty="0"/>
              <a:t>In another book, </a:t>
            </a:r>
            <a:r>
              <a:rPr lang="en-US" i="1" dirty="0"/>
              <a:t>Politics of Information </a:t>
            </a:r>
            <a:r>
              <a:rPr lang="en-US" dirty="0"/>
              <a:t>(2015), we look at the impact of growth in government since World War 2.</a:t>
            </a:r>
          </a:p>
          <a:p>
            <a:r>
              <a:rPr lang="en-US" dirty="0"/>
              <a:t>Our most recent book, </a:t>
            </a:r>
            <a:r>
              <a:rPr lang="en-US" i="1" dirty="0"/>
              <a:t>Comparative Policy Agendas </a:t>
            </a:r>
            <a:r>
              <a:rPr lang="en-US" dirty="0"/>
              <a:t>(2019), expands the project to 25 countries.</a:t>
            </a:r>
          </a:p>
          <a:p>
            <a:r>
              <a:rPr lang="en-US" dirty="0"/>
              <a:t>So this article kind of led to an entire industry…. Let’s get to the article then.</a:t>
            </a:r>
          </a:p>
        </p:txBody>
      </p:sp>
      <p:sp>
        <p:nvSpPr>
          <p:cNvPr id="4" name="Footer Placeholder 3">
            <a:extLst>
              <a:ext uri="{FF2B5EF4-FFF2-40B4-BE49-F238E27FC236}">
                <a16:creationId xmlns:a16="http://schemas.microsoft.com/office/drawing/2014/main" id="{2C085235-0DC9-6EC1-42F1-7AF852356F45}"/>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C706F708-6E37-360A-7E26-03977F396688}"/>
              </a:ext>
            </a:extLst>
          </p:cNvPr>
          <p:cNvSpPr>
            <a:spLocks noGrp="1"/>
          </p:cNvSpPr>
          <p:nvPr>
            <p:ph type="sldNum" sz="quarter" idx="12"/>
          </p:nvPr>
        </p:nvSpPr>
        <p:spPr/>
        <p:txBody>
          <a:bodyPr/>
          <a:lstStyle/>
          <a:p>
            <a:fld id="{8B70254D-0821-4C59-A65E-A985EB574F0D}" type="slidenum">
              <a:rPr lang="en-US" smtClean="0"/>
              <a:t>4</a:t>
            </a:fld>
            <a:endParaRPr lang="en-US"/>
          </a:p>
        </p:txBody>
      </p:sp>
      <p:pic>
        <p:nvPicPr>
          <p:cNvPr id="6" name="Picture 5">
            <a:extLst>
              <a:ext uri="{FF2B5EF4-FFF2-40B4-BE49-F238E27FC236}">
                <a16:creationId xmlns:a16="http://schemas.microsoft.com/office/drawing/2014/main" id="{285B5BB3-16C6-4B87-A277-F184E3D9BF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554115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FAB30-BE68-3F4F-494F-F4831BA3E427}"/>
              </a:ext>
            </a:extLst>
          </p:cNvPr>
          <p:cNvSpPr>
            <a:spLocks noGrp="1"/>
          </p:cNvSpPr>
          <p:nvPr>
            <p:ph type="title"/>
          </p:nvPr>
        </p:nvSpPr>
        <p:spPr>
          <a:xfrm>
            <a:off x="838200" y="365126"/>
            <a:ext cx="10515600" cy="946840"/>
          </a:xfrm>
        </p:spPr>
        <p:txBody>
          <a:bodyPr/>
          <a:lstStyle/>
          <a:p>
            <a:r>
              <a:rPr lang="en-US" dirty="0"/>
              <a:t>The basic idea: Image x Venue = Policy</a:t>
            </a:r>
          </a:p>
        </p:txBody>
      </p:sp>
      <p:sp>
        <p:nvSpPr>
          <p:cNvPr id="3" name="Content Placeholder 2">
            <a:extLst>
              <a:ext uri="{FF2B5EF4-FFF2-40B4-BE49-F238E27FC236}">
                <a16:creationId xmlns:a16="http://schemas.microsoft.com/office/drawing/2014/main" id="{54B622C4-2D5B-285C-28FE-BD31F9609D2D}"/>
              </a:ext>
            </a:extLst>
          </p:cNvPr>
          <p:cNvSpPr>
            <a:spLocks noGrp="1"/>
          </p:cNvSpPr>
          <p:nvPr>
            <p:ph idx="1"/>
          </p:nvPr>
        </p:nvSpPr>
        <p:spPr>
          <a:xfrm>
            <a:off x="838200" y="1152939"/>
            <a:ext cx="10515600" cy="5024024"/>
          </a:xfrm>
        </p:spPr>
        <p:txBody>
          <a:bodyPr/>
          <a:lstStyle/>
          <a:p>
            <a:r>
              <a:rPr lang="en-US" dirty="0"/>
              <a:t>If you think of most issues most of the time, they are understood in a certain way, by most “reasonable” actors in politics. At any given time, some are undergoing revision (e.g., abortion, right now), but most are not.</a:t>
            </a:r>
          </a:p>
          <a:p>
            <a:r>
              <a:rPr lang="en-US" dirty="0"/>
              <a:t>Similarly, we typically understand “who” or what government institution is “in charge” of the issue.</a:t>
            </a:r>
          </a:p>
          <a:p>
            <a:r>
              <a:rPr lang="en-US" dirty="0"/>
              <a:t>The image and the venue reinforce each other.</a:t>
            </a:r>
          </a:p>
          <a:p>
            <a:endParaRPr lang="en-US" dirty="0"/>
          </a:p>
          <a:p>
            <a:r>
              <a:rPr lang="en-US" dirty="0"/>
              <a:t>BUT, when one begins to erode or change, the other can fall apart as well. This can lead to an interactive process where both collapse very quickly. </a:t>
            </a:r>
          </a:p>
        </p:txBody>
      </p:sp>
      <p:sp>
        <p:nvSpPr>
          <p:cNvPr id="4" name="Footer Placeholder 3">
            <a:extLst>
              <a:ext uri="{FF2B5EF4-FFF2-40B4-BE49-F238E27FC236}">
                <a16:creationId xmlns:a16="http://schemas.microsoft.com/office/drawing/2014/main" id="{8701ECDA-A236-3930-1FE1-D0361E8AF084}"/>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2B54BC16-3ADF-2C55-8D4C-9C13C6201AA0}"/>
              </a:ext>
            </a:extLst>
          </p:cNvPr>
          <p:cNvSpPr>
            <a:spLocks noGrp="1"/>
          </p:cNvSpPr>
          <p:nvPr>
            <p:ph type="sldNum" sz="quarter" idx="12"/>
          </p:nvPr>
        </p:nvSpPr>
        <p:spPr/>
        <p:txBody>
          <a:bodyPr/>
          <a:lstStyle/>
          <a:p>
            <a:fld id="{8B70254D-0821-4C59-A65E-A985EB574F0D}" type="slidenum">
              <a:rPr lang="en-US" smtClean="0"/>
              <a:t>5</a:t>
            </a:fld>
            <a:endParaRPr lang="en-US"/>
          </a:p>
        </p:txBody>
      </p:sp>
      <p:pic>
        <p:nvPicPr>
          <p:cNvPr id="6" name="Picture 5">
            <a:extLst>
              <a:ext uri="{FF2B5EF4-FFF2-40B4-BE49-F238E27FC236}">
                <a16:creationId xmlns:a16="http://schemas.microsoft.com/office/drawing/2014/main" id="{BD959D7F-FCD2-E015-3EE8-86FEC5C59D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354014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2BF17-1F2C-CA35-1D69-20AD53C73A63}"/>
              </a:ext>
            </a:extLst>
          </p:cNvPr>
          <p:cNvSpPr>
            <a:spLocks noGrp="1"/>
          </p:cNvSpPr>
          <p:nvPr>
            <p:ph type="title"/>
          </p:nvPr>
        </p:nvSpPr>
        <p:spPr/>
        <p:txBody>
          <a:bodyPr/>
          <a:lstStyle/>
          <a:p>
            <a:r>
              <a:rPr lang="en-US" dirty="0"/>
              <a:t>Nuclear power in the 1950s</a:t>
            </a:r>
          </a:p>
        </p:txBody>
      </p:sp>
      <p:sp>
        <p:nvSpPr>
          <p:cNvPr id="3" name="Content Placeholder 2">
            <a:extLst>
              <a:ext uri="{FF2B5EF4-FFF2-40B4-BE49-F238E27FC236}">
                <a16:creationId xmlns:a16="http://schemas.microsoft.com/office/drawing/2014/main" id="{3E3A2D74-9BE6-2436-FE3C-0C7A360BC97B}"/>
              </a:ext>
            </a:extLst>
          </p:cNvPr>
          <p:cNvSpPr>
            <a:spLocks noGrp="1"/>
          </p:cNvSpPr>
          <p:nvPr>
            <p:ph idx="1"/>
          </p:nvPr>
        </p:nvSpPr>
        <p:spPr/>
        <p:txBody>
          <a:bodyPr/>
          <a:lstStyle/>
          <a:p>
            <a:r>
              <a:rPr lang="en-US" dirty="0"/>
              <a:t>“Atoms for peace” would generate electricity “too cheap to meter”</a:t>
            </a:r>
          </a:p>
          <a:p>
            <a:r>
              <a:rPr lang="en-US" dirty="0"/>
              <a:t>Google any of those words, and throw in “Eisenhower” and you’ll see all kinds of amazing propaganda about America’s scientific prowess and its post-war economic boom.</a:t>
            </a:r>
          </a:p>
          <a:p>
            <a:endParaRPr lang="en-US" dirty="0"/>
          </a:p>
          <a:p>
            <a:r>
              <a:rPr lang="en-US" dirty="0"/>
              <a:t>Joint Committee on Atomic Energy (House / Senate committee, both secret defense oversight as well as civilian oversight)</a:t>
            </a:r>
          </a:p>
          <a:p>
            <a:r>
              <a:rPr lang="en-US" dirty="0"/>
              <a:t>Atomic Energy Commission: Federal agency charged with promoting the use of nuclear for electricity</a:t>
            </a:r>
          </a:p>
        </p:txBody>
      </p:sp>
      <p:sp>
        <p:nvSpPr>
          <p:cNvPr id="4" name="Footer Placeholder 3">
            <a:extLst>
              <a:ext uri="{FF2B5EF4-FFF2-40B4-BE49-F238E27FC236}">
                <a16:creationId xmlns:a16="http://schemas.microsoft.com/office/drawing/2014/main" id="{8EDEB74C-FF36-6F1E-6890-9F7D75BD650C}"/>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85EA0ADA-43D0-5034-427B-58AB7C88AA3E}"/>
              </a:ext>
            </a:extLst>
          </p:cNvPr>
          <p:cNvSpPr>
            <a:spLocks noGrp="1"/>
          </p:cNvSpPr>
          <p:nvPr>
            <p:ph type="sldNum" sz="quarter" idx="12"/>
          </p:nvPr>
        </p:nvSpPr>
        <p:spPr/>
        <p:txBody>
          <a:bodyPr/>
          <a:lstStyle/>
          <a:p>
            <a:fld id="{8B70254D-0821-4C59-A65E-A985EB574F0D}" type="slidenum">
              <a:rPr lang="en-US" smtClean="0"/>
              <a:t>6</a:t>
            </a:fld>
            <a:endParaRPr lang="en-US"/>
          </a:p>
        </p:txBody>
      </p:sp>
      <p:pic>
        <p:nvPicPr>
          <p:cNvPr id="6" name="Picture 5">
            <a:extLst>
              <a:ext uri="{FF2B5EF4-FFF2-40B4-BE49-F238E27FC236}">
                <a16:creationId xmlns:a16="http://schemas.microsoft.com/office/drawing/2014/main" id="{8CC52119-8F08-15ED-213D-B6478FD76E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976749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E4099-C8E8-23B6-53CA-D0AFDC1FB1F2}"/>
              </a:ext>
            </a:extLst>
          </p:cNvPr>
          <p:cNvSpPr>
            <a:spLocks noGrp="1"/>
          </p:cNvSpPr>
          <p:nvPr>
            <p:ph type="title"/>
          </p:nvPr>
        </p:nvSpPr>
        <p:spPr/>
        <p:txBody>
          <a:bodyPr/>
          <a:lstStyle/>
          <a:p>
            <a:r>
              <a:rPr lang="en-US" dirty="0"/>
              <a:t>How successful were they?</a:t>
            </a:r>
          </a:p>
        </p:txBody>
      </p:sp>
      <p:sp>
        <p:nvSpPr>
          <p:cNvPr id="3" name="Content Placeholder 2">
            <a:extLst>
              <a:ext uri="{FF2B5EF4-FFF2-40B4-BE49-F238E27FC236}">
                <a16:creationId xmlns:a16="http://schemas.microsoft.com/office/drawing/2014/main" id="{2EAEF6CE-EFB1-3217-1C1A-9C097A3EDED0}"/>
              </a:ext>
            </a:extLst>
          </p:cNvPr>
          <p:cNvSpPr>
            <a:spLocks noGrp="1"/>
          </p:cNvSpPr>
          <p:nvPr>
            <p:ph idx="1"/>
          </p:nvPr>
        </p:nvSpPr>
        <p:spPr/>
        <p:txBody>
          <a:bodyPr/>
          <a:lstStyle/>
          <a:p>
            <a:r>
              <a:rPr lang="en-US" dirty="0"/>
              <a:t>1954 Price-Anderson Act: your parents’ homeowners insurance does not cover in case of nuclear accident by Duke energy… (I brought mine to class; ask me to read it if I forget.)</a:t>
            </a:r>
          </a:p>
          <a:p>
            <a:r>
              <a:rPr lang="en-US" dirty="0"/>
              <a:t>Over 100 nuclear plants built. Westinghouse and General Electric become the pre-eminent companies world wide. They export the technology and make lots of money.</a:t>
            </a:r>
          </a:p>
          <a:p>
            <a:r>
              <a:rPr lang="en-US" dirty="0"/>
              <a:t>Things are going great…</a:t>
            </a:r>
          </a:p>
          <a:p>
            <a:endParaRPr lang="en-US" dirty="0"/>
          </a:p>
          <a:p>
            <a:r>
              <a:rPr lang="en-US" dirty="0"/>
              <a:t>But then…</a:t>
            </a:r>
          </a:p>
        </p:txBody>
      </p:sp>
      <p:sp>
        <p:nvSpPr>
          <p:cNvPr id="4" name="Footer Placeholder 3">
            <a:extLst>
              <a:ext uri="{FF2B5EF4-FFF2-40B4-BE49-F238E27FC236}">
                <a16:creationId xmlns:a16="http://schemas.microsoft.com/office/drawing/2014/main" id="{362ADEDC-A08D-BCB1-C5F8-F7191146B0FA}"/>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1CDE2F84-FD26-9E00-9D9A-D499E961A186}"/>
              </a:ext>
            </a:extLst>
          </p:cNvPr>
          <p:cNvSpPr>
            <a:spLocks noGrp="1"/>
          </p:cNvSpPr>
          <p:nvPr>
            <p:ph type="sldNum" sz="quarter" idx="12"/>
          </p:nvPr>
        </p:nvSpPr>
        <p:spPr/>
        <p:txBody>
          <a:bodyPr/>
          <a:lstStyle/>
          <a:p>
            <a:fld id="{8B70254D-0821-4C59-A65E-A985EB574F0D}" type="slidenum">
              <a:rPr lang="en-US" smtClean="0"/>
              <a:t>7</a:t>
            </a:fld>
            <a:endParaRPr lang="en-US"/>
          </a:p>
        </p:txBody>
      </p:sp>
      <p:pic>
        <p:nvPicPr>
          <p:cNvPr id="6" name="Picture 5">
            <a:extLst>
              <a:ext uri="{FF2B5EF4-FFF2-40B4-BE49-F238E27FC236}">
                <a16:creationId xmlns:a16="http://schemas.microsoft.com/office/drawing/2014/main" id="{A140EB4C-320F-B0B9-C2E1-4ECB10C01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891393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258B0-5544-A141-3822-63E46369D86D}"/>
              </a:ext>
            </a:extLst>
          </p:cNvPr>
          <p:cNvSpPr>
            <a:spLocks noGrp="1"/>
          </p:cNvSpPr>
          <p:nvPr>
            <p:ph type="title"/>
          </p:nvPr>
        </p:nvSpPr>
        <p:spPr/>
        <p:txBody>
          <a:bodyPr/>
          <a:lstStyle/>
          <a:p>
            <a:r>
              <a:rPr lang="en-US" dirty="0"/>
              <a:t>The rapid reversal of the nuclear image</a:t>
            </a:r>
          </a:p>
        </p:txBody>
      </p:sp>
      <p:sp>
        <p:nvSpPr>
          <p:cNvPr id="3" name="Content Placeholder 2">
            <a:extLst>
              <a:ext uri="{FF2B5EF4-FFF2-40B4-BE49-F238E27FC236}">
                <a16:creationId xmlns:a16="http://schemas.microsoft.com/office/drawing/2014/main" id="{F92F32E6-83A5-A315-81A5-E57B9FCAA24D}"/>
              </a:ext>
            </a:extLst>
          </p:cNvPr>
          <p:cNvSpPr>
            <a:spLocks noGrp="1"/>
          </p:cNvSpPr>
          <p:nvPr>
            <p:ph idx="1"/>
          </p:nvPr>
        </p:nvSpPr>
        <p:spPr/>
        <p:txBody>
          <a:bodyPr/>
          <a:lstStyle/>
          <a:p>
            <a:r>
              <a:rPr lang="en-US" dirty="0"/>
              <a:t>Mid-1960s, Union of Concerned Scientists began to voice concern that plants were getting too big</a:t>
            </a:r>
          </a:p>
          <a:p>
            <a:r>
              <a:rPr lang="en-US" dirty="0"/>
              <a:t>Elected officials starting working on NIMBY strategies</a:t>
            </a:r>
          </a:p>
          <a:p>
            <a:r>
              <a:rPr lang="en-US" dirty="0"/>
              <a:t>Environmental movement just starting (EPA created in 1971)</a:t>
            </a:r>
          </a:p>
          <a:p>
            <a:r>
              <a:rPr lang="en-US" dirty="0"/>
              <a:t>1968: Percent positive stories on nuclear in the mass media moves from about 60% to about 10 %, and attention begins to rise dramatically.</a:t>
            </a:r>
          </a:p>
          <a:p>
            <a:pPr lvl="1"/>
            <a:r>
              <a:rPr lang="en-US" dirty="0"/>
              <a:t>Note the timing: Three Mile Island was in 1979, AFTER the shift in image.</a:t>
            </a:r>
          </a:p>
        </p:txBody>
      </p:sp>
      <p:sp>
        <p:nvSpPr>
          <p:cNvPr id="4" name="Footer Placeholder 3">
            <a:extLst>
              <a:ext uri="{FF2B5EF4-FFF2-40B4-BE49-F238E27FC236}">
                <a16:creationId xmlns:a16="http://schemas.microsoft.com/office/drawing/2014/main" id="{5C20F0F6-985D-98FB-E417-819800E28E70}"/>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15B5E16C-D166-01C3-FB7B-4893EA130E10}"/>
              </a:ext>
            </a:extLst>
          </p:cNvPr>
          <p:cNvSpPr>
            <a:spLocks noGrp="1"/>
          </p:cNvSpPr>
          <p:nvPr>
            <p:ph type="sldNum" sz="quarter" idx="12"/>
          </p:nvPr>
        </p:nvSpPr>
        <p:spPr/>
        <p:txBody>
          <a:bodyPr/>
          <a:lstStyle/>
          <a:p>
            <a:fld id="{8B70254D-0821-4C59-A65E-A985EB574F0D}" type="slidenum">
              <a:rPr lang="en-US" smtClean="0"/>
              <a:t>8</a:t>
            </a:fld>
            <a:endParaRPr lang="en-US"/>
          </a:p>
        </p:txBody>
      </p:sp>
      <p:pic>
        <p:nvPicPr>
          <p:cNvPr id="6" name="Picture 5">
            <a:extLst>
              <a:ext uri="{FF2B5EF4-FFF2-40B4-BE49-F238E27FC236}">
                <a16:creationId xmlns:a16="http://schemas.microsoft.com/office/drawing/2014/main" id="{D53C3514-60EF-E5CB-E836-5C29189964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232864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CE38E-B1F0-6D7F-10CD-9C03A20B8AC5}"/>
              </a:ext>
            </a:extLst>
          </p:cNvPr>
          <p:cNvSpPr>
            <a:spLocks noGrp="1"/>
          </p:cNvSpPr>
          <p:nvPr>
            <p:ph type="title"/>
          </p:nvPr>
        </p:nvSpPr>
        <p:spPr/>
        <p:txBody>
          <a:bodyPr/>
          <a:lstStyle/>
          <a:p>
            <a:r>
              <a:rPr lang="en-US" dirty="0"/>
              <a:t>Political leaders respond to this very quickly</a:t>
            </a:r>
          </a:p>
        </p:txBody>
      </p:sp>
      <p:sp>
        <p:nvSpPr>
          <p:cNvPr id="3" name="Content Placeholder 2">
            <a:extLst>
              <a:ext uri="{FF2B5EF4-FFF2-40B4-BE49-F238E27FC236}">
                <a16:creationId xmlns:a16="http://schemas.microsoft.com/office/drawing/2014/main" id="{CB966810-1561-8AD3-77EF-53531C141176}"/>
              </a:ext>
            </a:extLst>
          </p:cNvPr>
          <p:cNvSpPr>
            <a:spLocks noGrp="1"/>
          </p:cNvSpPr>
          <p:nvPr>
            <p:ph idx="1"/>
          </p:nvPr>
        </p:nvSpPr>
        <p:spPr/>
        <p:txBody>
          <a:bodyPr>
            <a:normAutofit fontScale="92500"/>
          </a:bodyPr>
          <a:lstStyle/>
          <a:p>
            <a:r>
              <a:rPr lang="en-US" dirty="0"/>
              <a:t>From a “wave of enthusiasm”, we move to a “wave of criticism”.</a:t>
            </a:r>
          </a:p>
          <a:p>
            <a:r>
              <a:rPr lang="en-US" dirty="0"/>
              <a:t>Everyone piles on board to criticize an industry just recently so favorably viewed.</a:t>
            </a:r>
          </a:p>
          <a:p>
            <a:r>
              <a:rPr lang="en-US" dirty="0"/>
              <a:t>Why not break up the Joint Committee on Atomic Energy? We do.</a:t>
            </a:r>
          </a:p>
          <a:p>
            <a:r>
              <a:rPr lang="en-US" dirty="0"/>
              <a:t>Why not break up the Atomic Energy Commission? (We create the Nuclear Regulatory Agency, on the one hand, and the Department of Energy, on the other)</a:t>
            </a:r>
          </a:p>
          <a:p>
            <a:r>
              <a:rPr lang="en-US" dirty="0"/>
              <a:t>Why not let Governors, Mayors, and local players have more say? We do.</a:t>
            </a:r>
          </a:p>
          <a:p>
            <a:r>
              <a:rPr lang="en-US" dirty="0"/>
              <a:t>These institutional changes reinforce the framing catastrophe for the nuclear industry, as those “in charge” no longer have a positive view</a:t>
            </a:r>
          </a:p>
        </p:txBody>
      </p:sp>
      <p:sp>
        <p:nvSpPr>
          <p:cNvPr id="4" name="Footer Placeholder 3">
            <a:extLst>
              <a:ext uri="{FF2B5EF4-FFF2-40B4-BE49-F238E27FC236}">
                <a16:creationId xmlns:a16="http://schemas.microsoft.com/office/drawing/2014/main" id="{48D4F3B1-DABD-9092-2693-EDFC280DAD0D}"/>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F6930994-BC7C-227B-4F4C-4487D002AD07}"/>
              </a:ext>
            </a:extLst>
          </p:cNvPr>
          <p:cNvSpPr>
            <a:spLocks noGrp="1"/>
          </p:cNvSpPr>
          <p:nvPr>
            <p:ph type="sldNum" sz="quarter" idx="12"/>
          </p:nvPr>
        </p:nvSpPr>
        <p:spPr/>
        <p:txBody>
          <a:bodyPr/>
          <a:lstStyle/>
          <a:p>
            <a:fld id="{8B70254D-0821-4C59-A65E-A985EB574F0D}" type="slidenum">
              <a:rPr lang="en-US" smtClean="0"/>
              <a:t>9</a:t>
            </a:fld>
            <a:endParaRPr lang="en-US"/>
          </a:p>
        </p:txBody>
      </p:sp>
      <p:pic>
        <p:nvPicPr>
          <p:cNvPr id="6" name="Picture 5">
            <a:extLst>
              <a:ext uri="{FF2B5EF4-FFF2-40B4-BE49-F238E27FC236}">
                <a16:creationId xmlns:a16="http://schemas.microsoft.com/office/drawing/2014/main" id="{9B0F6948-E395-9306-7C82-B4ABAF1085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2778502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TotalTime>
  <Words>2193</Words>
  <Application>Microsoft Office PowerPoint</Application>
  <PresentationFormat>Widescreen</PresentationFormat>
  <Paragraphs>203</Paragraphs>
  <Slides>25</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Times New Roman</vt:lpstr>
      <vt:lpstr>Office Theme</vt:lpstr>
      <vt:lpstr> Baumgartner, Framing, Spring 2023</vt:lpstr>
      <vt:lpstr>Nuclear power as an example of rapid policy change</vt:lpstr>
      <vt:lpstr>Our basic idea</vt:lpstr>
      <vt:lpstr>In the book…</vt:lpstr>
      <vt:lpstr>The basic idea: Image x Venue = Policy</vt:lpstr>
      <vt:lpstr>Nuclear power in the 1950s</vt:lpstr>
      <vt:lpstr>How successful were they?</vt:lpstr>
      <vt:lpstr>The rapid reversal of the nuclear image</vt:lpstr>
      <vt:lpstr>Political leaders respond to this very quickly</vt:lpstr>
      <vt:lpstr>How far the mighty can fall</vt:lpstr>
      <vt:lpstr>What’s the point?</vt:lpstr>
      <vt:lpstr>Best quote that sums up this approach:</vt:lpstr>
      <vt:lpstr>Framing the poor</vt:lpstr>
      <vt:lpstr>A surge and decline in attention</vt:lpstr>
      <vt:lpstr>Keywords for poverty:</vt:lpstr>
      <vt:lpstr>Keywords for Frames:</vt:lpstr>
      <vt:lpstr>Increased attention to “lazy” over time…</vt:lpstr>
      <vt:lpstr>Many newspapers show the same results</vt:lpstr>
      <vt:lpstr>We did a bunch of stuff you don’t need to do.</vt:lpstr>
      <vt:lpstr>The Poverty Gap = (# of Poor) x (Depth of Poverty)</vt:lpstr>
      <vt:lpstr>Three measures of poverty: number, rate, gap</vt:lpstr>
      <vt:lpstr>We measured government spending, considering the level of the problem</vt:lpstr>
      <vt:lpstr>Spending goes up, but the demand changes, so the generosity is different: meet the gap, or no?</vt:lpstr>
      <vt:lpstr>We can predict the generosity by the framing (lagged by… 10 years!) The generous frame worked for a while, then the stingy frame over.</vt:lpstr>
      <vt:lpstr>So, framing drives government policy</vt:lpstr>
    </vt:vector>
  </TitlesOfParts>
  <Company>UNC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Baumgartner, Frank R.</dc:creator>
  <cp:lastModifiedBy>Baumgartner, Frank R.</cp:lastModifiedBy>
  <cp:revision>18</cp:revision>
  <dcterms:created xsi:type="dcterms:W3CDTF">2018-11-12T18:55:41Z</dcterms:created>
  <dcterms:modified xsi:type="dcterms:W3CDTF">2023-02-14T21:24:19Z</dcterms:modified>
</cp:coreProperties>
</file>