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71" r:id="rId9"/>
    <p:sldId id="272" r:id="rId10"/>
    <p:sldId id="273" r:id="rId11"/>
    <p:sldId id="274" r:id="rId12"/>
    <p:sldId id="275" r:id="rId13"/>
    <p:sldId id="278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38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54957-7501-4876-B75C-CCB9735A3AA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5EB335-B3DD-467D-A40A-AAE14C196F06}">
      <dgm:prSet phldrT="[Text]"/>
      <dgm:spPr/>
      <dgm:t>
        <a:bodyPr/>
        <a:lstStyle/>
        <a:p>
          <a:r>
            <a:rPr lang="en-US"/>
            <a:t>Nuclear Power</a:t>
          </a:r>
        </a:p>
      </dgm:t>
    </dgm:pt>
    <dgm:pt modelId="{B3DD8F7E-C326-4222-8236-2C7A5B74E7D9}" type="parTrans" cxnId="{332C9F14-A21B-4D29-B307-3D5F693940BA}">
      <dgm:prSet/>
      <dgm:spPr/>
      <dgm:t>
        <a:bodyPr/>
        <a:lstStyle/>
        <a:p>
          <a:endParaRPr lang="en-US"/>
        </a:p>
      </dgm:t>
    </dgm:pt>
    <dgm:pt modelId="{AD8AC349-1E75-446F-B195-99E10AA49537}" type="sibTrans" cxnId="{332C9F14-A21B-4D29-B307-3D5F693940BA}">
      <dgm:prSet/>
      <dgm:spPr/>
      <dgm:t>
        <a:bodyPr/>
        <a:lstStyle/>
        <a:p>
          <a:endParaRPr lang="en-US"/>
        </a:p>
      </dgm:t>
    </dgm:pt>
    <dgm:pt modelId="{42848189-0EE8-49B5-8AA3-6D53C2747812}">
      <dgm:prSet phldrT="[Text]"/>
      <dgm:spPr/>
      <dgm:t>
        <a:bodyPr/>
        <a:lstStyle/>
        <a:p>
          <a:r>
            <a:rPr lang="en-US"/>
            <a:t>Carbon neutral</a:t>
          </a:r>
        </a:p>
      </dgm:t>
    </dgm:pt>
    <dgm:pt modelId="{BC5D2831-81EC-4506-B8B2-B8022F32D1FA}" type="parTrans" cxnId="{5A882270-453E-42E9-A823-578DD59BED7A}">
      <dgm:prSet/>
      <dgm:spPr/>
      <dgm:t>
        <a:bodyPr/>
        <a:lstStyle/>
        <a:p>
          <a:endParaRPr lang="en-US"/>
        </a:p>
      </dgm:t>
    </dgm:pt>
    <dgm:pt modelId="{4851CB56-2FEE-4EE1-BD33-C04A1F25D4C4}" type="sibTrans" cxnId="{5A882270-453E-42E9-A823-578DD59BED7A}">
      <dgm:prSet/>
      <dgm:spPr/>
      <dgm:t>
        <a:bodyPr/>
        <a:lstStyle/>
        <a:p>
          <a:endParaRPr lang="en-US"/>
        </a:p>
      </dgm:t>
    </dgm:pt>
    <dgm:pt modelId="{94E4A97F-E4EF-4A9A-B9F3-AE16864631B2}">
      <dgm:prSet phldrT="[Text]"/>
      <dgm:spPr/>
      <dgm:t>
        <a:bodyPr/>
        <a:lstStyle/>
        <a:p>
          <a:r>
            <a:rPr lang="en-US"/>
            <a:t>high-paid jobs</a:t>
          </a:r>
        </a:p>
      </dgm:t>
    </dgm:pt>
    <dgm:pt modelId="{5996117F-B1E5-4531-9599-95940F31A9BD}" type="parTrans" cxnId="{A9446809-CAB1-4A13-8A1C-61F51BEFB765}">
      <dgm:prSet/>
      <dgm:spPr/>
      <dgm:t>
        <a:bodyPr/>
        <a:lstStyle/>
        <a:p>
          <a:endParaRPr lang="en-US"/>
        </a:p>
      </dgm:t>
    </dgm:pt>
    <dgm:pt modelId="{9640FE93-58D9-4975-AED1-8235D15C5EC9}" type="sibTrans" cxnId="{A9446809-CAB1-4A13-8A1C-61F51BEFB765}">
      <dgm:prSet/>
      <dgm:spPr/>
      <dgm:t>
        <a:bodyPr/>
        <a:lstStyle/>
        <a:p>
          <a:endParaRPr lang="en-US"/>
        </a:p>
      </dgm:t>
    </dgm:pt>
    <dgm:pt modelId="{ECCA62F0-2512-4A19-A604-794B8F9C0268}">
      <dgm:prSet phldrT="[Text]"/>
      <dgm:spPr/>
      <dgm:t>
        <a:bodyPr/>
        <a:lstStyle/>
        <a:p>
          <a:r>
            <a:rPr lang="en-US"/>
            <a:t>highly contaminated waste</a:t>
          </a:r>
        </a:p>
      </dgm:t>
    </dgm:pt>
    <dgm:pt modelId="{90F20A32-B544-4F17-B0A7-C818224A7ED7}" type="parTrans" cxnId="{11677AA1-CABB-40EC-B1A7-7C0F09DBB516}">
      <dgm:prSet/>
      <dgm:spPr/>
      <dgm:t>
        <a:bodyPr/>
        <a:lstStyle/>
        <a:p>
          <a:endParaRPr lang="en-US"/>
        </a:p>
      </dgm:t>
    </dgm:pt>
    <dgm:pt modelId="{1EE09B8B-DE35-4D0B-B81E-D8A308012777}" type="sibTrans" cxnId="{11677AA1-CABB-40EC-B1A7-7C0F09DBB516}">
      <dgm:prSet/>
      <dgm:spPr/>
      <dgm:t>
        <a:bodyPr/>
        <a:lstStyle/>
        <a:p>
          <a:endParaRPr lang="en-US"/>
        </a:p>
      </dgm:t>
    </dgm:pt>
    <dgm:pt modelId="{0DF3F86E-B229-4B58-B28C-C048BD03ADF8}">
      <dgm:prSet phldrT="[Text]"/>
      <dgm:spPr/>
      <dgm:t>
        <a:bodyPr/>
        <a:lstStyle/>
        <a:p>
          <a:r>
            <a:rPr lang="en-US" dirty="0"/>
            <a:t>secrecy, war, military</a:t>
          </a:r>
        </a:p>
      </dgm:t>
    </dgm:pt>
    <dgm:pt modelId="{8F80B2CA-A02D-4528-985B-EE802539810A}" type="parTrans" cxnId="{58186B66-5763-44A2-AF95-235B5F344939}">
      <dgm:prSet/>
      <dgm:spPr/>
      <dgm:t>
        <a:bodyPr/>
        <a:lstStyle/>
        <a:p>
          <a:endParaRPr lang="en-US"/>
        </a:p>
      </dgm:t>
    </dgm:pt>
    <dgm:pt modelId="{FF7C897A-FD83-4AD4-AE96-F8CF8A442D91}" type="sibTrans" cxnId="{58186B66-5763-44A2-AF95-235B5F344939}">
      <dgm:prSet/>
      <dgm:spPr/>
      <dgm:t>
        <a:bodyPr/>
        <a:lstStyle/>
        <a:p>
          <a:endParaRPr lang="en-US"/>
        </a:p>
      </dgm:t>
    </dgm:pt>
    <dgm:pt modelId="{A1C65CAD-27A6-4225-8952-B2FB46ABC70F}" type="pres">
      <dgm:prSet presAssocID="{7B954957-7501-4876-B75C-CCB9735A3A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E1C9B8B-012B-4E70-94F8-015588FB548D}" type="pres">
      <dgm:prSet presAssocID="{AA5EB335-B3DD-467D-A40A-AAE14C196F06}" presName="centerShape" presStyleLbl="node0" presStyleIdx="0" presStyleCnt="1" custScaleX="216658" custScaleY="203787"/>
      <dgm:spPr/>
    </dgm:pt>
    <dgm:pt modelId="{2EA58154-12E7-40D4-B284-6D455864CF92}" type="pres">
      <dgm:prSet presAssocID="{BC5D2831-81EC-4506-B8B2-B8022F32D1FA}" presName="Name9" presStyleLbl="parChTrans1D2" presStyleIdx="0" presStyleCnt="4"/>
      <dgm:spPr/>
    </dgm:pt>
    <dgm:pt modelId="{2965BBA8-39CC-4F21-B8A3-A881BE3BE1E8}" type="pres">
      <dgm:prSet presAssocID="{BC5D2831-81EC-4506-B8B2-B8022F32D1FA}" presName="connTx" presStyleLbl="parChTrans1D2" presStyleIdx="0" presStyleCnt="4"/>
      <dgm:spPr/>
    </dgm:pt>
    <dgm:pt modelId="{DD994DD0-4F29-4983-A416-6B586ECCEDE2}" type="pres">
      <dgm:prSet presAssocID="{42848189-0EE8-49B5-8AA3-6D53C2747812}" presName="node" presStyleLbl="node1" presStyleIdx="0" presStyleCnt="4" custScaleX="139075" custScaleY="122242" custRadScaleRad="170699" custRadScaleInc="146629">
        <dgm:presLayoutVars>
          <dgm:bulletEnabled val="1"/>
        </dgm:presLayoutVars>
      </dgm:prSet>
      <dgm:spPr/>
    </dgm:pt>
    <dgm:pt modelId="{BCAF92E8-8196-437D-9B90-5377751DBF49}" type="pres">
      <dgm:prSet presAssocID="{5996117F-B1E5-4531-9599-95940F31A9BD}" presName="Name9" presStyleLbl="parChTrans1D2" presStyleIdx="1" presStyleCnt="4"/>
      <dgm:spPr/>
    </dgm:pt>
    <dgm:pt modelId="{D7E2B25B-C451-434B-AAED-F39A3D70D309}" type="pres">
      <dgm:prSet presAssocID="{5996117F-B1E5-4531-9599-95940F31A9BD}" presName="connTx" presStyleLbl="parChTrans1D2" presStyleIdx="1" presStyleCnt="4"/>
      <dgm:spPr/>
    </dgm:pt>
    <dgm:pt modelId="{6D3D58F7-DD5C-41D2-8E3D-5D051C1DED43}" type="pres">
      <dgm:prSet presAssocID="{94E4A97F-E4EF-4A9A-B9F3-AE16864631B2}" presName="node" presStyleLbl="node1" presStyleIdx="1" presStyleCnt="4" custScaleX="163348" custScaleY="142011" custRadScaleRad="171755" custRadScaleInc="61710">
        <dgm:presLayoutVars>
          <dgm:bulletEnabled val="1"/>
        </dgm:presLayoutVars>
      </dgm:prSet>
      <dgm:spPr/>
    </dgm:pt>
    <dgm:pt modelId="{5904541C-CBA4-4607-A64D-FC6E8B908766}" type="pres">
      <dgm:prSet presAssocID="{90F20A32-B544-4F17-B0A7-C818224A7ED7}" presName="Name9" presStyleLbl="parChTrans1D2" presStyleIdx="2" presStyleCnt="4"/>
      <dgm:spPr/>
    </dgm:pt>
    <dgm:pt modelId="{2357F990-6BD9-4DB1-BB47-91A72F22D9BA}" type="pres">
      <dgm:prSet presAssocID="{90F20A32-B544-4F17-B0A7-C818224A7ED7}" presName="connTx" presStyleLbl="parChTrans1D2" presStyleIdx="2" presStyleCnt="4"/>
      <dgm:spPr/>
    </dgm:pt>
    <dgm:pt modelId="{5D951FD8-00A4-4578-A610-EF499ADB9669}" type="pres">
      <dgm:prSet presAssocID="{ECCA62F0-2512-4A19-A604-794B8F9C0268}" presName="node" presStyleLbl="node1" presStyleIdx="2" presStyleCnt="4" custScaleX="197206" custScaleY="112008" custRadScaleRad="159400" custRadScaleInc="121908">
        <dgm:presLayoutVars>
          <dgm:bulletEnabled val="1"/>
        </dgm:presLayoutVars>
      </dgm:prSet>
      <dgm:spPr/>
    </dgm:pt>
    <dgm:pt modelId="{93A0F9C5-9A3C-48C3-93F2-5EAB9D68749D}" type="pres">
      <dgm:prSet presAssocID="{8F80B2CA-A02D-4528-985B-EE802539810A}" presName="Name9" presStyleLbl="parChTrans1D2" presStyleIdx="3" presStyleCnt="4"/>
      <dgm:spPr/>
    </dgm:pt>
    <dgm:pt modelId="{691413EB-EEFA-48AF-B6A1-6D0D81C3DECF}" type="pres">
      <dgm:prSet presAssocID="{8F80B2CA-A02D-4528-985B-EE802539810A}" presName="connTx" presStyleLbl="parChTrans1D2" presStyleIdx="3" presStyleCnt="4"/>
      <dgm:spPr/>
    </dgm:pt>
    <dgm:pt modelId="{857AC777-0C32-4457-9244-B0F0E08E015F}" type="pres">
      <dgm:prSet presAssocID="{0DF3F86E-B229-4B58-B28C-C048BD03ADF8}" presName="node" presStyleLbl="node1" presStyleIdx="3" presStyleCnt="4" custScaleX="151194" custScaleY="128707" custRadScaleRad="180652" custRadScaleInc="31725">
        <dgm:presLayoutVars>
          <dgm:bulletEnabled val="1"/>
        </dgm:presLayoutVars>
      </dgm:prSet>
      <dgm:spPr/>
    </dgm:pt>
  </dgm:ptLst>
  <dgm:cxnLst>
    <dgm:cxn modelId="{96CD2C08-9B16-4B6A-B230-27BDAEA985B6}" type="presOf" srcId="{94E4A97F-E4EF-4A9A-B9F3-AE16864631B2}" destId="{6D3D58F7-DD5C-41D2-8E3D-5D051C1DED43}" srcOrd="0" destOrd="0" presId="urn:microsoft.com/office/officeart/2005/8/layout/radial1"/>
    <dgm:cxn modelId="{A9446809-CAB1-4A13-8A1C-61F51BEFB765}" srcId="{AA5EB335-B3DD-467D-A40A-AAE14C196F06}" destId="{94E4A97F-E4EF-4A9A-B9F3-AE16864631B2}" srcOrd="1" destOrd="0" parTransId="{5996117F-B1E5-4531-9599-95940F31A9BD}" sibTransId="{9640FE93-58D9-4975-AED1-8235D15C5EC9}"/>
    <dgm:cxn modelId="{332C9F14-A21B-4D29-B307-3D5F693940BA}" srcId="{7B954957-7501-4876-B75C-CCB9735A3AAF}" destId="{AA5EB335-B3DD-467D-A40A-AAE14C196F06}" srcOrd="0" destOrd="0" parTransId="{B3DD8F7E-C326-4222-8236-2C7A5B74E7D9}" sibTransId="{AD8AC349-1E75-446F-B195-99E10AA49537}"/>
    <dgm:cxn modelId="{E4DEE116-EE72-4483-9F0A-63A7924F7225}" type="presOf" srcId="{5996117F-B1E5-4531-9599-95940F31A9BD}" destId="{BCAF92E8-8196-437D-9B90-5377751DBF49}" srcOrd="0" destOrd="0" presId="urn:microsoft.com/office/officeart/2005/8/layout/radial1"/>
    <dgm:cxn modelId="{CA22701A-701F-41B0-A253-3EA6F2EA7540}" type="presOf" srcId="{42848189-0EE8-49B5-8AA3-6D53C2747812}" destId="{DD994DD0-4F29-4983-A416-6B586ECCEDE2}" srcOrd="0" destOrd="0" presId="urn:microsoft.com/office/officeart/2005/8/layout/radial1"/>
    <dgm:cxn modelId="{5459DC25-6C24-4EB2-8860-EA17183077E6}" type="presOf" srcId="{0DF3F86E-B229-4B58-B28C-C048BD03ADF8}" destId="{857AC777-0C32-4457-9244-B0F0E08E015F}" srcOrd="0" destOrd="0" presId="urn:microsoft.com/office/officeart/2005/8/layout/radial1"/>
    <dgm:cxn modelId="{8441AE61-0E3B-403D-A643-CDB5FBD13B50}" type="presOf" srcId="{5996117F-B1E5-4531-9599-95940F31A9BD}" destId="{D7E2B25B-C451-434B-AAED-F39A3D70D309}" srcOrd="1" destOrd="0" presId="urn:microsoft.com/office/officeart/2005/8/layout/radial1"/>
    <dgm:cxn modelId="{58186B66-5763-44A2-AF95-235B5F344939}" srcId="{AA5EB335-B3DD-467D-A40A-AAE14C196F06}" destId="{0DF3F86E-B229-4B58-B28C-C048BD03ADF8}" srcOrd="3" destOrd="0" parTransId="{8F80B2CA-A02D-4528-985B-EE802539810A}" sibTransId="{FF7C897A-FD83-4AD4-AE96-F8CF8A442D91}"/>
    <dgm:cxn modelId="{67F0536C-0179-4F7F-AE3C-3E8C1495FB0A}" type="presOf" srcId="{8F80B2CA-A02D-4528-985B-EE802539810A}" destId="{93A0F9C5-9A3C-48C3-93F2-5EAB9D68749D}" srcOrd="0" destOrd="0" presId="urn:microsoft.com/office/officeart/2005/8/layout/radial1"/>
    <dgm:cxn modelId="{6B622D4E-95FB-41C7-80E4-69D91DBC9D9D}" type="presOf" srcId="{BC5D2831-81EC-4506-B8B2-B8022F32D1FA}" destId="{2965BBA8-39CC-4F21-B8A3-A881BE3BE1E8}" srcOrd="1" destOrd="0" presId="urn:microsoft.com/office/officeart/2005/8/layout/radial1"/>
    <dgm:cxn modelId="{5A882270-453E-42E9-A823-578DD59BED7A}" srcId="{AA5EB335-B3DD-467D-A40A-AAE14C196F06}" destId="{42848189-0EE8-49B5-8AA3-6D53C2747812}" srcOrd="0" destOrd="0" parTransId="{BC5D2831-81EC-4506-B8B2-B8022F32D1FA}" sibTransId="{4851CB56-2FEE-4EE1-BD33-C04A1F25D4C4}"/>
    <dgm:cxn modelId="{DE097983-7030-4EE9-909E-7006EC435B88}" type="presOf" srcId="{7B954957-7501-4876-B75C-CCB9735A3AAF}" destId="{A1C65CAD-27A6-4225-8952-B2FB46ABC70F}" srcOrd="0" destOrd="0" presId="urn:microsoft.com/office/officeart/2005/8/layout/radial1"/>
    <dgm:cxn modelId="{03EA6388-C717-420F-8F27-879D22C7CEBA}" type="presOf" srcId="{AA5EB335-B3DD-467D-A40A-AAE14C196F06}" destId="{CE1C9B8B-012B-4E70-94F8-015588FB548D}" srcOrd="0" destOrd="0" presId="urn:microsoft.com/office/officeart/2005/8/layout/radial1"/>
    <dgm:cxn modelId="{57FA0FA1-CFE7-4583-B92F-9D1F21A7FAE0}" type="presOf" srcId="{90F20A32-B544-4F17-B0A7-C818224A7ED7}" destId="{2357F990-6BD9-4DB1-BB47-91A72F22D9BA}" srcOrd="1" destOrd="0" presId="urn:microsoft.com/office/officeart/2005/8/layout/radial1"/>
    <dgm:cxn modelId="{11677AA1-CABB-40EC-B1A7-7C0F09DBB516}" srcId="{AA5EB335-B3DD-467D-A40A-AAE14C196F06}" destId="{ECCA62F0-2512-4A19-A604-794B8F9C0268}" srcOrd="2" destOrd="0" parTransId="{90F20A32-B544-4F17-B0A7-C818224A7ED7}" sibTransId="{1EE09B8B-DE35-4D0B-B81E-D8A308012777}"/>
    <dgm:cxn modelId="{189976A6-DF56-4666-93A7-94FEC94B6076}" type="presOf" srcId="{8F80B2CA-A02D-4528-985B-EE802539810A}" destId="{691413EB-EEFA-48AF-B6A1-6D0D81C3DECF}" srcOrd="1" destOrd="0" presId="urn:microsoft.com/office/officeart/2005/8/layout/radial1"/>
    <dgm:cxn modelId="{F8D030D3-8001-414C-889C-2234611433BA}" type="presOf" srcId="{ECCA62F0-2512-4A19-A604-794B8F9C0268}" destId="{5D951FD8-00A4-4578-A610-EF499ADB9669}" srcOrd="0" destOrd="0" presId="urn:microsoft.com/office/officeart/2005/8/layout/radial1"/>
    <dgm:cxn modelId="{7FA87FE6-254B-4021-A110-B9B45E3ACDCC}" type="presOf" srcId="{90F20A32-B544-4F17-B0A7-C818224A7ED7}" destId="{5904541C-CBA4-4607-A64D-FC6E8B908766}" srcOrd="0" destOrd="0" presId="urn:microsoft.com/office/officeart/2005/8/layout/radial1"/>
    <dgm:cxn modelId="{ED369BE9-35FF-4CE7-8899-5047AF9E96A3}" type="presOf" srcId="{BC5D2831-81EC-4506-B8B2-B8022F32D1FA}" destId="{2EA58154-12E7-40D4-B284-6D455864CF92}" srcOrd="0" destOrd="0" presId="urn:microsoft.com/office/officeart/2005/8/layout/radial1"/>
    <dgm:cxn modelId="{409790C9-24DB-454F-A74F-3BE5C03C7085}" type="presParOf" srcId="{A1C65CAD-27A6-4225-8952-B2FB46ABC70F}" destId="{CE1C9B8B-012B-4E70-94F8-015588FB548D}" srcOrd="0" destOrd="0" presId="urn:microsoft.com/office/officeart/2005/8/layout/radial1"/>
    <dgm:cxn modelId="{554090E3-371A-4D4C-B2E5-43B69A01E7ED}" type="presParOf" srcId="{A1C65CAD-27A6-4225-8952-B2FB46ABC70F}" destId="{2EA58154-12E7-40D4-B284-6D455864CF92}" srcOrd="1" destOrd="0" presId="urn:microsoft.com/office/officeart/2005/8/layout/radial1"/>
    <dgm:cxn modelId="{FA9A7571-D799-441E-8902-B0BBCD00D075}" type="presParOf" srcId="{2EA58154-12E7-40D4-B284-6D455864CF92}" destId="{2965BBA8-39CC-4F21-B8A3-A881BE3BE1E8}" srcOrd="0" destOrd="0" presId="urn:microsoft.com/office/officeart/2005/8/layout/radial1"/>
    <dgm:cxn modelId="{144AA919-ED3D-4F1B-B1E9-10EB1087FD7C}" type="presParOf" srcId="{A1C65CAD-27A6-4225-8952-B2FB46ABC70F}" destId="{DD994DD0-4F29-4983-A416-6B586ECCEDE2}" srcOrd="2" destOrd="0" presId="urn:microsoft.com/office/officeart/2005/8/layout/radial1"/>
    <dgm:cxn modelId="{EFEF9B9D-CBE1-40ED-B0F2-BCC64E73E7E8}" type="presParOf" srcId="{A1C65CAD-27A6-4225-8952-B2FB46ABC70F}" destId="{BCAF92E8-8196-437D-9B90-5377751DBF49}" srcOrd="3" destOrd="0" presId="urn:microsoft.com/office/officeart/2005/8/layout/radial1"/>
    <dgm:cxn modelId="{253F66DA-50B7-4253-A66E-D53168411FD4}" type="presParOf" srcId="{BCAF92E8-8196-437D-9B90-5377751DBF49}" destId="{D7E2B25B-C451-434B-AAED-F39A3D70D309}" srcOrd="0" destOrd="0" presId="urn:microsoft.com/office/officeart/2005/8/layout/radial1"/>
    <dgm:cxn modelId="{EBCA2ED0-3026-4BD5-BFDE-50723E649C94}" type="presParOf" srcId="{A1C65CAD-27A6-4225-8952-B2FB46ABC70F}" destId="{6D3D58F7-DD5C-41D2-8E3D-5D051C1DED43}" srcOrd="4" destOrd="0" presId="urn:microsoft.com/office/officeart/2005/8/layout/radial1"/>
    <dgm:cxn modelId="{A49CA705-85F9-4B3A-9C1E-63256B91F21F}" type="presParOf" srcId="{A1C65CAD-27A6-4225-8952-B2FB46ABC70F}" destId="{5904541C-CBA4-4607-A64D-FC6E8B908766}" srcOrd="5" destOrd="0" presId="urn:microsoft.com/office/officeart/2005/8/layout/radial1"/>
    <dgm:cxn modelId="{C716378C-E576-4857-9FC6-E849A0179F6B}" type="presParOf" srcId="{5904541C-CBA4-4607-A64D-FC6E8B908766}" destId="{2357F990-6BD9-4DB1-BB47-91A72F22D9BA}" srcOrd="0" destOrd="0" presId="urn:microsoft.com/office/officeart/2005/8/layout/radial1"/>
    <dgm:cxn modelId="{86BD409A-FC81-4E9E-99B4-C8AF4671E356}" type="presParOf" srcId="{A1C65CAD-27A6-4225-8952-B2FB46ABC70F}" destId="{5D951FD8-00A4-4578-A610-EF499ADB9669}" srcOrd="6" destOrd="0" presId="urn:microsoft.com/office/officeart/2005/8/layout/radial1"/>
    <dgm:cxn modelId="{D3795F7B-8D48-4CC7-AC91-CDB8877E4E1A}" type="presParOf" srcId="{A1C65CAD-27A6-4225-8952-B2FB46ABC70F}" destId="{93A0F9C5-9A3C-48C3-93F2-5EAB9D68749D}" srcOrd="7" destOrd="0" presId="urn:microsoft.com/office/officeart/2005/8/layout/radial1"/>
    <dgm:cxn modelId="{14117288-3C4C-47FB-A550-9F74C7D38856}" type="presParOf" srcId="{93A0F9C5-9A3C-48C3-93F2-5EAB9D68749D}" destId="{691413EB-EEFA-48AF-B6A1-6D0D81C3DECF}" srcOrd="0" destOrd="0" presId="urn:microsoft.com/office/officeart/2005/8/layout/radial1"/>
    <dgm:cxn modelId="{9A109347-674C-46C0-A4E0-D3440137E7D0}" type="presParOf" srcId="{A1C65CAD-27A6-4225-8952-B2FB46ABC70F}" destId="{857AC777-0C32-4457-9244-B0F0E08E01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C9B8B-012B-4E70-94F8-015588FB548D}">
      <dsp:nvSpPr>
        <dsp:cNvPr id="0" name=""/>
        <dsp:cNvSpPr/>
      </dsp:nvSpPr>
      <dsp:spPr>
        <a:xfrm>
          <a:off x="4019800" y="899182"/>
          <a:ext cx="2408445" cy="2265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Nuclear Power</a:t>
          </a:r>
        </a:p>
      </dsp:txBody>
      <dsp:txXfrm>
        <a:off x="4372509" y="1230937"/>
        <a:ext cx="1703027" cy="1601856"/>
      </dsp:txXfrm>
    </dsp:sp>
    <dsp:sp modelId="{2EA58154-12E7-40D4-B284-6D455864CF92}">
      <dsp:nvSpPr>
        <dsp:cNvPr id="0" name=""/>
        <dsp:cNvSpPr/>
      </dsp:nvSpPr>
      <dsp:spPr>
        <a:xfrm rot="20158983">
          <a:off x="6289754" y="1431407"/>
          <a:ext cx="520991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520991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37225" y="1427896"/>
        <a:ext cx="26049" cy="26049"/>
      </dsp:txXfrm>
    </dsp:sp>
    <dsp:sp modelId="{DD994DD0-4F29-4983-A416-6B586ECCEDE2}">
      <dsp:nvSpPr>
        <dsp:cNvPr id="0" name=""/>
        <dsp:cNvSpPr/>
      </dsp:nvSpPr>
      <dsp:spPr>
        <a:xfrm>
          <a:off x="6704661" y="348239"/>
          <a:ext cx="1546005" cy="1358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Carbon neutral</a:t>
          </a:r>
        </a:p>
      </dsp:txBody>
      <dsp:txXfrm>
        <a:off x="6931068" y="547243"/>
        <a:ext cx="1093191" cy="960876"/>
      </dsp:txXfrm>
    </dsp:sp>
    <dsp:sp modelId="{BCAF92E8-8196-437D-9B90-5377751DBF49}">
      <dsp:nvSpPr>
        <dsp:cNvPr id="0" name=""/>
        <dsp:cNvSpPr/>
      </dsp:nvSpPr>
      <dsp:spPr>
        <a:xfrm rot="1666170">
          <a:off x="6250765" y="2672860"/>
          <a:ext cx="417299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417299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48983" y="2671942"/>
        <a:ext cx="20864" cy="20864"/>
      </dsp:txXfrm>
    </dsp:sp>
    <dsp:sp modelId="{6D3D58F7-DD5C-41D2-8E3D-5D051C1DED43}">
      <dsp:nvSpPr>
        <dsp:cNvPr id="0" name=""/>
        <dsp:cNvSpPr/>
      </dsp:nvSpPr>
      <dsp:spPr>
        <a:xfrm>
          <a:off x="6512699" y="2399182"/>
          <a:ext cx="1815832" cy="15786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high-paid jobs</a:t>
          </a:r>
        </a:p>
      </dsp:txBody>
      <dsp:txXfrm>
        <a:off x="6778621" y="2630369"/>
        <a:ext cx="1283988" cy="1116269"/>
      </dsp:txXfrm>
    </dsp:sp>
    <dsp:sp modelId="{5904541C-CBA4-4607-A64D-FC6E8B908766}">
      <dsp:nvSpPr>
        <dsp:cNvPr id="0" name=""/>
        <dsp:cNvSpPr/>
      </dsp:nvSpPr>
      <dsp:spPr>
        <a:xfrm rot="8691516">
          <a:off x="4002534" y="2782493"/>
          <a:ext cx="283150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283150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37031" y="2784929"/>
        <a:ext cx="14157" cy="14157"/>
      </dsp:txXfrm>
    </dsp:sp>
    <dsp:sp modelId="{5D951FD8-00A4-4578-A610-EF499ADB9669}">
      <dsp:nvSpPr>
        <dsp:cNvPr id="0" name=""/>
        <dsp:cNvSpPr/>
      </dsp:nvSpPr>
      <dsp:spPr>
        <a:xfrm>
          <a:off x="2243916" y="2735439"/>
          <a:ext cx="2192209" cy="1245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highly contaminated waste</a:t>
          </a:r>
        </a:p>
      </dsp:txBody>
      <dsp:txXfrm>
        <a:off x="2564958" y="2917782"/>
        <a:ext cx="1550125" cy="880433"/>
      </dsp:txXfrm>
    </dsp:sp>
    <dsp:sp modelId="{93A0F9C5-9A3C-48C3-93F2-5EAB9D68749D}">
      <dsp:nvSpPr>
        <dsp:cNvPr id="0" name=""/>
        <dsp:cNvSpPr/>
      </dsp:nvSpPr>
      <dsp:spPr>
        <a:xfrm rot="11656575">
          <a:off x="3489752" y="1654951"/>
          <a:ext cx="580801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580801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765632" y="1649945"/>
        <a:ext cx="29040" cy="29040"/>
      </dsp:txXfrm>
    </dsp:sp>
    <dsp:sp modelId="{857AC777-0C32-4457-9244-B0F0E08E015F}">
      <dsp:nvSpPr>
        <dsp:cNvPr id="0" name=""/>
        <dsp:cNvSpPr/>
      </dsp:nvSpPr>
      <dsp:spPr>
        <a:xfrm>
          <a:off x="1853196" y="672600"/>
          <a:ext cx="1680724" cy="1430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secrecy, war, military</a:t>
          </a:r>
        </a:p>
      </dsp:txBody>
      <dsp:txXfrm>
        <a:off x="2099332" y="882129"/>
        <a:ext cx="1188452" cy="1011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0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CBB8-34F7-4C17-8874-5C93E161A6EC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6AAF-DFA3-4528-956B-7DD910518835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8C19-F6D6-411E-8FE6-F8EAA63DE23F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B012-2FF8-41C8-93A3-C8E1D0A51824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5F21-82DF-4DAF-9A04-B12520BFA25B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AE50-21DA-4EF2-93E4-1221A9C2AF79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7D79-3F8E-4444-8548-AE2E215AA205}" type="datetime1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BC1A-8C5A-4F2D-BA55-4E5B456F69C7}" type="datetime1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551E-DE62-4D6A-9282-DFC5A2D20554}" type="datetime1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4BA-6A9A-4DAE-880D-7C8DFD291936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C370-7FDE-4DF9-8CC1-1D0A64303E6A}" type="datetime1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A4A0-690C-4FBF-ABEC-67A6837F39F1}" type="datetime1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POLI 421, Framing Public Policies,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baum.unc.edu/teaching/articles/Branscombe-1999.pdf" TargetMode="External"/><Relationship Id="rId2" Type="http://schemas.openxmlformats.org/officeDocument/2006/relationships/hyperlink" Target="https://fbaum.unc.edu/teaching/articles/Tajfel-1970-ScientificAmerican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371/journal.pone.023739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ytimes.com/2023/02/18/business/crypto-crackdown-regula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2"/>
            <a:ext cx="9144000" cy="1165113"/>
          </a:xfrm>
        </p:spPr>
        <p:txBody>
          <a:bodyPr>
            <a:normAutofit/>
          </a:bodyPr>
          <a:lstStyle/>
          <a:p>
            <a:br>
              <a:rPr lang="en-US" sz="3200" dirty="0"/>
            </a:br>
            <a:r>
              <a:rPr lang="en-US" sz="3200" dirty="0"/>
              <a:t>Baumgartner, Framing, Spring 2023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3631" y="2445026"/>
            <a:ext cx="11442357" cy="3431899"/>
          </a:xfrm>
        </p:spPr>
        <p:txBody>
          <a:bodyPr>
            <a:noAutofit/>
          </a:bodyPr>
          <a:lstStyle/>
          <a:p>
            <a:r>
              <a:rPr lang="en-US" dirty="0"/>
              <a:t>Tajfel, Henri. 1970. </a:t>
            </a:r>
            <a:r>
              <a:rPr lang="en-US" dirty="0">
                <a:hlinkClick r:id="rId2"/>
              </a:rPr>
              <a:t>Experiments in Intergroup Discrimination</a:t>
            </a:r>
            <a:r>
              <a:rPr lang="en-US" dirty="0"/>
              <a:t>. </a:t>
            </a:r>
            <a:r>
              <a:rPr lang="en-US" i="1" dirty="0"/>
              <a:t>Scientific American</a:t>
            </a:r>
            <a:r>
              <a:rPr lang="en-US" dirty="0"/>
              <a:t> 223, 5: 96–102.</a:t>
            </a:r>
            <a:br>
              <a:rPr lang="en-US" dirty="0"/>
            </a:br>
            <a:r>
              <a:rPr lang="en-US" dirty="0" err="1"/>
              <a:t>Branscombe</a:t>
            </a:r>
            <a:r>
              <a:rPr lang="en-US" dirty="0"/>
              <a:t>, Nyla. R., Michael T. Schmitt, and Richard D. Harvey. 1999. </a:t>
            </a:r>
            <a:r>
              <a:rPr lang="en-US" dirty="0">
                <a:hlinkClick r:id="rId3"/>
              </a:rPr>
              <a:t>Perceiving pervasive discrimination among African Americans: Implications for group identification and well-being</a:t>
            </a:r>
            <a:r>
              <a:rPr lang="en-US" dirty="0"/>
              <a:t>. </a:t>
            </a:r>
            <a:r>
              <a:rPr lang="en-US" i="1" dirty="0"/>
              <a:t>Journal of Personality and Social Psychology</a:t>
            </a:r>
            <a:r>
              <a:rPr lang="en-US" dirty="0"/>
              <a:t>, 77, 1: 135–149.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February 20, 2023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 421, Framing Public Policies, Spring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3154-6D2F-54D7-264C-E319762A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5419-DE71-8B27-DD90-6E3234059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64 boys from a secondary school in Bristol, England, aged 14 and 15.</a:t>
            </a:r>
          </a:p>
          <a:p>
            <a:r>
              <a:rPr lang="en-US" dirty="0"/>
              <a:t>Establish groups based on a fake experiment assessing how many dots are on a screen.</a:t>
            </a:r>
          </a:p>
          <a:p>
            <a:pPr lvl="1"/>
            <a:r>
              <a:rPr lang="en-US" dirty="0"/>
              <a:t>Over-estimators and under-estimators</a:t>
            </a:r>
          </a:p>
          <a:p>
            <a:pPr lvl="1"/>
            <a:r>
              <a:rPr lang="en-US" dirty="0"/>
              <a:t>“better” and “worse” accuracy</a:t>
            </a:r>
          </a:p>
          <a:p>
            <a:pPr lvl="1"/>
            <a:r>
              <a:rPr lang="en-US" dirty="0"/>
              <a:t>(In fact, all were random.) (Study later recreated in many different ways.)</a:t>
            </a:r>
          </a:p>
          <a:p>
            <a:r>
              <a:rPr lang="en-US" dirty="0"/>
              <a:t>Allocate points (money) to members of the in-group: fair. Out-group: fair. Across the two groups: Favor the in-group, discriminate financially against the outgroup.</a:t>
            </a:r>
          </a:p>
          <a:p>
            <a:r>
              <a:rPr lang="en-US" dirty="0"/>
              <a:t>Note the care of the study, no real reason to do this other than just the fact of being a “member” of a (fake) “group” that you will never see again…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89C8E-D03B-B51F-B25E-5E4C6C0E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03A96-6D57-A351-A12B-9C94851CC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2F9057-BCB2-7FB0-3E2B-9C362AC51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0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9A837-5716-9880-4946-FCD6B7A0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identity theory (SIT) is pretty basic…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87439-AD3F-DA46-A78C-6C817DC9D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course, lots of research since these early articles in the 1950s and 1960s…</a:t>
            </a:r>
          </a:p>
          <a:p>
            <a:endParaRPr lang="en-US" dirty="0"/>
          </a:p>
          <a:p>
            <a:r>
              <a:rPr lang="en-US" dirty="0"/>
              <a:t>What are ways that you see political actors creating “groups”?</a:t>
            </a:r>
          </a:p>
          <a:p>
            <a:endParaRPr lang="en-US" dirty="0"/>
          </a:p>
          <a:p>
            <a:r>
              <a:rPr lang="en-US" dirty="0"/>
              <a:t>What about outside the realm of politics?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A97100-63CA-E4B8-075A-EFA085CA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B410F-2F9A-78C0-4648-B5757B33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A83DC2-4536-D859-01EA-4740EC857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16867-165F-7DBF-9F47-27DA18A5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Branscombe</a:t>
            </a:r>
            <a:r>
              <a:rPr lang="en-US" dirty="0"/>
              <a:t>, Schmitt, and Harvey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707CB-09FA-3FA3-8B5A-8C5E5B0FA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“Coping with Prejudice”</a:t>
            </a:r>
          </a:p>
          <a:p>
            <a:r>
              <a:rPr lang="en-US" dirty="0"/>
              <a:t>Others had studied where outgroup hostility comes from…</a:t>
            </a:r>
          </a:p>
          <a:p>
            <a:r>
              <a:rPr lang="en-US" dirty="0"/>
              <a:t>They focus on what happens when you are the target of hostility…</a:t>
            </a:r>
          </a:p>
          <a:p>
            <a:endParaRPr lang="en-US" dirty="0"/>
          </a:p>
          <a:p>
            <a:r>
              <a:rPr lang="en-US" dirty="0"/>
              <a:t>Greater in-group identification.</a:t>
            </a:r>
          </a:p>
          <a:p>
            <a:r>
              <a:rPr lang="en-US" dirty="0"/>
              <a:t>(Also, as a result of that, greater mental well-being, self-esteem, and so on.)</a:t>
            </a:r>
          </a:p>
          <a:p>
            <a:r>
              <a:rPr lang="en-US" dirty="0"/>
              <a:t>Having strong group identity allows one to overcome hostility and maintain positive self-assessments.</a:t>
            </a:r>
          </a:p>
          <a:p>
            <a:r>
              <a:rPr lang="en-US" dirty="0"/>
              <a:t>Suffering from prejudice generates greater group-identification…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2E645-2374-E66B-F49A-EBCB0F4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E6F56E-AF56-BAFC-4965-53370D1E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761F18-2535-CBB6-69BF-8DB1A132D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6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F231-2189-34EF-AC58-302788F2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studies: </a:t>
            </a:r>
            <a:r>
              <a:rPr lang="en-US" dirty="0" err="1"/>
              <a:t>Kashubs</a:t>
            </a:r>
            <a:r>
              <a:rPr lang="en-US" dirty="0"/>
              <a:t> in Poland (look that up if you don’t know), obese people…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F3190-D2B9-D8BE-6E9A-A19E9560B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Olko , Justyna, Karolina Hansen, Michał Wypych, Olga Kuzawińska, and Macéj Bańdur. 2020. From discouragement to self-empowerment. Insights from an ethnolinguistic vitality survey among the Kashubs in Poland. </a:t>
            </a:r>
            <a:r>
              <a:rPr lang="x-non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PLoS-ONE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15(8): e0237395. </a:t>
            </a:r>
            <a:r>
              <a:rPr lang="x-none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https://doi.org/10.1371/journal.pone.0237395</a:t>
            </a:r>
            <a:endParaRPr lang="en-US" sz="1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Wellman, Joseph D., Ashley M. Araiza, Tuong-Vy C. Nguyen, Adam J. Beam, and Sukhmani Pal. 2022. Identifying as fat: Examining weight discrimination and the rejection-identification model. </a:t>
            </a:r>
            <a:r>
              <a:rPr lang="x-none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 Image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41: 46-51.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lots of examples in the literature: when groups feel they are unfairly being discriminated against, they become more aware of their shared identity and need to have solidarity…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7EE08-2FDC-3557-E245-ABCFBB62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1ACD3-0696-C263-D06E-B4FFE0DC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A76131-22C8-8F2A-8A4A-01301C5F0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623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8425-D02D-304B-4938-2E4DA07B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implications of this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2E2DA-83FA-2C1A-B5C6-F9FF6F903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Outgroup-hostility generates in-group solidarity…</a:t>
            </a:r>
          </a:p>
          <a:p>
            <a:endParaRPr lang="en-US" dirty="0"/>
          </a:p>
          <a:p>
            <a:r>
              <a:rPr lang="en-US" dirty="0"/>
              <a:t>Let’s talk about examples of where that happens.</a:t>
            </a:r>
          </a:p>
          <a:p>
            <a:endParaRPr lang="en-US" dirty="0"/>
          </a:p>
          <a:p>
            <a:r>
              <a:rPr lang="en-US" dirty="0"/>
              <a:t>So there can be counter-productive behaviors in this realm.</a:t>
            </a:r>
          </a:p>
          <a:p>
            <a:endParaRPr lang="en-US" dirty="0"/>
          </a:p>
          <a:p>
            <a:r>
              <a:rPr lang="en-US" dirty="0"/>
              <a:t>What do you think about anti-CRT activism with regards to this research? Establish a group that is being attacked (hetero white men?). Assert prejudice against them. Result: stronger in-group identity. We’re seeing this all around us.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9AFD3-9A3D-FD2F-E4FF-36CF65BC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1034C-302A-0487-71EE-188E0E19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2AA856-D768-07BA-E6CE-2AC96CA5D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24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5760-5C30-281C-3CE2-A132096F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Dog-whistles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1909B-FCEE-D119-69DC-0C3151D0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this term with regards to “playing the race card” in US politics.</a:t>
            </a:r>
          </a:p>
          <a:p>
            <a:endParaRPr lang="en-US" dirty="0"/>
          </a:p>
          <a:p>
            <a:r>
              <a:rPr lang="en-US" dirty="0"/>
              <a:t>But if you pay attention, writers attempt to establish in-group identity in many ways.</a:t>
            </a:r>
          </a:p>
          <a:p>
            <a:r>
              <a:rPr lang="en-US" dirty="0"/>
              <a:t>Similarly, writers / speakers attempt to establish “distinctions” or out-group identities routinely as well.</a:t>
            </a:r>
          </a:p>
          <a:p>
            <a:endParaRPr lang="en-US" dirty="0"/>
          </a:p>
          <a:p>
            <a:r>
              <a:rPr lang="en-US" dirty="0"/>
              <a:t>Lots of framing is just about establishing group identity…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4F431-C504-05A0-6A8B-43547E3C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5D824-9C21-C1A4-425A-388A56B1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6B3C84-D419-0E39-B52B-A88ACCD8E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7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6FCF-AB0B-1696-08AF-672D9FFD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preliminaries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DB3E8-A53C-1001-9E32-E67479642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 story from Feb 18 about the US government’s “sudden discovery” of the dangers of crypto-currencies and how to regulate the industry: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https://www.nytimes.com/2023/02/18/business/crypto-crackdown-regulation.html</a:t>
            </a:r>
            <a:endParaRPr lang="en-US" sz="18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/>
              <a:t>An interesting element there is how a crypto person complains that the new regulations coming from so many different government operators are like “carpet-bombing” the industry.</a:t>
            </a:r>
          </a:p>
          <a:p>
            <a:r>
              <a:rPr lang="en-US" dirty="0"/>
              <a:t>How an industry goes from “do no wrong” to “do no right” in about 20 seconds is what we were talking about in the nuclear power article you read.</a:t>
            </a:r>
          </a:p>
          <a:p>
            <a:r>
              <a:rPr lang="en-US" dirty="0"/>
              <a:t>This stuff is constantly happening all around us.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95649-55B7-D954-F087-DD19DB00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09388-8F43-D4CE-76EA-A7BEABBF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51F0D7-DD9B-6A2D-7B79-EB8B00390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4950"/>
          </a:xfrm>
        </p:spPr>
        <p:txBody>
          <a:bodyPr>
            <a:normAutofit fontScale="90000"/>
          </a:bodyPr>
          <a:lstStyle/>
          <a:p>
            <a:r>
              <a:rPr lang="en-US" dirty="0"/>
              <a:t>Recall this slide from the first lecture. Replace nuclear power in the center with Crypto-currencies. How many associations are there?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POLI 421, Framing Public Policies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870075"/>
          <a:ext cx="10515600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0846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4C39-7C34-B88E-76AD-97193F74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 of framing is the study of policy change.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16DC-3CA9-CE49-D808-13468B3A0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we are looking at frames, it’s not only why two people differ in their understanding of the same issue.</a:t>
            </a:r>
          </a:p>
          <a:p>
            <a:pPr lvl="1"/>
            <a:r>
              <a:rPr lang="en-US" dirty="0"/>
              <a:t>That is of interest as well, of course, as it underlies political ideologies.</a:t>
            </a:r>
          </a:p>
          <a:p>
            <a:r>
              <a:rPr lang="en-US" dirty="0"/>
              <a:t>We are also interested in how and why frames suddenly flip, in the aggregate.</a:t>
            </a:r>
          </a:p>
          <a:p>
            <a:r>
              <a:rPr lang="en-US" dirty="0"/>
              <a:t>A key element in this is how, at any given time, we tend vastly to over-simplify complicated issues.</a:t>
            </a:r>
          </a:p>
          <a:p>
            <a:r>
              <a:rPr lang="en-US" dirty="0"/>
              <a:t>Because of this, we can “suddenly discover” something that should have been obvious all along.</a:t>
            </a:r>
          </a:p>
          <a:p>
            <a:r>
              <a:rPr lang="en-US" dirty="0"/>
              <a:t>This is not a pathology, but rather a characteristic of human cognition.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9629A-ED3D-03D9-3CEA-69237074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C13CD-8593-4EED-1371-A4AF4512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23569C-299E-D43C-3F87-3D27BE45E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0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27B3-3597-74D5-147D-7BF0025C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preliminary: term paper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B0601-3BBA-5785-EB0F-942C0F65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March 1 deadline, a week from Wednesday:</a:t>
            </a:r>
          </a:p>
          <a:p>
            <a:r>
              <a:rPr lang="en-US" dirty="0"/>
              <a:t>Give me 2-3 pages (double spaced) explaining the history of whatever policy you are going to study and showing me about five quality academic citations on the topic.</a:t>
            </a:r>
          </a:p>
          <a:p>
            <a:r>
              <a:rPr lang="en-US" dirty="0"/>
              <a:t>That is, you should START your project by a review of what other people have written about it.</a:t>
            </a:r>
          </a:p>
          <a:p>
            <a:r>
              <a:rPr lang="en-US" dirty="0"/>
              <a:t>After you have that, it will be easier to develop your list of frames, keywords, positive and negative search terms. But for now, don’t worry about that. </a:t>
            </a:r>
          </a:p>
          <a:p>
            <a:r>
              <a:rPr lang="en-US" dirty="0"/>
              <a:t>Get the academic citations / literature, and review it. Write that up, and that’s what’s due a week from Wednesday.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F3F06-5A43-0215-2721-EC68B3EB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5B19C-F375-C0A7-0602-80C09254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EE6CBA-30B9-81B8-F672-270AC111E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7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A5B0-7D0F-C346-71D1-A24C2E91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145"/>
          </a:xfrm>
        </p:spPr>
        <p:txBody>
          <a:bodyPr/>
          <a:lstStyle/>
          <a:p>
            <a:r>
              <a:rPr lang="en-US" dirty="0"/>
              <a:t>Final preliminary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6A84-9EBA-2EBF-BE71-71F689D6A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270"/>
            <a:ext cx="10515600" cy="491469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 Wed, in addition to regular lecture / discussion, I’ll also give you a demonstration of what I can do for you after you do your computer key-word searches, so you know the next steps in this process.</a:t>
            </a:r>
          </a:p>
          <a:p>
            <a:r>
              <a:rPr lang="en-US" dirty="0"/>
              <a:t>The hard work, as I’ve said many times, is generating a reliable and accurate set of key-words.</a:t>
            </a:r>
          </a:p>
          <a:p>
            <a:r>
              <a:rPr lang="en-US" dirty="0"/>
              <a:t>Once you have that, I’ll show you on Wed how easy the rest of the project is.</a:t>
            </a:r>
          </a:p>
          <a:p>
            <a:r>
              <a:rPr lang="en-US" dirty="0"/>
              <a:t>So, in your head right now, you should be thinking, if my topic were “crypto-currencies”, what were the positive and the negative clusters of phrases or terms that could be said about that particular issue?</a:t>
            </a:r>
          </a:p>
          <a:p>
            <a:r>
              <a:rPr lang="en-US" dirty="0"/>
              <a:t>One way to think of it: If you were the CEO of some company selling this product, would you be Happy or Sad to see a given item appearing in the newspaper? That’s what we mean by valence or position. Keep it simple.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9F9C3-339D-FC06-057F-50D89308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FBB96-DED6-CD20-2002-5E03A2C2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E38F3F-2093-B4D1-2556-CC9E9F7B1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2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970A7-47A6-FDA8-28F1-708CB181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854766"/>
          </a:xfrm>
        </p:spPr>
        <p:txBody>
          <a:bodyPr/>
          <a:lstStyle/>
          <a:p>
            <a:r>
              <a:rPr lang="en-US" dirty="0"/>
              <a:t>Social identity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090BF-9876-DB0F-2422-81D65389D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4"/>
            <a:ext cx="10515600" cy="5063779"/>
          </a:xfrm>
        </p:spPr>
        <p:txBody>
          <a:bodyPr/>
          <a:lstStyle/>
          <a:p>
            <a:r>
              <a:rPr lang="en-US" dirty="0"/>
              <a:t>Where does racism, sexism, other -isms, prejudice, and discrimination come from?</a:t>
            </a:r>
          </a:p>
          <a:p>
            <a:r>
              <a:rPr lang="en-US" dirty="0"/>
              <a:t>Tajfel was among the first psychologists to really focus on the drivers of this, and this article was a popularized version of his research.</a:t>
            </a:r>
          </a:p>
          <a:p>
            <a:r>
              <a:rPr lang="en-US" dirty="0"/>
              <a:t>Take it to the most basic level:</a:t>
            </a:r>
          </a:p>
          <a:p>
            <a:pPr lvl="1"/>
            <a:r>
              <a:rPr lang="en-US" dirty="0"/>
              <a:t>Children simplify things.</a:t>
            </a:r>
          </a:p>
          <a:p>
            <a:pPr lvl="1"/>
            <a:r>
              <a:rPr lang="en-US" dirty="0"/>
              <a:t>“We” v. “they” is about as simple as you can get.</a:t>
            </a:r>
          </a:p>
          <a:p>
            <a:r>
              <a:rPr lang="en-US" dirty="0"/>
              <a:t>“Whenever we are confronted with a situation to which some form of intergroup categorization appears directly relevant, we are likely to act in a manner that discriminates against the outgroup and favors the ingroup.”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AFA26-F33D-59B6-73F5-F537091B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50DB6-0493-99CC-E554-5A0100D0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BEA28D-30BB-B431-3B97-723154253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0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5D2C-0CE1-3635-F2A0-737BB8AA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73186"/>
          </a:xfrm>
        </p:spPr>
        <p:txBody>
          <a:bodyPr>
            <a:normAutofit fontScale="90000"/>
          </a:bodyPr>
          <a:lstStyle/>
          <a:p>
            <a:r>
              <a:rPr lang="en-US" dirty="0"/>
              <a:t>“Whenever we are confronted with a situation to which some form of intergroup categorization appears directly relevant, we are likely to act in a manner that discriminates against the outgroup and favors the ingroup.”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C085-DD69-E1A4-1CEE-E4219B7D9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9911"/>
            <a:ext cx="10515600" cy="2937052"/>
          </a:xfrm>
        </p:spPr>
        <p:txBody>
          <a:bodyPr/>
          <a:lstStyle/>
          <a:p>
            <a:r>
              <a:rPr lang="en-US" dirty="0"/>
              <a:t>Examples?</a:t>
            </a:r>
          </a:p>
          <a:p>
            <a:r>
              <a:rPr lang="en-US" dirty="0"/>
              <a:t>Small talk and chit chat is often about finding some kind of common ground. Once that common ground is established, then in-group status is formed. The car salesman can make the sale, since you’ll trust him.</a:t>
            </a:r>
          </a:p>
          <a:p>
            <a:r>
              <a:rPr lang="en-US" dirty="0"/>
              <a:t>Think of political and non-political examples of this….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9DBFB-E35F-FC40-DEED-B32187ED7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3E88A-09D0-D42C-0263-81DD229B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1A52A9-C485-C8AA-3EDB-35EF46BC0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97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D9B5-77F2-F1C2-C6FF-4A3C1405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theory…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727A-3DF9-6820-85D2-B555D29D1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that statement is true, then the mere establishment of “groups” and therefore an in-group and an out-group, should have consequences.</a:t>
            </a:r>
          </a:p>
          <a:p>
            <a:r>
              <a:rPr lang="en-US" dirty="0"/>
              <a:t>Note that he specifically asserts that there need be </a:t>
            </a:r>
          </a:p>
          <a:p>
            <a:pPr lvl="1"/>
            <a:r>
              <a:rPr lang="en-US" dirty="0"/>
              <a:t>no animosity </a:t>
            </a:r>
          </a:p>
          <a:p>
            <a:pPr lvl="1"/>
            <a:r>
              <a:rPr lang="en-US" dirty="0"/>
              <a:t>nor any conflict, </a:t>
            </a:r>
          </a:p>
          <a:p>
            <a:pPr lvl="1"/>
            <a:r>
              <a:rPr lang="en-US" dirty="0"/>
              <a:t>nor any personal benefit </a:t>
            </a:r>
          </a:p>
          <a:p>
            <a:r>
              <a:rPr lang="en-US" dirty="0"/>
              <a:t>to the individual from discriminating against members of the outgroup.</a:t>
            </a:r>
          </a:p>
          <a:p>
            <a:r>
              <a:rPr lang="en-US" dirty="0"/>
              <a:t>It is the “mere establishment of groups.”</a:t>
            </a:r>
          </a:p>
          <a:p>
            <a:r>
              <a:rPr lang="en-US" dirty="0"/>
              <a:t>So, this is pretty scary and basic, if his theory is true.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5FE-FCA1-E97D-95F7-5F1E3AC1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421, Framing Public Policies,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390E0-3974-D425-6992-6690A41D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72BB2C-1BF2-E482-1406-11167FAD6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9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1620</Words>
  <Application>Microsoft Office PowerPoint</Application>
  <PresentationFormat>Widescreen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 Baumgartner, Framing, Spring 2023</vt:lpstr>
      <vt:lpstr>Some preliminaries</vt:lpstr>
      <vt:lpstr>Recall this slide from the first lecture. Replace nuclear power in the center with Crypto-currencies. How many associations are there?</vt:lpstr>
      <vt:lpstr>The study of framing is the study of policy change.</vt:lpstr>
      <vt:lpstr>A second preliminary: term paper progress</vt:lpstr>
      <vt:lpstr>Final preliminary item</vt:lpstr>
      <vt:lpstr>Social identity theory</vt:lpstr>
      <vt:lpstr>“Whenever we are confronted with a situation to which some form of intergroup categorization appears directly relevant, we are likely to act in a manner that discriminates against the outgroup and favors the ingroup.” </vt:lpstr>
      <vt:lpstr>His theory…</vt:lpstr>
      <vt:lpstr>The data</vt:lpstr>
      <vt:lpstr>Social identity theory (SIT) is pretty basic…</vt:lpstr>
      <vt:lpstr>Branscombe, Schmitt, and Harvey</vt:lpstr>
      <vt:lpstr>Recent studies: Kashubs in Poland (look that up if you don’t know), obese people…</vt:lpstr>
      <vt:lpstr>What are the implications of this research?</vt:lpstr>
      <vt:lpstr>Dog-whistles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Baumgartner, Frank R.</cp:lastModifiedBy>
  <cp:revision>22</cp:revision>
  <dcterms:created xsi:type="dcterms:W3CDTF">2018-11-12T18:55:41Z</dcterms:created>
  <dcterms:modified xsi:type="dcterms:W3CDTF">2023-02-20T16:34:58Z</dcterms:modified>
</cp:coreProperties>
</file>