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82" r:id="rId2"/>
    <p:sldId id="257" r:id="rId3"/>
    <p:sldId id="281" r:id="rId4"/>
    <p:sldId id="259" r:id="rId5"/>
    <p:sldId id="260" r:id="rId6"/>
    <p:sldId id="261" r:id="rId7"/>
    <p:sldId id="262" r:id="rId8"/>
    <p:sldId id="283" r:id="rId9"/>
    <p:sldId id="263" r:id="rId10"/>
    <p:sldId id="264" r:id="rId11"/>
    <p:sldId id="265" r:id="rId12"/>
    <p:sldId id="266" r:id="rId13"/>
    <p:sldId id="286" r:id="rId14"/>
    <p:sldId id="267" r:id="rId15"/>
    <p:sldId id="268" r:id="rId16"/>
    <p:sldId id="287" r:id="rId17"/>
    <p:sldId id="269" r:id="rId18"/>
    <p:sldId id="270" r:id="rId19"/>
    <p:sldId id="273" r:id="rId20"/>
    <p:sldId id="279" r:id="rId21"/>
    <p:sldId id="284" r:id="rId22"/>
    <p:sldId id="285" r:id="rId23"/>
    <p:sldId id="27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3" autoAdjust="0"/>
    <p:restoredTop sz="94660"/>
  </p:normalViewPr>
  <p:slideViewPr>
    <p:cSldViewPr snapToGrid="0">
      <p:cViewPr varScale="1">
        <p:scale>
          <a:sx n="129" d="100"/>
          <a:sy n="129" d="100"/>
        </p:scale>
        <p:origin x="138" y="8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4B329F-A37B-422D-BE62-19129B629012}" type="datetimeFigureOut">
              <a:rPr lang="en-US" smtClean="0"/>
              <a:t>2/26/2023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906581-219F-4377-8DF7-7C66A91F5BCB}" type="slidenum">
              <a:rPr lang="en-US" smtClean="0"/>
              <a:t>‹#›</a:t>
            </a:fld>
            <a:endParaRPr lang="en-US"/>
          </a:p>
        </p:txBody>
      </p:sp>
    </p:spTree>
    <p:extLst>
      <p:ext uri="{BB962C8B-B14F-4D97-AF65-F5344CB8AC3E}">
        <p14:creationId xmlns:p14="http://schemas.microsoft.com/office/powerpoint/2010/main" val="1628274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2</a:t>
            </a:fld>
            <a:endParaRPr lang="en-US"/>
          </a:p>
        </p:txBody>
      </p:sp>
    </p:spTree>
    <p:extLst>
      <p:ext uri="{BB962C8B-B14F-4D97-AF65-F5344CB8AC3E}">
        <p14:creationId xmlns:p14="http://schemas.microsoft.com/office/powerpoint/2010/main" val="42682398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12</a:t>
            </a:fld>
            <a:endParaRPr lang="en-US"/>
          </a:p>
        </p:txBody>
      </p:sp>
    </p:spTree>
    <p:extLst>
      <p:ext uri="{BB962C8B-B14F-4D97-AF65-F5344CB8AC3E}">
        <p14:creationId xmlns:p14="http://schemas.microsoft.com/office/powerpoint/2010/main" val="12614121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13</a:t>
            </a:fld>
            <a:endParaRPr lang="en-US"/>
          </a:p>
        </p:txBody>
      </p:sp>
    </p:spTree>
    <p:extLst>
      <p:ext uri="{BB962C8B-B14F-4D97-AF65-F5344CB8AC3E}">
        <p14:creationId xmlns:p14="http://schemas.microsoft.com/office/powerpoint/2010/main" val="22627139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14</a:t>
            </a:fld>
            <a:endParaRPr lang="en-US"/>
          </a:p>
        </p:txBody>
      </p:sp>
    </p:spTree>
    <p:extLst>
      <p:ext uri="{BB962C8B-B14F-4D97-AF65-F5344CB8AC3E}">
        <p14:creationId xmlns:p14="http://schemas.microsoft.com/office/powerpoint/2010/main" val="22796526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15</a:t>
            </a:fld>
            <a:endParaRPr lang="en-US"/>
          </a:p>
        </p:txBody>
      </p:sp>
    </p:spTree>
    <p:extLst>
      <p:ext uri="{BB962C8B-B14F-4D97-AF65-F5344CB8AC3E}">
        <p14:creationId xmlns:p14="http://schemas.microsoft.com/office/powerpoint/2010/main" val="5726373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17</a:t>
            </a:fld>
            <a:endParaRPr lang="en-US"/>
          </a:p>
        </p:txBody>
      </p:sp>
    </p:spTree>
    <p:extLst>
      <p:ext uri="{BB962C8B-B14F-4D97-AF65-F5344CB8AC3E}">
        <p14:creationId xmlns:p14="http://schemas.microsoft.com/office/powerpoint/2010/main" val="3249435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18</a:t>
            </a:fld>
            <a:endParaRPr lang="en-US"/>
          </a:p>
        </p:txBody>
      </p:sp>
    </p:spTree>
    <p:extLst>
      <p:ext uri="{BB962C8B-B14F-4D97-AF65-F5344CB8AC3E}">
        <p14:creationId xmlns:p14="http://schemas.microsoft.com/office/powerpoint/2010/main" val="32178144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19</a:t>
            </a:fld>
            <a:endParaRPr lang="en-US"/>
          </a:p>
        </p:txBody>
      </p:sp>
    </p:spTree>
    <p:extLst>
      <p:ext uri="{BB962C8B-B14F-4D97-AF65-F5344CB8AC3E}">
        <p14:creationId xmlns:p14="http://schemas.microsoft.com/office/powerpoint/2010/main" val="22850935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20</a:t>
            </a:fld>
            <a:endParaRPr lang="en-US"/>
          </a:p>
        </p:txBody>
      </p:sp>
    </p:spTree>
    <p:extLst>
      <p:ext uri="{BB962C8B-B14F-4D97-AF65-F5344CB8AC3E}">
        <p14:creationId xmlns:p14="http://schemas.microsoft.com/office/powerpoint/2010/main" val="23218759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23</a:t>
            </a:fld>
            <a:endParaRPr lang="en-US"/>
          </a:p>
        </p:txBody>
      </p:sp>
    </p:spTree>
    <p:extLst>
      <p:ext uri="{BB962C8B-B14F-4D97-AF65-F5344CB8AC3E}">
        <p14:creationId xmlns:p14="http://schemas.microsoft.com/office/powerpoint/2010/main" val="3330234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4</a:t>
            </a:fld>
            <a:endParaRPr lang="en-US"/>
          </a:p>
        </p:txBody>
      </p:sp>
    </p:spTree>
    <p:extLst>
      <p:ext uri="{BB962C8B-B14F-4D97-AF65-F5344CB8AC3E}">
        <p14:creationId xmlns:p14="http://schemas.microsoft.com/office/powerpoint/2010/main" val="2997154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5</a:t>
            </a:fld>
            <a:endParaRPr lang="en-US"/>
          </a:p>
        </p:txBody>
      </p:sp>
    </p:spTree>
    <p:extLst>
      <p:ext uri="{BB962C8B-B14F-4D97-AF65-F5344CB8AC3E}">
        <p14:creationId xmlns:p14="http://schemas.microsoft.com/office/powerpoint/2010/main" val="2419368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6</a:t>
            </a:fld>
            <a:endParaRPr lang="en-US"/>
          </a:p>
        </p:txBody>
      </p:sp>
    </p:spTree>
    <p:extLst>
      <p:ext uri="{BB962C8B-B14F-4D97-AF65-F5344CB8AC3E}">
        <p14:creationId xmlns:p14="http://schemas.microsoft.com/office/powerpoint/2010/main" val="1154490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7</a:t>
            </a:fld>
            <a:endParaRPr lang="en-US"/>
          </a:p>
        </p:txBody>
      </p:sp>
    </p:spTree>
    <p:extLst>
      <p:ext uri="{BB962C8B-B14F-4D97-AF65-F5344CB8AC3E}">
        <p14:creationId xmlns:p14="http://schemas.microsoft.com/office/powerpoint/2010/main" val="2104919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8</a:t>
            </a:fld>
            <a:endParaRPr lang="en-US"/>
          </a:p>
        </p:txBody>
      </p:sp>
    </p:spTree>
    <p:extLst>
      <p:ext uri="{BB962C8B-B14F-4D97-AF65-F5344CB8AC3E}">
        <p14:creationId xmlns:p14="http://schemas.microsoft.com/office/powerpoint/2010/main" val="39393586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9</a:t>
            </a:fld>
            <a:endParaRPr lang="en-US"/>
          </a:p>
        </p:txBody>
      </p:sp>
    </p:spTree>
    <p:extLst>
      <p:ext uri="{BB962C8B-B14F-4D97-AF65-F5344CB8AC3E}">
        <p14:creationId xmlns:p14="http://schemas.microsoft.com/office/powerpoint/2010/main" val="4476154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10</a:t>
            </a:fld>
            <a:endParaRPr lang="en-US"/>
          </a:p>
        </p:txBody>
      </p:sp>
    </p:spTree>
    <p:extLst>
      <p:ext uri="{BB962C8B-B14F-4D97-AF65-F5344CB8AC3E}">
        <p14:creationId xmlns:p14="http://schemas.microsoft.com/office/powerpoint/2010/main" val="9215559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11</a:t>
            </a:fld>
            <a:endParaRPr lang="en-US"/>
          </a:p>
        </p:txBody>
      </p:sp>
    </p:spTree>
    <p:extLst>
      <p:ext uri="{BB962C8B-B14F-4D97-AF65-F5344CB8AC3E}">
        <p14:creationId xmlns:p14="http://schemas.microsoft.com/office/powerpoint/2010/main" val="1494619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3309F60-48FD-4C64-93FC-EC444EE96FD0}" type="datetime1">
              <a:rPr lang="en-US" smtClean="0"/>
              <a:t>2/26/2023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4074418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2FD2BC-A976-4EDB-BE46-5B2C0940CA39}" type="datetime1">
              <a:rPr lang="en-US" smtClean="0"/>
              <a:t>2/26/2023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38624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3170DA-37AA-41FC-935D-132DAFC0B53C}" type="datetime1">
              <a:rPr lang="en-US" smtClean="0"/>
              <a:t>2/26/2023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731033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50910D-DF8A-4963-B8C8-9D6C0B141F23}" type="datetime1">
              <a:rPr lang="en-US" smtClean="0"/>
              <a:t>2/26/2023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966792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1E4594D-7525-44BC-B860-6E5DEDDFCE27}" type="datetime1">
              <a:rPr lang="en-US" smtClean="0"/>
              <a:t>2/26/2023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500115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0580803-2022-4F0C-A1BC-825B896002F0}" type="datetime1">
              <a:rPr lang="en-US" smtClean="0"/>
              <a:t>2/26/2023</a:t>
            </a:fld>
            <a:endParaRPr lang="en-US"/>
          </a:p>
        </p:txBody>
      </p:sp>
      <p:sp>
        <p:nvSpPr>
          <p:cNvPr id="6" name="Footer Placeholder 5"/>
          <p:cNvSpPr>
            <a:spLocks noGrp="1"/>
          </p:cNvSpPr>
          <p:nvPr>
            <p:ph type="ftr" sz="quarter" idx="11"/>
          </p:nvPr>
        </p:nvSpPr>
        <p:spPr/>
        <p:txBody>
          <a:bodyPr/>
          <a:lstStyle/>
          <a:p>
            <a:r>
              <a:rPr lang="en-US"/>
              <a:t>POLI 421, Framing Public Policies, Spring 2023</a:t>
            </a:r>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4057020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054895-3EA3-4B64-827B-A823FB3DDB9D}" type="datetime1">
              <a:rPr lang="en-US" smtClean="0"/>
              <a:t>2/26/2023</a:t>
            </a:fld>
            <a:endParaRPr lang="en-US"/>
          </a:p>
        </p:txBody>
      </p:sp>
      <p:sp>
        <p:nvSpPr>
          <p:cNvPr id="8" name="Footer Placeholder 7"/>
          <p:cNvSpPr>
            <a:spLocks noGrp="1"/>
          </p:cNvSpPr>
          <p:nvPr>
            <p:ph type="ftr" sz="quarter" idx="11"/>
          </p:nvPr>
        </p:nvSpPr>
        <p:spPr/>
        <p:txBody>
          <a:bodyPr/>
          <a:lstStyle/>
          <a:p>
            <a:r>
              <a:rPr lang="en-US"/>
              <a:t>POLI 421, Framing Public Policies, Spring 2023</a:t>
            </a:r>
          </a:p>
        </p:txBody>
      </p:sp>
      <p:sp>
        <p:nvSpPr>
          <p:cNvPr id="9" name="Slide Number Placeholder 8"/>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506528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8B056C-866A-4557-8815-9F88DD37D9F9}" type="datetime1">
              <a:rPr lang="en-US" smtClean="0"/>
              <a:t>2/26/2023</a:t>
            </a:fld>
            <a:endParaRPr lang="en-US"/>
          </a:p>
        </p:txBody>
      </p:sp>
      <p:sp>
        <p:nvSpPr>
          <p:cNvPr id="4" name="Footer Placeholder 3"/>
          <p:cNvSpPr>
            <a:spLocks noGrp="1"/>
          </p:cNvSpPr>
          <p:nvPr>
            <p:ph type="ftr" sz="quarter" idx="11"/>
          </p:nvPr>
        </p:nvSpPr>
        <p:spPr/>
        <p:txBody>
          <a:bodyPr/>
          <a:lstStyle/>
          <a:p>
            <a:r>
              <a:rPr lang="en-US"/>
              <a:t>POLI 421, Framing Public Policies, Spring 2023</a:t>
            </a:r>
          </a:p>
        </p:txBody>
      </p:sp>
      <p:sp>
        <p:nvSpPr>
          <p:cNvPr id="5" name="Slide Number Placeholder 4"/>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662032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81B079-439D-4FAA-A378-A1D3743F5CEC}" type="datetime1">
              <a:rPr lang="en-US" smtClean="0"/>
              <a:t>2/26/2023</a:t>
            </a:fld>
            <a:endParaRPr lang="en-US"/>
          </a:p>
        </p:txBody>
      </p:sp>
      <p:sp>
        <p:nvSpPr>
          <p:cNvPr id="3" name="Footer Placeholder 2"/>
          <p:cNvSpPr>
            <a:spLocks noGrp="1"/>
          </p:cNvSpPr>
          <p:nvPr>
            <p:ph type="ftr" sz="quarter" idx="11"/>
          </p:nvPr>
        </p:nvSpPr>
        <p:spPr/>
        <p:txBody>
          <a:bodyPr/>
          <a:lstStyle/>
          <a:p>
            <a:r>
              <a:rPr lang="en-US"/>
              <a:t>POLI 421, Framing Public Policies, Spring 2023</a:t>
            </a:r>
          </a:p>
        </p:txBody>
      </p:sp>
      <p:sp>
        <p:nvSpPr>
          <p:cNvPr id="4" name="Slide Number Placeholder 3"/>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388120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C2B39C6-6AF4-4E67-8AEF-EA0F9F1084A1}" type="datetime1">
              <a:rPr lang="en-US" smtClean="0"/>
              <a:t>2/26/2023</a:t>
            </a:fld>
            <a:endParaRPr lang="en-US"/>
          </a:p>
        </p:txBody>
      </p:sp>
      <p:sp>
        <p:nvSpPr>
          <p:cNvPr id="6" name="Footer Placeholder 5"/>
          <p:cNvSpPr>
            <a:spLocks noGrp="1"/>
          </p:cNvSpPr>
          <p:nvPr>
            <p:ph type="ftr" sz="quarter" idx="11"/>
          </p:nvPr>
        </p:nvSpPr>
        <p:spPr/>
        <p:txBody>
          <a:bodyPr/>
          <a:lstStyle/>
          <a:p>
            <a:r>
              <a:rPr lang="en-US"/>
              <a:t>POLI 421, Framing Public Policies, Spring 2023</a:t>
            </a:r>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708928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6873836-2BD4-478E-8D1F-FCEBCA5BDCFD}" type="datetime1">
              <a:rPr lang="en-US" smtClean="0"/>
              <a:t>2/26/2023</a:t>
            </a:fld>
            <a:endParaRPr lang="en-US"/>
          </a:p>
        </p:txBody>
      </p:sp>
      <p:sp>
        <p:nvSpPr>
          <p:cNvPr id="6" name="Footer Placeholder 5"/>
          <p:cNvSpPr>
            <a:spLocks noGrp="1"/>
          </p:cNvSpPr>
          <p:nvPr>
            <p:ph type="ftr" sz="quarter" idx="11"/>
          </p:nvPr>
        </p:nvSpPr>
        <p:spPr/>
        <p:txBody>
          <a:bodyPr/>
          <a:lstStyle/>
          <a:p>
            <a:r>
              <a:rPr lang="en-US"/>
              <a:t>POLI 421, Framing Public Policies, Spring 2023</a:t>
            </a:r>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111731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CA443C-41FE-4463-B0E5-E31FD21DB320}" type="datetime1">
              <a:rPr lang="en-US" smtClean="0"/>
              <a:t>2/26/2023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POLI 421, Framing Public Policies, Spring 2023</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254D-0821-4C59-A65E-A985EB574F0D}" type="slidenum">
              <a:rPr lang="en-US" smtClean="0"/>
              <a:t>‹#›</a:t>
            </a:fld>
            <a:endParaRPr lang="en-US"/>
          </a:p>
        </p:txBody>
      </p:sp>
    </p:spTree>
    <p:extLst>
      <p:ext uri="{BB962C8B-B14F-4D97-AF65-F5344CB8AC3E}">
        <p14:creationId xmlns:p14="http://schemas.microsoft.com/office/powerpoint/2010/main" val="4121126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fbaum.unc.edu/teaching/articles/Bonilla-Silva-SociologicalForum2004.pdf"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fbaum.unc.edu/articles/Resentment-2023/JREP-Resentment-2023.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53623"/>
            <a:ext cx="9144000" cy="1059868"/>
          </a:xfrm>
        </p:spPr>
        <p:txBody>
          <a:bodyPr>
            <a:normAutofit/>
          </a:bodyPr>
          <a:lstStyle/>
          <a:p>
            <a:r>
              <a:rPr lang="en-US" sz="3200" dirty="0"/>
              <a:t>Baumgartner, Framing, Spring 2023</a:t>
            </a:r>
            <a:br>
              <a:rPr lang="en-US" sz="3200" dirty="0"/>
            </a:br>
            <a:endParaRPr lang="en-US" sz="3200" dirty="0"/>
          </a:p>
        </p:txBody>
      </p:sp>
      <p:sp>
        <p:nvSpPr>
          <p:cNvPr id="5" name="Subtitle 4"/>
          <p:cNvSpPr>
            <a:spLocks noGrp="1"/>
          </p:cNvSpPr>
          <p:nvPr>
            <p:ph type="subTitle" idx="1"/>
          </p:nvPr>
        </p:nvSpPr>
        <p:spPr>
          <a:xfrm>
            <a:off x="1524000" y="2333297"/>
            <a:ext cx="9144000" cy="3543628"/>
          </a:xfrm>
        </p:spPr>
        <p:txBody>
          <a:bodyPr>
            <a:normAutofit fontScale="92500"/>
          </a:bodyPr>
          <a:lstStyle/>
          <a:p>
            <a:r>
              <a:rPr lang="en-US" sz="3200" dirty="0"/>
              <a:t>Bonilla-Silva, Eduardo, Amanda Lewis, and David G. </a:t>
            </a:r>
            <a:r>
              <a:rPr lang="en-US" sz="3200" dirty="0" err="1"/>
              <a:t>Embrick</a:t>
            </a:r>
            <a:r>
              <a:rPr lang="en-US" sz="3200" dirty="0"/>
              <a:t>. 2004. </a:t>
            </a:r>
            <a:r>
              <a:rPr lang="en-US" sz="3200" dirty="0">
                <a:hlinkClick r:id="rId2"/>
              </a:rPr>
              <a:t>I Did Not Get That Job Because of a Black Man...: The Story Lines and Testimonies of Color-Blind Racism</a:t>
            </a:r>
            <a:r>
              <a:rPr lang="en-US" sz="3200" dirty="0"/>
              <a:t>. </a:t>
            </a:r>
            <a:r>
              <a:rPr lang="en-US" sz="3200" i="1" dirty="0"/>
              <a:t>Sociological Forum</a:t>
            </a:r>
            <a:r>
              <a:rPr lang="en-US" sz="3200" dirty="0"/>
              <a:t> 19, 4 (December): 555-81.</a:t>
            </a:r>
            <a:br>
              <a:rPr lang="en-US" sz="4000" dirty="0"/>
            </a:br>
            <a:endParaRPr lang="en-US" sz="4000" dirty="0"/>
          </a:p>
          <a:p>
            <a:endParaRPr lang="en-US" sz="4000" dirty="0"/>
          </a:p>
          <a:p>
            <a:r>
              <a:rPr lang="en-US" sz="4000" dirty="0"/>
              <a:t>Feb 27, 2023</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
        <p:nvSpPr>
          <p:cNvPr id="2" name="Footer Placeholder 1"/>
          <p:cNvSpPr>
            <a:spLocks noGrp="1"/>
          </p:cNvSpPr>
          <p:nvPr>
            <p:ph type="ftr" sz="quarter" idx="11"/>
          </p:nvPr>
        </p:nvSpPr>
        <p:spPr/>
        <p:txBody>
          <a:bodyPr/>
          <a:lstStyle/>
          <a:p>
            <a:r>
              <a:rPr lang="en-US"/>
              <a:t>POLI 421, Framing Public Policies, Spring 2023</a:t>
            </a:r>
          </a:p>
        </p:txBody>
      </p:sp>
      <p:sp>
        <p:nvSpPr>
          <p:cNvPr id="3" name="Slide Number Placeholder 2"/>
          <p:cNvSpPr>
            <a:spLocks noGrp="1"/>
          </p:cNvSpPr>
          <p:nvPr>
            <p:ph type="sldNum" sz="quarter" idx="12"/>
          </p:nvPr>
        </p:nvSpPr>
        <p:spPr/>
        <p:txBody>
          <a:bodyPr/>
          <a:lstStyle/>
          <a:p>
            <a:fld id="{8B70254D-0821-4C59-A65E-A985EB574F0D}" type="slidenum">
              <a:rPr lang="en-US" smtClean="0"/>
              <a:t>1</a:t>
            </a:fld>
            <a:endParaRPr lang="en-US"/>
          </a:p>
        </p:txBody>
      </p:sp>
    </p:spTree>
    <p:extLst>
      <p:ext uri="{BB962C8B-B14F-4D97-AF65-F5344CB8AC3E}">
        <p14:creationId xmlns:p14="http://schemas.microsoft.com/office/powerpoint/2010/main" val="2396001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collection</a:t>
            </a:r>
          </a:p>
        </p:txBody>
      </p:sp>
      <p:sp>
        <p:nvSpPr>
          <p:cNvPr id="3" name="Content Placeholder 2"/>
          <p:cNvSpPr>
            <a:spLocks noGrp="1"/>
          </p:cNvSpPr>
          <p:nvPr>
            <p:ph idx="1"/>
          </p:nvPr>
        </p:nvSpPr>
        <p:spPr>
          <a:xfrm>
            <a:off x="838200" y="1392072"/>
            <a:ext cx="10515600" cy="4484853"/>
          </a:xfrm>
        </p:spPr>
        <p:txBody>
          <a:bodyPr>
            <a:normAutofit/>
          </a:bodyPr>
          <a:lstStyle/>
          <a:p>
            <a:r>
              <a:rPr lang="en-US" dirty="0"/>
              <a:t>1997 survey of college students in 3 universities (N = 410 whites)</a:t>
            </a:r>
          </a:p>
          <a:p>
            <a:r>
              <a:rPr lang="en-US" dirty="0"/>
              <a:t>1997 Detroit Area Study (continuing  sociological survey of Detroit and suburbs, done by U of M.) (N = 323 whites; 77 blacks)</a:t>
            </a:r>
          </a:p>
          <a:p>
            <a:r>
              <a:rPr lang="en-US" dirty="0"/>
              <a:t>In-depth interviews with 41 of the first group and 83 of the second (66 whites and 17 blacks)</a:t>
            </a:r>
          </a:p>
          <a:p>
            <a:endParaRPr lang="en-US" dirty="0"/>
          </a:p>
          <a:p>
            <a:r>
              <a:rPr lang="en-US" dirty="0"/>
              <a:t>In-depth interviews then with 134 respondents form the basis of the study.</a:t>
            </a:r>
          </a:p>
          <a:p>
            <a:r>
              <a:rPr lang="en-US" dirty="0"/>
              <a:t>Not very many black respondents; mostly whites.</a:t>
            </a:r>
          </a:p>
          <a:p>
            <a:endParaRPr lang="en-US" dirty="0"/>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10</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856230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Past is the Past</a:t>
            </a:r>
          </a:p>
        </p:txBody>
      </p:sp>
      <p:sp>
        <p:nvSpPr>
          <p:cNvPr id="3" name="Content Placeholder 2"/>
          <p:cNvSpPr>
            <a:spLocks noGrp="1"/>
          </p:cNvSpPr>
          <p:nvPr>
            <p:ph idx="1"/>
          </p:nvPr>
        </p:nvSpPr>
        <p:spPr>
          <a:xfrm>
            <a:off x="838200" y="1392072"/>
            <a:ext cx="10515600" cy="4484853"/>
          </a:xfrm>
        </p:spPr>
        <p:txBody>
          <a:bodyPr>
            <a:normAutofit/>
          </a:bodyPr>
          <a:lstStyle/>
          <a:p>
            <a:r>
              <a:rPr lang="en-US" dirty="0"/>
              <a:t>Most people used this story-line…</a:t>
            </a:r>
          </a:p>
          <a:p>
            <a:r>
              <a:rPr lang="en-US" dirty="0"/>
              <a:t>Two wrongs don’t make a right</a:t>
            </a:r>
          </a:p>
          <a:p>
            <a:r>
              <a:rPr lang="en-US" dirty="0"/>
              <a:t>Don’t harm whites today for punishment for actions of whites in the past.</a:t>
            </a:r>
          </a:p>
          <a:p>
            <a:r>
              <a:rPr lang="en-US" dirty="0"/>
              <a:t>Reverse discrimination…</a:t>
            </a:r>
          </a:p>
          <a:p>
            <a:endParaRPr lang="en-US" dirty="0"/>
          </a:p>
          <a:p>
            <a:r>
              <a:rPr lang="en-US" dirty="0"/>
              <a:t>Provides a story line and moral justification for avoiding policies that would subvert the system…</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11</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252432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 didn’t own any slaves”</a:t>
            </a:r>
          </a:p>
        </p:txBody>
      </p:sp>
      <p:sp>
        <p:nvSpPr>
          <p:cNvPr id="3" name="Content Placeholder 2"/>
          <p:cNvSpPr>
            <a:spLocks noGrp="1"/>
          </p:cNvSpPr>
          <p:nvPr>
            <p:ph idx="1"/>
          </p:nvPr>
        </p:nvSpPr>
        <p:spPr>
          <a:xfrm>
            <a:off x="838200" y="1392072"/>
            <a:ext cx="10515600" cy="4484853"/>
          </a:xfrm>
        </p:spPr>
        <p:txBody>
          <a:bodyPr>
            <a:normAutofit/>
          </a:bodyPr>
          <a:lstStyle/>
          <a:p>
            <a:r>
              <a:rPr lang="en-US" dirty="0"/>
              <a:t>About one quarter or one-third of the respondents used this story-line…</a:t>
            </a:r>
          </a:p>
          <a:p>
            <a:endParaRPr lang="en-US" dirty="0"/>
          </a:p>
          <a:p>
            <a:r>
              <a:rPr lang="en-US" dirty="0"/>
              <a:t>Don’t make me pay for the sins of people long ago…</a:t>
            </a:r>
          </a:p>
          <a:p>
            <a:endParaRPr lang="en-US" dirty="0"/>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12</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80868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 did not get a job because….</a:t>
            </a:r>
          </a:p>
        </p:txBody>
      </p:sp>
      <p:sp>
        <p:nvSpPr>
          <p:cNvPr id="3" name="Content Placeholder 2"/>
          <p:cNvSpPr>
            <a:spLocks noGrp="1"/>
          </p:cNvSpPr>
          <p:nvPr>
            <p:ph idx="1"/>
          </p:nvPr>
        </p:nvSpPr>
        <p:spPr>
          <a:xfrm>
            <a:off x="838200" y="1392072"/>
            <a:ext cx="10515600" cy="4484853"/>
          </a:xfrm>
        </p:spPr>
        <p:txBody>
          <a:bodyPr>
            <a:normAutofit/>
          </a:bodyPr>
          <a:lstStyle/>
          <a:p>
            <a:r>
              <a:rPr lang="en-US" dirty="0"/>
              <a:t>One quarter of the students and one third of the DAS respondents used this story line…</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13</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873681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Jews, Italians, and Irish have made it…</a:t>
            </a:r>
          </a:p>
        </p:txBody>
      </p:sp>
      <p:sp>
        <p:nvSpPr>
          <p:cNvPr id="3" name="Content Placeholder 2"/>
          <p:cNvSpPr>
            <a:spLocks noGrp="1"/>
          </p:cNvSpPr>
          <p:nvPr>
            <p:ph idx="1"/>
          </p:nvPr>
        </p:nvSpPr>
        <p:spPr>
          <a:xfrm>
            <a:off x="838200" y="1392072"/>
            <a:ext cx="10515600" cy="4484853"/>
          </a:xfrm>
        </p:spPr>
        <p:txBody>
          <a:bodyPr>
            <a:normAutofit/>
          </a:bodyPr>
          <a:lstStyle/>
          <a:p>
            <a:r>
              <a:rPr lang="en-US" dirty="0"/>
              <a:t>Only a few raised this issue, but many agreed with a survey question about it.</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14</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951109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482" y="365125"/>
            <a:ext cx="11853188" cy="1026947"/>
          </a:xfrm>
        </p:spPr>
        <p:txBody>
          <a:bodyPr>
            <a:normAutofit/>
          </a:bodyPr>
          <a:lstStyle/>
          <a:p>
            <a:r>
              <a:rPr lang="en-US" sz="4000" dirty="0"/>
              <a:t>Symbolic Racism Scale (David Sears and PJ Henry, 2002)</a:t>
            </a:r>
          </a:p>
        </p:txBody>
      </p:sp>
      <p:sp>
        <p:nvSpPr>
          <p:cNvPr id="3" name="Content Placeholder 2"/>
          <p:cNvSpPr>
            <a:spLocks noGrp="1"/>
          </p:cNvSpPr>
          <p:nvPr>
            <p:ph idx="1"/>
          </p:nvPr>
        </p:nvSpPr>
        <p:spPr>
          <a:xfrm>
            <a:off x="838200" y="1392072"/>
            <a:ext cx="10515600" cy="4484853"/>
          </a:xfrm>
        </p:spPr>
        <p:txBody>
          <a:bodyPr>
            <a:normAutofit fontScale="85000" lnSpcReduction="20000"/>
          </a:bodyPr>
          <a:lstStyle/>
          <a:p>
            <a:r>
              <a:rPr lang="en-US" dirty="0"/>
              <a:t>7 point scale for each of the following questions, from strongly agree to strongly disagree:</a:t>
            </a:r>
          </a:p>
          <a:p>
            <a:pPr lvl="1"/>
            <a:r>
              <a:rPr lang="en-US" dirty="0"/>
              <a:t>Irish, Italians, Jewish, and many other minorities overcame prejudice and worked their way up. Blacks should do the same without any special favors.</a:t>
            </a:r>
          </a:p>
          <a:p>
            <a:pPr lvl="1"/>
            <a:r>
              <a:rPr lang="en-US" dirty="0"/>
              <a:t>Generations of slavery and discrimination have created conditions that make it difficult for Blacks to work their way out of the lower class.</a:t>
            </a:r>
          </a:p>
          <a:p>
            <a:pPr lvl="1"/>
            <a:r>
              <a:rPr lang="en-US" dirty="0"/>
              <a:t>Over the past few years, Blacks have gotten less than they deserve.</a:t>
            </a:r>
          </a:p>
          <a:p>
            <a:pPr lvl="1"/>
            <a:r>
              <a:rPr lang="en-US" dirty="0"/>
              <a:t>It's really a matter of some people not trying hard enough; if Blacks would only try harder they could be just as well off as Whites.</a:t>
            </a:r>
          </a:p>
          <a:p>
            <a:r>
              <a:rPr lang="en-US" dirty="0"/>
              <a:t>A longer version, with instructions, is here: https://condor.depaul.edu/phenry1/SR2Kinstructions.htm</a:t>
            </a:r>
          </a:p>
          <a:p>
            <a:r>
              <a:rPr lang="en-US" dirty="0"/>
              <a:t>Depending on your answers to those four questions, you could get a value from 1 to 28. Then we could use that to predict your attitudes toward other things. It works. (It is falling apart in the current generation now, however. See </a:t>
            </a:r>
            <a:r>
              <a:rPr lang="en-US" dirty="0" err="1"/>
              <a:t>Candis</a:t>
            </a:r>
            <a:r>
              <a:rPr lang="en-US" dirty="0"/>
              <a:t> Smith (UNC public policy) and her new research.</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15</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860182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6781800" cy="1373240"/>
          </a:xfrm>
        </p:spPr>
        <p:txBody>
          <a:bodyPr>
            <a:normAutofit fontScale="90000"/>
          </a:bodyPr>
          <a:lstStyle/>
          <a:p>
            <a:r>
              <a:rPr lang="en-US" dirty="0"/>
              <a:t>The FIRE scale of racial attitudes</a:t>
            </a:r>
            <a:br>
              <a:rPr lang="en-US" dirty="0"/>
            </a:br>
            <a:endParaRPr lang="en-US" dirty="0"/>
          </a:p>
        </p:txBody>
      </p:sp>
      <p:sp>
        <p:nvSpPr>
          <p:cNvPr id="3" name="Content Placeholder 2"/>
          <p:cNvSpPr>
            <a:spLocks noGrp="1"/>
          </p:cNvSpPr>
          <p:nvPr>
            <p:ph idx="1"/>
          </p:nvPr>
        </p:nvSpPr>
        <p:spPr>
          <a:xfrm>
            <a:off x="261258" y="1316334"/>
            <a:ext cx="7254910" cy="5040016"/>
          </a:xfrm>
        </p:spPr>
        <p:txBody>
          <a:bodyPr>
            <a:normAutofit fontScale="92500" lnSpcReduction="10000"/>
          </a:bodyPr>
          <a:lstStyle/>
          <a:p>
            <a:r>
              <a:rPr lang="en-US" dirty="0"/>
              <a:t>Agree or disagree with each of the following:</a:t>
            </a:r>
          </a:p>
          <a:p>
            <a:endParaRPr lang="en-US" dirty="0"/>
          </a:p>
          <a:p>
            <a:r>
              <a:rPr lang="en-US" dirty="0"/>
              <a:t>I am fearful of people of other races.</a:t>
            </a:r>
          </a:p>
          <a:p>
            <a:r>
              <a:rPr lang="en-US" dirty="0"/>
              <a:t>White people in the U.S. have certain advantages because of the color of their skin.</a:t>
            </a:r>
          </a:p>
          <a:p>
            <a:r>
              <a:rPr lang="en-US" dirty="0"/>
              <a:t>Racial problems in the U.S. are rare, isolated situations.</a:t>
            </a:r>
          </a:p>
          <a:p>
            <a:r>
              <a:rPr lang="en-US" dirty="0"/>
              <a:t>I am angry that racism exists. </a:t>
            </a:r>
          </a:p>
          <a:p>
            <a:endParaRPr lang="en-US" dirty="0"/>
          </a:p>
          <a:p>
            <a:r>
              <a:rPr lang="en-US" dirty="0"/>
              <a:t>Source: (Candis Watts Smith, Duke University Political Sciences (formerly UNC Public Policy) and Chris </a:t>
            </a:r>
            <a:r>
              <a:rPr lang="en-US" dirty="0" err="1"/>
              <a:t>DeSante</a:t>
            </a:r>
            <a:r>
              <a:rPr lang="en-US" dirty="0"/>
              <a:t>, Indiana University.)</a:t>
            </a:r>
          </a:p>
        </p:txBody>
      </p:sp>
      <p:sp>
        <p:nvSpPr>
          <p:cNvPr id="4" name="Footer Placeholder 3"/>
          <p:cNvSpPr>
            <a:spLocks noGrp="1"/>
          </p:cNvSpPr>
          <p:nvPr>
            <p:ph type="ftr" sz="quarter" idx="11"/>
          </p:nvPr>
        </p:nvSpPr>
        <p:spPr/>
        <p:txBody>
          <a:bodyPr/>
          <a:lstStyle/>
          <a:p>
            <a:r>
              <a:rPr lang="en-US"/>
              <a:t>POLI 421, Framing Public Policies</a:t>
            </a:r>
          </a:p>
        </p:txBody>
      </p:sp>
      <p:sp>
        <p:nvSpPr>
          <p:cNvPr id="5" name="Slide Number Placeholder 4"/>
          <p:cNvSpPr>
            <a:spLocks noGrp="1"/>
          </p:cNvSpPr>
          <p:nvPr>
            <p:ph type="sldNum" sz="quarter" idx="12"/>
          </p:nvPr>
        </p:nvSpPr>
        <p:spPr/>
        <p:txBody>
          <a:bodyPr/>
          <a:lstStyle/>
          <a:p>
            <a:fld id="{8B70254D-0821-4C59-A65E-A985EB574F0D}" type="slidenum">
              <a:rPr lang="en-US" smtClean="0"/>
              <a:t>16</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0" y="30145"/>
            <a:ext cx="4572000" cy="6858000"/>
          </a:xfrm>
          <a:prstGeom prst="rect">
            <a:avLst/>
          </a:prstGeom>
        </p:spPr>
      </p:pic>
    </p:spTree>
    <p:extLst>
      <p:ext uri="{BB962C8B-B14F-4D97-AF65-F5344CB8AC3E}">
        <p14:creationId xmlns:p14="http://schemas.microsoft.com/office/powerpoint/2010/main" val="14882022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fantastic new article to read</a:t>
            </a:r>
          </a:p>
        </p:txBody>
      </p:sp>
      <p:sp>
        <p:nvSpPr>
          <p:cNvPr id="3" name="Content Placeholder 2"/>
          <p:cNvSpPr>
            <a:spLocks noGrp="1"/>
          </p:cNvSpPr>
          <p:nvPr>
            <p:ph idx="1"/>
          </p:nvPr>
        </p:nvSpPr>
        <p:spPr>
          <a:xfrm>
            <a:off x="838200" y="1392072"/>
            <a:ext cx="10515600" cy="4484853"/>
          </a:xfrm>
        </p:spPr>
        <p:txBody>
          <a:bodyPr>
            <a:normAutofit/>
          </a:bodyPr>
          <a:lstStyle/>
          <a:p>
            <a:pPr algn="l"/>
            <a:endParaRPr lang="en-US" dirty="0">
              <a:solidFill>
                <a:srgbClr val="000000"/>
              </a:solidFill>
              <a:effectLst/>
            </a:endParaRPr>
          </a:p>
          <a:p>
            <a:r>
              <a:rPr lang="en-US" dirty="0"/>
              <a:t>Baumgartner, Frank R., Christian Caron, and Scott Duxbury. 2023. </a:t>
            </a:r>
            <a:r>
              <a:rPr lang="en-US" dirty="0">
                <a:hlinkClick r:id="rId3"/>
              </a:rPr>
              <a:t>Racial Resentment and the Death Penalty</a:t>
            </a:r>
            <a:r>
              <a:rPr lang="en-US" dirty="0"/>
              <a:t>. </a:t>
            </a:r>
            <a:r>
              <a:rPr lang="en-US" i="1" dirty="0"/>
              <a:t>Journal of Race and Ethnic Politics</a:t>
            </a:r>
            <a:r>
              <a:rPr lang="en-US" dirty="0"/>
              <a:t>, </a:t>
            </a:r>
            <a:r>
              <a:rPr lang="en-US" dirty="0" err="1"/>
              <a:t>FirstView</a:t>
            </a:r>
            <a:r>
              <a:rPr lang="en-US" dirty="0"/>
              <a:t>, 27 December 2022.</a:t>
            </a:r>
          </a:p>
          <a:p>
            <a:endParaRPr lang="en-US" dirty="0"/>
          </a:p>
          <a:p>
            <a:r>
              <a:rPr lang="en-US" dirty="0"/>
              <a:t>We showed that the responses to those questions about “racial resentment” can be aggregated by state, and over time.</a:t>
            </a:r>
          </a:p>
          <a:p>
            <a:r>
              <a:rPr lang="en-US" dirty="0"/>
              <a:t>Then we showed that, even controlling for ideological conservatism, that scale predicts  how many death sentences a state imposes in a given year. More racial resentment, more death sentences.</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17</a:t>
            </a:fld>
            <a:endParaRPr lang="en-US"/>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4455029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Counter-narratives</a:t>
            </a:r>
          </a:p>
        </p:txBody>
      </p:sp>
      <p:sp>
        <p:nvSpPr>
          <p:cNvPr id="3" name="Content Placeholder 2"/>
          <p:cNvSpPr>
            <a:spLocks noGrp="1"/>
          </p:cNvSpPr>
          <p:nvPr>
            <p:ph idx="1"/>
          </p:nvPr>
        </p:nvSpPr>
        <p:spPr>
          <a:xfrm>
            <a:off x="838200" y="1392072"/>
            <a:ext cx="10515600" cy="4484853"/>
          </a:xfrm>
        </p:spPr>
        <p:txBody>
          <a:bodyPr>
            <a:normAutofit/>
          </a:bodyPr>
          <a:lstStyle/>
          <a:p>
            <a:r>
              <a:rPr lang="en-US" dirty="0"/>
              <a:t>15 percent of the students and 12 percent of the DAS group actively counter-argued</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18</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801386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value of the concept of a “story line”?</a:t>
            </a:r>
          </a:p>
        </p:txBody>
      </p:sp>
      <p:sp>
        <p:nvSpPr>
          <p:cNvPr id="3" name="Content Placeholder 2"/>
          <p:cNvSpPr>
            <a:spLocks noGrp="1"/>
          </p:cNvSpPr>
          <p:nvPr>
            <p:ph idx="1"/>
          </p:nvPr>
        </p:nvSpPr>
        <p:spPr>
          <a:xfrm>
            <a:off x="838200" y="1690688"/>
            <a:ext cx="10515600" cy="4186237"/>
          </a:xfrm>
        </p:spPr>
        <p:txBody>
          <a:bodyPr>
            <a:normAutofit fontScale="92500" lnSpcReduction="10000"/>
          </a:bodyPr>
          <a:lstStyle/>
          <a:p>
            <a:r>
              <a:rPr lang="en-US" dirty="0"/>
              <a:t>It’s a set of frames…</a:t>
            </a:r>
          </a:p>
          <a:p>
            <a:r>
              <a:rPr lang="en-US" dirty="0"/>
              <a:t>That support a social hierarchy…</a:t>
            </a:r>
          </a:p>
          <a:p>
            <a:r>
              <a:rPr lang="en-US" dirty="0"/>
              <a:t>That have become so widely shared…</a:t>
            </a:r>
          </a:p>
          <a:p>
            <a:r>
              <a:rPr lang="en-US" dirty="0"/>
              <a:t>That people take them for granted…</a:t>
            </a:r>
          </a:p>
          <a:p>
            <a:r>
              <a:rPr lang="en-US" dirty="0"/>
              <a:t>Even people who disagree with them...</a:t>
            </a:r>
          </a:p>
          <a:p>
            <a:r>
              <a:rPr lang="en-US" dirty="0"/>
              <a:t>Still support them sometimes.</a:t>
            </a:r>
          </a:p>
          <a:p>
            <a:endParaRPr lang="en-US" dirty="0"/>
          </a:p>
          <a:p>
            <a:r>
              <a:rPr lang="en-US" dirty="0"/>
              <a:t>However, they are contested and can change over time, or potentially be broken down completely.  These story lines reflect and amplify political and social power. So, in your papers, pay attention to this idea.</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19</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65234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we start</a:t>
            </a:r>
          </a:p>
        </p:txBody>
      </p:sp>
      <p:sp>
        <p:nvSpPr>
          <p:cNvPr id="3" name="Content Placeholder 2"/>
          <p:cNvSpPr>
            <a:spLocks noGrp="1"/>
          </p:cNvSpPr>
          <p:nvPr>
            <p:ph idx="1"/>
          </p:nvPr>
        </p:nvSpPr>
        <p:spPr>
          <a:xfrm>
            <a:off x="838200" y="1392072"/>
            <a:ext cx="10515600" cy="4484853"/>
          </a:xfrm>
        </p:spPr>
        <p:txBody>
          <a:bodyPr>
            <a:normAutofit/>
          </a:bodyPr>
          <a:lstStyle/>
          <a:p>
            <a:r>
              <a:rPr lang="en-US" dirty="0"/>
              <a:t>Additional resources in the library</a:t>
            </a:r>
          </a:p>
          <a:p>
            <a:r>
              <a:rPr lang="en-US" dirty="0"/>
              <a:t>&gt; Library &gt; e-Research &gt; A-Z Database List &gt; News</a:t>
            </a:r>
          </a:p>
          <a:p>
            <a:pPr lvl="1"/>
            <a:r>
              <a:rPr lang="en-US" dirty="0"/>
              <a:t>Contains 73 databases, including many individual papers such as </a:t>
            </a:r>
            <a:r>
              <a:rPr lang="en-US" dirty="0" err="1"/>
              <a:t>NYTimes</a:t>
            </a:r>
            <a:r>
              <a:rPr lang="en-US" dirty="0"/>
              <a:t>, Charlotte Observer, the archive of the Associated Press, and so on, often back to the 1800s.</a:t>
            </a:r>
          </a:p>
          <a:p>
            <a:pPr lvl="1"/>
            <a:r>
              <a:rPr lang="en-US" dirty="0"/>
              <a:t>Also contains such things as “America’s News”, which has hundreds of papers included, though not as much historical coverage.</a:t>
            </a:r>
          </a:p>
          <a:p>
            <a:pPr lvl="1"/>
            <a:r>
              <a:rPr lang="en-US" dirty="0"/>
              <a:t>“newspapers.com” has many NC newspapers going back in time.</a:t>
            </a:r>
          </a:p>
          <a:p>
            <a:pPr lvl="1"/>
            <a:r>
              <a:rPr lang="en-US" dirty="0"/>
              <a:t>Note some of the papers are from overseas, some are African-American or Hispanic papers in the US, and so on. A good resource.</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2</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0024881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story lines about the following?</a:t>
            </a:r>
          </a:p>
        </p:txBody>
      </p:sp>
      <p:sp>
        <p:nvSpPr>
          <p:cNvPr id="3" name="Content Placeholder 2"/>
          <p:cNvSpPr>
            <a:spLocks noGrp="1"/>
          </p:cNvSpPr>
          <p:nvPr>
            <p:ph idx="1"/>
          </p:nvPr>
        </p:nvSpPr>
        <p:spPr>
          <a:xfrm>
            <a:off x="838200" y="1392072"/>
            <a:ext cx="10515600" cy="4484853"/>
          </a:xfrm>
        </p:spPr>
        <p:txBody>
          <a:bodyPr>
            <a:normAutofit/>
          </a:bodyPr>
          <a:lstStyle/>
          <a:p>
            <a:r>
              <a:rPr lang="en-US" dirty="0"/>
              <a:t>Women are better suited than men to be teachers, until college</a:t>
            </a:r>
          </a:p>
          <a:p>
            <a:r>
              <a:rPr lang="en-US" dirty="0"/>
              <a:t>The CEO deserves an extremely high salary, compared  to the  worker</a:t>
            </a:r>
          </a:p>
          <a:p>
            <a:r>
              <a:rPr lang="en-US" dirty="0"/>
              <a:t>Church-goers have good moral values</a:t>
            </a:r>
          </a:p>
          <a:p>
            <a:r>
              <a:rPr lang="en-US" dirty="0"/>
              <a:t>Free speech is the most fundamental form of liberty</a:t>
            </a:r>
          </a:p>
          <a:p>
            <a:r>
              <a:rPr lang="en-US" dirty="0"/>
              <a:t>The police must have the tools they need to keep us safe from danger</a:t>
            </a:r>
          </a:p>
          <a:p>
            <a:r>
              <a:rPr lang="en-US" dirty="0"/>
              <a:t>Felons should not be able to vote</a:t>
            </a:r>
          </a:p>
          <a:p>
            <a:r>
              <a:rPr lang="en-US" dirty="0"/>
              <a:t>Prisoners should work for low wages or no wages at all</a:t>
            </a:r>
          </a:p>
          <a:p>
            <a:r>
              <a:rPr lang="en-US" dirty="0"/>
              <a:t>Poor people are probably responsible for their own predicament, at least in part</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20</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3493171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2F928-BE81-78C5-6785-C089FF1F09BA}"/>
              </a:ext>
            </a:extLst>
          </p:cNvPr>
          <p:cNvSpPr>
            <a:spLocks noGrp="1"/>
          </p:cNvSpPr>
          <p:nvPr>
            <p:ph type="title"/>
          </p:nvPr>
        </p:nvSpPr>
        <p:spPr/>
        <p:txBody>
          <a:bodyPr/>
          <a:lstStyle/>
          <a:p>
            <a:r>
              <a:rPr lang="en-US" dirty="0"/>
              <a:t>This article is about race. But what are the story-lines that are “common sense” about:</a:t>
            </a:r>
          </a:p>
        </p:txBody>
      </p:sp>
      <p:sp>
        <p:nvSpPr>
          <p:cNvPr id="3" name="Content Placeholder 2">
            <a:extLst>
              <a:ext uri="{FF2B5EF4-FFF2-40B4-BE49-F238E27FC236}">
                <a16:creationId xmlns:a16="http://schemas.microsoft.com/office/drawing/2014/main" id="{3238334D-0A58-DA7A-DCC2-9050CDC9299E}"/>
              </a:ext>
            </a:extLst>
          </p:cNvPr>
          <p:cNvSpPr>
            <a:spLocks noGrp="1"/>
          </p:cNvSpPr>
          <p:nvPr>
            <p:ph idx="1"/>
          </p:nvPr>
        </p:nvSpPr>
        <p:spPr/>
        <p:txBody>
          <a:bodyPr>
            <a:normAutofit/>
          </a:bodyPr>
          <a:lstStyle/>
          <a:p>
            <a:r>
              <a:rPr lang="en-US" dirty="0"/>
              <a:t>Women?</a:t>
            </a:r>
          </a:p>
          <a:p>
            <a:r>
              <a:rPr lang="en-US" dirty="0"/>
              <a:t>Individuals with physical disabilities?</a:t>
            </a:r>
          </a:p>
          <a:p>
            <a:r>
              <a:rPr lang="en-US" dirty="0"/>
              <a:t>LGBTQ+ individuals?</a:t>
            </a:r>
          </a:p>
          <a:p>
            <a:r>
              <a:rPr lang="en-US" dirty="0"/>
              <a:t>Old people?</a:t>
            </a:r>
          </a:p>
          <a:p>
            <a:r>
              <a:rPr lang="en-US" dirty="0"/>
              <a:t>College-aged individuals?</a:t>
            </a:r>
          </a:p>
          <a:p>
            <a:r>
              <a:rPr lang="en-US" dirty="0"/>
              <a:t>Southerners?</a:t>
            </a:r>
          </a:p>
          <a:p>
            <a:r>
              <a:rPr lang="en-US" dirty="0"/>
              <a:t>Californians?</a:t>
            </a:r>
          </a:p>
          <a:p>
            <a:r>
              <a:rPr lang="en-US" dirty="0"/>
              <a:t>(Pick your nationality group)?</a:t>
            </a:r>
          </a:p>
        </p:txBody>
      </p:sp>
      <p:sp>
        <p:nvSpPr>
          <p:cNvPr id="4" name="Footer Placeholder 3">
            <a:extLst>
              <a:ext uri="{FF2B5EF4-FFF2-40B4-BE49-F238E27FC236}">
                <a16:creationId xmlns:a16="http://schemas.microsoft.com/office/drawing/2014/main" id="{45492054-7F0A-CB5A-BDD7-8A16BB33EA45}"/>
              </a:ext>
            </a:extLst>
          </p:cNvPr>
          <p:cNvSpPr>
            <a:spLocks noGrp="1"/>
          </p:cNvSpPr>
          <p:nvPr>
            <p:ph type="ftr" sz="quarter" idx="11"/>
          </p:nvPr>
        </p:nvSpPr>
        <p:spPr/>
        <p:txBody>
          <a:bodyPr/>
          <a:lstStyle/>
          <a:p>
            <a:r>
              <a:rPr lang="en-US"/>
              <a:t>POLI 421, Framing Public Policies, Spring 2023</a:t>
            </a:r>
          </a:p>
        </p:txBody>
      </p:sp>
      <p:sp>
        <p:nvSpPr>
          <p:cNvPr id="5" name="Slide Number Placeholder 4">
            <a:extLst>
              <a:ext uri="{FF2B5EF4-FFF2-40B4-BE49-F238E27FC236}">
                <a16:creationId xmlns:a16="http://schemas.microsoft.com/office/drawing/2014/main" id="{F1D0C160-AB72-23AE-B1D7-AC36EFECF37F}"/>
              </a:ext>
            </a:extLst>
          </p:cNvPr>
          <p:cNvSpPr>
            <a:spLocks noGrp="1"/>
          </p:cNvSpPr>
          <p:nvPr>
            <p:ph type="sldNum" sz="quarter" idx="12"/>
          </p:nvPr>
        </p:nvSpPr>
        <p:spPr/>
        <p:txBody>
          <a:bodyPr/>
          <a:lstStyle/>
          <a:p>
            <a:fld id="{8B70254D-0821-4C59-A65E-A985EB574F0D}" type="slidenum">
              <a:rPr lang="en-US" smtClean="0"/>
              <a:t>21</a:t>
            </a:fld>
            <a:endParaRPr lang="en-US"/>
          </a:p>
        </p:txBody>
      </p:sp>
      <p:pic>
        <p:nvPicPr>
          <p:cNvPr id="6" name="Picture 5">
            <a:extLst>
              <a:ext uri="{FF2B5EF4-FFF2-40B4-BE49-F238E27FC236}">
                <a16:creationId xmlns:a16="http://schemas.microsoft.com/office/drawing/2014/main" id="{72135699-E0AE-08B8-FC69-71A53F63EE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8578223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C597D-D8FE-C82F-C569-BF7FD3B6ADAD}"/>
              </a:ext>
            </a:extLst>
          </p:cNvPr>
          <p:cNvSpPr>
            <a:spLocks noGrp="1"/>
          </p:cNvSpPr>
          <p:nvPr>
            <p:ph type="title"/>
          </p:nvPr>
        </p:nvSpPr>
        <p:spPr/>
        <p:txBody>
          <a:bodyPr/>
          <a:lstStyle/>
          <a:p>
            <a:r>
              <a:rPr lang="en-US" dirty="0"/>
              <a:t>Now the fun part</a:t>
            </a:r>
          </a:p>
        </p:txBody>
      </p:sp>
      <p:sp>
        <p:nvSpPr>
          <p:cNvPr id="3" name="Content Placeholder 2">
            <a:extLst>
              <a:ext uri="{FF2B5EF4-FFF2-40B4-BE49-F238E27FC236}">
                <a16:creationId xmlns:a16="http://schemas.microsoft.com/office/drawing/2014/main" id="{390CA6A7-735A-E34B-D055-3530953754A6}"/>
              </a:ext>
            </a:extLst>
          </p:cNvPr>
          <p:cNvSpPr>
            <a:spLocks noGrp="1"/>
          </p:cNvSpPr>
          <p:nvPr>
            <p:ph idx="1"/>
          </p:nvPr>
        </p:nvSpPr>
        <p:spPr/>
        <p:txBody>
          <a:bodyPr/>
          <a:lstStyle/>
          <a:p>
            <a:r>
              <a:rPr lang="en-US" dirty="0"/>
              <a:t>For any “story line” about a particular identity group:</a:t>
            </a:r>
          </a:p>
          <a:p>
            <a:endParaRPr lang="en-US" dirty="0"/>
          </a:p>
          <a:p>
            <a:r>
              <a:rPr lang="en-US" dirty="0"/>
              <a:t>Can you find times and places where it is contested?</a:t>
            </a:r>
          </a:p>
          <a:p>
            <a:endParaRPr lang="en-US" dirty="0"/>
          </a:p>
          <a:p>
            <a:r>
              <a:rPr lang="en-US" dirty="0"/>
              <a:t>Can you find that a story line has lost its power over time?</a:t>
            </a:r>
          </a:p>
          <a:p>
            <a:endParaRPr lang="en-US" dirty="0"/>
          </a:p>
          <a:p>
            <a:r>
              <a:rPr lang="en-US" dirty="0"/>
              <a:t>Story lines are like hegemonic or dominant frames. But they can degrade or be destroyed over time, if they are replaced by a new one.</a:t>
            </a:r>
          </a:p>
        </p:txBody>
      </p:sp>
      <p:sp>
        <p:nvSpPr>
          <p:cNvPr id="4" name="Footer Placeholder 3">
            <a:extLst>
              <a:ext uri="{FF2B5EF4-FFF2-40B4-BE49-F238E27FC236}">
                <a16:creationId xmlns:a16="http://schemas.microsoft.com/office/drawing/2014/main" id="{7412DCEC-31C3-DACE-969C-8127488A0477}"/>
              </a:ext>
            </a:extLst>
          </p:cNvPr>
          <p:cNvSpPr>
            <a:spLocks noGrp="1"/>
          </p:cNvSpPr>
          <p:nvPr>
            <p:ph type="ftr" sz="quarter" idx="11"/>
          </p:nvPr>
        </p:nvSpPr>
        <p:spPr/>
        <p:txBody>
          <a:bodyPr/>
          <a:lstStyle/>
          <a:p>
            <a:r>
              <a:rPr lang="en-US"/>
              <a:t>POLI 421, Framing Public Policies, Spring 2023</a:t>
            </a:r>
          </a:p>
        </p:txBody>
      </p:sp>
      <p:sp>
        <p:nvSpPr>
          <p:cNvPr id="5" name="Slide Number Placeholder 4">
            <a:extLst>
              <a:ext uri="{FF2B5EF4-FFF2-40B4-BE49-F238E27FC236}">
                <a16:creationId xmlns:a16="http://schemas.microsoft.com/office/drawing/2014/main" id="{53F01225-9DAB-99F7-A893-6704FB5BED24}"/>
              </a:ext>
            </a:extLst>
          </p:cNvPr>
          <p:cNvSpPr>
            <a:spLocks noGrp="1"/>
          </p:cNvSpPr>
          <p:nvPr>
            <p:ph type="sldNum" sz="quarter" idx="12"/>
          </p:nvPr>
        </p:nvSpPr>
        <p:spPr/>
        <p:txBody>
          <a:bodyPr/>
          <a:lstStyle/>
          <a:p>
            <a:fld id="{8B70254D-0821-4C59-A65E-A985EB574F0D}" type="slidenum">
              <a:rPr lang="en-US" smtClean="0"/>
              <a:t>22</a:t>
            </a:fld>
            <a:endParaRPr lang="en-US"/>
          </a:p>
        </p:txBody>
      </p:sp>
      <p:pic>
        <p:nvPicPr>
          <p:cNvPr id="6" name="Picture 5">
            <a:extLst>
              <a:ext uri="{FF2B5EF4-FFF2-40B4-BE49-F238E27FC236}">
                <a16:creationId xmlns:a16="http://schemas.microsoft.com/office/drawing/2014/main" id="{F30E126C-4EA9-8C50-969A-F8966AE784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8568700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politics question</a:t>
            </a:r>
          </a:p>
        </p:txBody>
      </p:sp>
      <p:sp>
        <p:nvSpPr>
          <p:cNvPr id="3" name="Content Placeholder 2"/>
          <p:cNvSpPr>
            <a:spLocks noGrp="1"/>
          </p:cNvSpPr>
          <p:nvPr>
            <p:ph idx="1"/>
          </p:nvPr>
        </p:nvSpPr>
        <p:spPr>
          <a:xfrm>
            <a:off x="838200" y="1392072"/>
            <a:ext cx="10515600" cy="4484853"/>
          </a:xfrm>
        </p:spPr>
        <p:txBody>
          <a:bodyPr>
            <a:normAutofit fontScale="92500" lnSpcReduction="10000"/>
          </a:bodyPr>
          <a:lstStyle/>
          <a:p>
            <a:r>
              <a:rPr lang="en-US" dirty="0"/>
              <a:t>Should a person seeking to be the Democratic nominee for  President support reparations for slavery or for the taking of Native American lands?</a:t>
            </a:r>
          </a:p>
          <a:p>
            <a:endParaRPr lang="en-US" dirty="0"/>
          </a:p>
          <a:p>
            <a:r>
              <a:rPr lang="en-US" dirty="0"/>
              <a:t>What are the frames for this?</a:t>
            </a:r>
          </a:p>
          <a:p>
            <a:r>
              <a:rPr lang="en-US" dirty="0"/>
              <a:t>What would be the predictable counter-frames?</a:t>
            </a:r>
          </a:p>
          <a:p>
            <a:r>
              <a:rPr lang="en-US" dirty="0"/>
              <a:t>Which one would be advantageous for a candidate?</a:t>
            </a:r>
          </a:p>
          <a:p>
            <a:r>
              <a:rPr lang="en-US" dirty="0"/>
              <a:t>Would a candidate win if they supported reparations?</a:t>
            </a:r>
          </a:p>
          <a:p>
            <a:r>
              <a:rPr lang="en-US" dirty="0"/>
              <a:t>Should that person stand for it anyway? Why did Pres. Obama never do this?</a:t>
            </a:r>
          </a:p>
          <a:p>
            <a:r>
              <a:rPr lang="en-US" dirty="0"/>
              <a:t>Do you think this might ever happen? How would you build momentum to move the “Overton window” on such a big issue?</a:t>
            </a:r>
          </a:p>
        </p:txBody>
      </p:sp>
      <p:sp>
        <p:nvSpPr>
          <p:cNvPr id="4" name="Footer Placeholder 3"/>
          <p:cNvSpPr>
            <a:spLocks noGrp="1"/>
          </p:cNvSpPr>
          <p:nvPr>
            <p:ph type="ftr" sz="quarter" idx="11"/>
          </p:nvPr>
        </p:nvSpPr>
        <p:spPr/>
        <p:txBody>
          <a:bodyPr/>
          <a:lstStyle/>
          <a:p>
            <a:r>
              <a:rPr lang="en-US" dirty="0"/>
              <a:t>POLI 421, Framing Public Policies, Spring 2023</a:t>
            </a:r>
          </a:p>
        </p:txBody>
      </p:sp>
      <p:sp>
        <p:nvSpPr>
          <p:cNvPr id="5" name="Slide Number Placeholder 4"/>
          <p:cNvSpPr>
            <a:spLocks noGrp="1"/>
          </p:cNvSpPr>
          <p:nvPr>
            <p:ph type="sldNum" sz="quarter" idx="12"/>
          </p:nvPr>
        </p:nvSpPr>
        <p:spPr/>
        <p:txBody>
          <a:bodyPr/>
          <a:lstStyle/>
          <a:p>
            <a:fld id="{8B70254D-0821-4C59-A65E-A985EB574F0D}" type="slidenum">
              <a:rPr lang="en-US" smtClean="0"/>
              <a:t>23</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574543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OK, on to the topic for today: Race</a:t>
            </a:r>
          </a:p>
        </p:txBody>
      </p:sp>
      <p:sp>
        <p:nvSpPr>
          <p:cNvPr id="8" name="Content Placeholder 7"/>
          <p:cNvSpPr>
            <a:spLocks noGrp="1"/>
          </p:cNvSpPr>
          <p:nvPr>
            <p:ph idx="1"/>
          </p:nvPr>
        </p:nvSpPr>
        <p:spPr/>
        <p:txBody>
          <a:bodyPr>
            <a:normAutofit lnSpcReduction="10000"/>
          </a:bodyPr>
          <a:lstStyle/>
          <a:p>
            <a:r>
              <a:rPr lang="en-US" dirty="0"/>
              <a:t>Note: talking about race can be hard, but let’s do it. Let’s first </a:t>
            </a:r>
            <a:r>
              <a:rPr lang="en-US" u="sng" dirty="0"/>
              <a:t>understand</a:t>
            </a:r>
            <a:r>
              <a:rPr lang="en-US" dirty="0"/>
              <a:t> the argument, then discuss.</a:t>
            </a:r>
          </a:p>
          <a:p>
            <a:endParaRPr lang="en-US" dirty="0"/>
          </a:p>
          <a:p>
            <a:r>
              <a:rPr lang="en-US" dirty="0"/>
              <a:t>Good that we have many international students in the class. In different countries, there may be different “accepted truths” based on different identity characteristics.</a:t>
            </a:r>
          </a:p>
          <a:p>
            <a:endParaRPr lang="en-US" dirty="0"/>
          </a:p>
          <a:p>
            <a:r>
              <a:rPr lang="en-US" dirty="0"/>
              <a:t>A common theme to think about: social identity theory, with its in-groups and out-groups. Assigning someone to the out-group is what we can call “othering.”</a:t>
            </a:r>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3</a:t>
            </a:fld>
            <a:endParaRPr lang="en-US"/>
          </a:p>
        </p:txBody>
      </p:sp>
      <p:pic>
        <p:nvPicPr>
          <p:cNvPr id="2" name="Picture 1">
            <a:extLst>
              <a:ext uri="{FF2B5EF4-FFF2-40B4-BE49-F238E27FC236}">
                <a16:creationId xmlns:a16="http://schemas.microsoft.com/office/drawing/2014/main" id="{981B89CD-F2E3-2056-9D5A-9FB4C1D20B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337387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703" y="365125"/>
            <a:ext cx="10983097" cy="1325563"/>
          </a:xfrm>
        </p:spPr>
        <p:txBody>
          <a:bodyPr>
            <a:normAutofit/>
          </a:bodyPr>
          <a:lstStyle/>
          <a:p>
            <a:r>
              <a:rPr lang="en-US" dirty="0"/>
              <a:t>The argument of this article</a:t>
            </a:r>
          </a:p>
        </p:txBody>
      </p:sp>
      <p:sp>
        <p:nvSpPr>
          <p:cNvPr id="3" name="Content Placeholder 2"/>
          <p:cNvSpPr>
            <a:spLocks noGrp="1"/>
          </p:cNvSpPr>
          <p:nvPr>
            <p:ph idx="1"/>
          </p:nvPr>
        </p:nvSpPr>
        <p:spPr>
          <a:xfrm>
            <a:off x="838200" y="1690688"/>
            <a:ext cx="10515600" cy="4186237"/>
          </a:xfrm>
        </p:spPr>
        <p:txBody>
          <a:bodyPr>
            <a:normAutofit lnSpcReduction="10000"/>
          </a:bodyPr>
          <a:lstStyle/>
          <a:p>
            <a:r>
              <a:rPr lang="en-US" dirty="0"/>
              <a:t>Racial ideology: frameworks or “grids” that racial groups use to make sense of the world</a:t>
            </a:r>
          </a:p>
          <a:p>
            <a:r>
              <a:rPr lang="en-US" dirty="0"/>
              <a:t>Societies have hierarchies, and the views of the dominant group are more likely to “crystallize as ‘common sense’”</a:t>
            </a:r>
          </a:p>
          <a:p>
            <a:r>
              <a:rPr lang="en-US" dirty="0"/>
              <a:t>“One sign that an ideology has gained dominance is that its central logic has come to be perceived as ‘common sense’…”</a:t>
            </a:r>
          </a:p>
          <a:p>
            <a:r>
              <a:rPr lang="en-US" dirty="0"/>
              <a:t>Story lines: socially shared tales that incorporate a common scheme and wording. Like legends or fables, readily available, taken-for-granted. These are generic, not personal.</a:t>
            </a:r>
          </a:p>
          <a:p>
            <a:r>
              <a:rPr lang="en-US" dirty="0"/>
              <a:t>Testimonies: First-hand accounts, not generic stories.</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4</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139341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Their goals</a:t>
            </a:r>
          </a:p>
        </p:txBody>
      </p:sp>
      <p:sp>
        <p:nvSpPr>
          <p:cNvPr id="3" name="Content Placeholder 2"/>
          <p:cNvSpPr>
            <a:spLocks noGrp="1"/>
          </p:cNvSpPr>
          <p:nvPr>
            <p:ph idx="1"/>
          </p:nvPr>
        </p:nvSpPr>
        <p:spPr>
          <a:xfrm>
            <a:off x="838200" y="1392072"/>
            <a:ext cx="10515600" cy="4484853"/>
          </a:xfrm>
        </p:spPr>
        <p:txBody>
          <a:bodyPr>
            <a:normAutofit/>
          </a:bodyPr>
          <a:lstStyle/>
          <a:p>
            <a:r>
              <a:rPr lang="en-US" dirty="0"/>
              <a:t>1. Document the master racial stories of the post-civil rights era</a:t>
            </a:r>
          </a:p>
          <a:p>
            <a:r>
              <a:rPr lang="en-US" dirty="0"/>
              <a:t>2. Assess the rhetorical and ideological functions of these stories</a:t>
            </a:r>
          </a:p>
          <a:p>
            <a:r>
              <a:rPr lang="en-US" dirty="0"/>
              <a:t>3. Provide evidence of fractures in these stories</a:t>
            </a:r>
          </a:p>
          <a:p>
            <a:pPr lvl="1"/>
            <a:r>
              <a:rPr lang="en-US" dirty="0"/>
              <a:t>Note that many do not embrace these “common sense” stories</a:t>
            </a:r>
          </a:p>
          <a:p>
            <a:pPr lvl="1"/>
            <a:r>
              <a:rPr lang="en-US" dirty="0"/>
              <a:t>(That is, the stories are NOT fully shared by all. They are merely dominant, not completely paradigmatic.)</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5</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045983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background</a:t>
            </a:r>
          </a:p>
        </p:txBody>
      </p:sp>
      <p:sp>
        <p:nvSpPr>
          <p:cNvPr id="3" name="Content Placeholder 2"/>
          <p:cNvSpPr>
            <a:spLocks noGrp="1"/>
          </p:cNvSpPr>
          <p:nvPr>
            <p:ph idx="1"/>
          </p:nvPr>
        </p:nvSpPr>
        <p:spPr>
          <a:xfrm>
            <a:off x="838200" y="1392072"/>
            <a:ext cx="10515600" cy="4484853"/>
          </a:xfrm>
        </p:spPr>
        <p:txBody>
          <a:bodyPr>
            <a:normAutofit/>
          </a:bodyPr>
          <a:lstStyle/>
          <a:p>
            <a:r>
              <a:rPr lang="en-US" dirty="0"/>
              <a:t>Racism v. racial structure</a:t>
            </a:r>
          </a:p>
          <a:p>
            <a:r>
              <a:rPr lang="en-US" dirty="0"/>
              <a:t>Many would refuse to accept the idea that we live in a racist society driven by views of racial hostility and/or hatred.</a:t>
            </a:r>
          </a:p>
          <a:p>
            <a:r>
              <a:rPr lang="en-US" dirty="0"/>
              <a:t>However, it is clear that there is a hierarchical structure; some are on top, some are in a subordinate position.</a:t>
            </a:r>
          </a:p>
          <a:p>
            <a:r>
              <a:rPr lang="en-US" dirty="0"/>
              <a:t>So, we’re looking here at racial structures, not necessarily about racism.</a:t>
            </a:r>
          </a:p>
          <a:p>
            <a:endParaRPr lang="en-US" dirty="0"/>
          </a:p>
          <a:p>
            <a:pPr lvl="1"/>
            <a:r>
              <a:rPr lang="en-US" dirty="0"/>
              <a:t>(Note you could expand this article to be about gender, immigration status, gender orientation, social class, many other domains)</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6</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594869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Positionality </a:t>
            </a:r>
          </a:p>
        </p:txBody>
      </p:sp>
      <p:sp>
        <p:nvSpPr>
          <p:cNvPr id="3" name="Content Placeholder 2"/>
          <p:cNvSpPr>
            <a:spLocks noGrp="1"/>
          </p:cNvSpPr>
          <p:nvPr>
            <p:ph idx="1"/>
          </p:nvPr>
        </p:nvSpPr>
        <p:spPr>
          <a:xfrm>
            <a:off x="838200" y="1392072"/>
            <a:ext cx="10515600" cy="4484853"/>
          </a:xfrm>
        </p:spPr>
        <p:txBody>
          <a:bodyPr>
            <a:normAutofit/>
          </a:bodyPr>
          <a:lstStyle/>
          <a:p>
            <a:r>
              <a:rPr lang="en-US" dirty="0"/>
              <a:t>Actors at the top of the hierarchy are </a:t>
            </a:r>
            <a:r>
              <a:rPr lang="en-US" u="sng" dirty="0"/>
              <a:t>more likely </a:t>
            </a:r>
            <a:r>
              <a:rPr lang="en-US" dirty="0"/>
              <a:t>to have and express views that help maintain the system, which provides privilege. (Note: “More likely to” does not mean “always exhibit”…</a:t>
            </a:r>
          </a:p>
          <a:p>
            <a:endParaRPr lang="en-US" dirty="0"/>
          </a:p>
          <a:p>
            <a:r>
              <a:rPr lang="en-US" dirty="0"/>
              <a:t>Actors at the bottom are more likely to exhibit opposition and counter-narratives.</a:t>
            </a:r>
          </a:p>
          <a:p>
            <a:endParaRPr lang="en-US" dirty="0"/>
          </a:p>
          <a:p>
            <a:r>
              <a:rPr lang="en-US" dirty="0"/>
              <a:t>SO: the point is not that these narratives are true or false. It’s that we can use them to understand what is going on.</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7</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4278216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are you calling a racist?”</a:t>
            </a:r>
          </a:p>
        </p:txBody>
      </p:sp>
      <p:sp>
        <p:nvSpPr>
          <p:cNvPr id="3" name="Content Placeholder 2"/>
          <p:cNvSpPr>
            <a:spLocks noGrp="1"/>
          </p:cNvSpPr>
          <p:nvPr>
            <p:ph idx="1"/>
          </p:nvPr>
        </p:nvSpPr>
        <p:spPr>
          <a:xfrm>
            <a:off x="838200" y="1690688"/>
            <a:ext cx="10515600" cy="4186237"/>
          </a:xfrm>
        </p:spPr>
        <p:txBody>
          <a:bodyPr>
            <a:normAutofit fontScale="92500" lnSpcReduction="10000"/>
          </a:bodyPr>
          <a:lstStyle/>
          <a:p>
            <a:r>
              <a:rPr lang="en-US" dirty="0"/>
              <a:t>Many people have a hard time distinguishing between discussions of racialized structures and accusations of personal animus.</a:t>
            </a:r>
          </a:p>
          <a:p>
            <a:endParaRPr lang="en-US" dirty="0"/>
          </a:p>
          <a:p>
            <a:r>
              <a:rPr lang="en-US" dirty="0"/>
              <a:t>I’ve done lots of talks about police traffic stops where I’ve been extremely careful only to talk about “statistical disparities” but someone who feels defensive about it says that I said that there was “racial discrimination” or “racism” on the police force…</a:t>
            </a:r>
          </a:p>
          <a:p>
            <a:endParaRPr lang="en-US" dirty="0"/>
          </a:p>
          <a:p>
            <a:r>
              <a:rPr lang="en-US" dirty="0"/>
              <a:t>How does “motivated reasoning” interact with “positionality” in driving these responses on sensitive subjects. Feel free to substitute race for gender, religion, or another identity-characteristic.</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8</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4000949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Color-blind racism</a:t>
            </a:r>
          </a:p>
        </p:txBody>
      </p:sp>
      <p:sp>
        <p:nvSpPr>
          <p:cNvPr id="3" name="Content Placeholder 2"/>
          <p:cNvSpPr>
            <a:spLocks noGrp="1"/>
          </p:cNvSpPr>
          <p:nvPr>
            <p:ph idx="1"/>
          </p:nvPr>
        </p:nvSpPr>
        <p:spPr>
          <a:xfrm>
            <a:off x="838200" y="1392072"/>
            <a:ext cx="10515600" cy="4484853"/>
          </a:xfrm>
        </p:spPr>
        <p:txBody>
          <a:bodyPr>
            <a:normAutofit/>
          </a:bodyPr>
          <a:lstStyle/>
          <a:p>
            <a:r>
              <a:rPr lang="en-US" dirty="0"/>
              <a:t>A “new” and “modern” justification, not like “old-fashioned” racism</a:t>
            </a:r>
          </a:p>
          <a:p>
            <a:r>
              <a:rPr lang="en-US" dirty="0"/>
              <a:t>No support for Jim Crow, segregation, etc.</a:t>
            </a:r>
          </a:p>
          <a:p>
            <a:r>
              <a:rPr lang="en-US" dirty="0"/>
              <a:t>But…, widespread ideas more subtly associated with race</a:t>
            </a:r>
          </a:p>
          <a:p>
            <a:endParaRPr lang="en-US" dirty="0"/>
          </a:p>
          <a:p>
            <a:r>
              <a:rPr lang="en-US" dirty="0"/>
              <a:t>That’s the point here, how people promote ideas that support the hierarchical system without sounding like a racist.</a:t>
            </a:r>
          </a:p>
          <a:p>
            <a:endParaRPr lang="en-US" dirty="0"/>
          </a:p>
          <a:p>
            <a:r>
              <a:rPr lang="en-US" dirty="0"/>
              <a:t>(Again: easy to apply this to things like why women might not deserve the same wages as men, or whatever.)</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9</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5343680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TotalTime>
  <Words>2081</Words>
  <Application>Microsoft Office PowerPoint</Application>
  <PresentationFormat>Widescreen</PresentationFormat>
  <Paragraphs>211</Paragraphs>
  <Slides>23</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Baumgartner, Framing, Spring 2023 </vt:lpstr>
      <vt:lpstr>Before we start</vt:lpstr>
      <vt:lpstr>OK, on to the topic for today: Race</vt:lpstr>
      <vt:lpstr>The argument of this article</vt:lpstr>
      <vt:lpstr>Their goals</vt:lpstr>
      <vt:lpstr>More background</vt:lpstr>
      <vt:lpstr>Positionality </vt:lpstr>
      <vt:lpstr>“Who are you calling a racist?”</vt:lpstr>
      <vt:lpstr>Color-blind racism</vt:lpstr>
      <vt:lpstr>Data collection</vt:lpstr>
      <vt:lpstr>The Past is the Past</vt:lpstr>
      <vt:lpstr>“I didn’t own any slaves”</vt:lpstr>
      <vt:lpstr>I did not get a job because….</vt:lpstr>
      <vt:lpstr>If Jews, Italians, and Irish have made it…</vt:lpstr>
      <vt:lpstr>Symbolic Racism Scale (David Sears and PJ Henry, 2002)</vt:lpstr>
      <vt:lpstr>The FIRE scale of racial attitudes </vt:lpstr>
      <vt:lpstr>A fantastic new article to read</vt:lpstr>
      <vt:lpstr>Counter-narratives</vt:lpstr>
      <vt:lpstr>What is the value of the concept of a “story line”?</vt:lpstr>
      <vt:lpstr>What are the story lines about the following?</vt:lpstr>
      <vt:lpstr>This article is about race. But what are the story-lines that are “common sense” about:</vt:lpstr>
      <vt:lpstr>Now the fun part</vt:lpstr>
      <vt:lpstr>Current politics question</vt:lpstr>
    </vt:vector>
  </TitlesOfParts>
  <Company>UNC Chapel 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Baumgartner, Frank R.</dc:creator>
  <cp:lastModifiedBy>Baumgartner, Frank R.</cp:lastModifiedBy>
  <cp:revision>22</cp:revision>
  <dcterms:created xsi:type="dcterms:W3CDTF">2018-11-12T18:55:41Z</dcterms:created>
  <dcterms:modified xsi:type="dcterms:W3CDTF">2023-02-26T16:40:05Z</dcterms:modified>
</cp:coreProperties>
</file>