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8"/>
  </p:notesMasterIdLst>
  <p:sldIdLst>
    <p:sldId id="256" r:id="rId3"/>
    <p:sldId id="257" r:id="rId4"/>
    <p:sldId id="258" r:id="rId5"/>
    <p:sldId id="259" r:id="rId6"/>
    <p:sldId id="277" r:id="rId7"/>
    <p:sldId id="261" r:id="rId8"/>
    <p:sldId id="264" r:id="rId9"/>
    <p:sldId id="265" r:id="rId10"/>
    <p:sldId id="266" r:id="rId11"/>
    <p:sldId id="267" r:id="rId12"/>
    <p:sldId id="284" r:id="rId13"/>
    <p:sldId id="283" r:id="rId14"/>
    <p:sldId id="281" r:id="rId15"/>
    <p:sldId id="282" r:id="rId16"/>
    <p:sldId id="280" r:id="rId17"/>
    <p:sldId id="278" r:id="rId18"/>
    <p:sldId id="269" r:id="rId19"/>
    <p:sldId id="270" r:id="rId20"/>
    <p:sldId id="271" r:id="rId21"/>
    <p:sldId id="272" r:id="rId22"/>
    <p:sldId id="273" r:id="rId23"/>
    <p:sldId id="274" r:id="rId24"/>
    <p:sldId id="275" r:id="rId25"/>
    <p:sldId id="276" r:id="rId26"/>
    <p:sldId id="285"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CD69B1-1A7C-467C-9294-73D22D7D9CA5}">
  <a:tblStyle styleId="{D5CD69B1-1A7C-467C-9294-73D22D7D9CA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D9E8C97-06C3-4340-A3CE-9E89C403E45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4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fe64a82e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5fe64a82e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fe64a82e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fe64a82e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fe64a82e8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5fe64a82e8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fe64a82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fe64a82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fe64a82e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5fe64a82e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fe64a82e8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5fe64a82e8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fe64a82e8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5fe64a82e8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fe64a82e8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5fe64a82e8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fe64a82e8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g5fe64a82e8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 name="Google Shape;95;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6" name="Google Shape;106;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1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p1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9" name="Google Shape;119;p1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1" name="Google Shape;121;p1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p2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2"/>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2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2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cjcaron@unc.edu" TargetMode="External"/><Relationship Id="rId2" Type="http://schemas.openxmlformats.org/officeDocument/2006/relationships/hyperlink" Target="mailto:Frankb@unc.edu" TargetMode="External"/><Relationship Id="rId1" Type="http://schemas.openxmlformats.org/officeDocument/2006/relationships/slideLayout" Target="../slideLayouts/slideLayout2.xml"/><Relationship Id="rId5" Type="http://schemas.openxmlformats.org/officeDocument/2006/relationships/hyperlink" Target="mailto:krjohnson@g.harvard.edu" TargetMode="External"/><Relationship Id="rId4" Type="http://schemas.openxmlformats.org/officeDocument/2006/relationships/hyperlink" Target="mailto:martydav@umich.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ctrTitle"/>
          </p:nvPr>
        </p:nvSpPr>
        <p:spPr>
          <a:xfrm>
            <a:off x="1524000" y="425303"/>
            <a:ext cx="9144000" cy="243485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r>
              <a:rPr lang="en-US" sz="5400" dirty="0"/>
              <a:t>Preliminary assessments and questions, NC AOC database for District 15B</a:t>
            </a:r>
            <a:endParaRPr sz="5400" dirty="0"/>
          </a:p>
        </p:txBody>
      </p:sp>
      <p:sp>
        <p:nvSpPr>
          <p:cNvPr id="160" name="Google Shape;160;p25"/>
          <p:cNvSpPr txBox="1">
            <a:spLocks noGrp="1"/>
          </p:cNvSpPr>
          <p:nvPr>
            <p:ph type="subTitle" idx="1"/>
          </p:nvPr>
        </p:nvSpPr>
        <p:spPr>
          <a:xfrm>
            <a:off x="1524000" y="2690037"/>
            <a:ext cx="9144000" cy="376392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en-US" dirty="0"/>
              <a:t>Frank R. Baumgartner, UNC-Chapel Hill</a:t>
            </a:r>
            <a:endParaRPr dirty="0"/>
          </a:p>
          <a:p>
            <a:pPr marL="0" lvl="0" indent="0" algn="ctr" rtl="0">
              <a:lnSpc>
                <a:spcPct val="90000"/>
              </a:lnSpc>
              <a:spcBef>
                <a:spcPts val="1000"/>
              </a:spcBef>
              <a:spcAft>
                <a:spcPts val="0"/>
              </a:spcAft>
              <a:buClr>
                <a:schemeClr val="dk1"/>
              </a:buClr>
              <a:buSzPts val="2400"/>
              <a:buNone/>
            </a:pPr>
            <a:r>
              <a:rPr lang="en-US" dirty="0"/>
              <a:t>Graduate students: </a:t>
            </a:r>
            <a:endParaRPr dirty="0"/>
          </a:p>
          <a:p>
            <a:pPr marL="0" lvl="0" indent="0" algn="ctr" rtl="0">
              <a:lnSpc>
                <a:spcPct val="90000"/>
              </a:lnSpc>
              <a:spcBef>
                <a:spcPts val="1000"/>
              </a:spcBef>
              <a:spcAft>
                <a:spcPts val="0"/>
              </a:spcAft>
              <a:buClr>
                <a:schemeClr val="dk1"/>
              </a:buClr>
              <a:buSzPts val="2400"/>
              <a:buNone/>
            </a:pPr>
            <a:r>
              <a:rPr lang="en-US" dirty="0"/>
              <a:t>Christian Caron, UNC-CH</a:t>
            </a:r>
            <a:endParaRPr dirty="0"/>
          </a:p>
          <a:p>
            <a:pPr marL="0" lvl="0" indent="0" algn="ctr" rtl="0">
              <a:lnSpc>
                <a:spcPct val="90000"/>
              </a:lnSpc>
              <a:spcBef>
                <a:spcPts val="1000"/>
              </a:spcBef>
              <a:spcAft>
                <a:spcPts val="0"/>
              </a:spcAft>
              <a:buClr>
                <a:schemeClr val="dk1"/>
              </a:buClr>
              <a:buSzPts val="2400"/>
              <a:buNone/>
            </a:pPr>
            <a:r>
              <a:rPr lang="en-US" dirty="0" err="1"/>
              <a:t>Kaneesha</a:t>
            </a:r>
            <a:r>
              <a:rPr lang="en-US" dirty="0"/>
              <a:t> Johnson, Harvard</a:t>
            </a:r>
            <a:endParaRPr dirty="0"/>
          </a:p>
          <a:p>
            <a:pPr marL="0" lvl="0" indent="0" algn="ctr" rtl="0">
              <a:lnSpc>
                <a:spcPct val="90000"/>
              </a:lnSpc>
              <a:spcBef>
                <a:spcPts val="1000"/>
              </a:spcBef>
              <a:spcAft>
                <a:spcPts val="0"/>
              </a:spcAft>
              <a:buClr>
                <a:schemeClr val="dk1"/>
              </a:buClr>
              <a:buSzPts val="2400"/>
              <a:buNone/>
            </a:pPr>
            <a:r>
              <a:rPr lang="en-US" dirty="0"/>
              <a:t>Marty Davidson, Michigan</a:t>
            </a: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en-US" dirty="0"/>
              <a:t>August </a:t>
            </a:r>
            <a:r>
              <a:rPr lang="en-US" dirty="0" smtClean="0"/>
              <a:t>23, </a:t>
            </a:r>
            <a:r>
              <a:rPr lang="en-US" dirty="0"/>
              <a:t>2019</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30" name="Google Shape;230;p36" descr="A screenshot of a cell phone&#10;&#10;Description automatically generated"/>
          <p:cNvPicPr preferRelativeResize="0">
            <a:picLocks noChangeAspect="1"/>
          </p:cNvPicPr>
          <p:nvPr/>
        </p:nvPicPr>
        <p:blipFill rotWithShape="1">
          <a:blip r:embed="rId3">
            <a:alphaModFix/>
          </a:blip>
          <a:srcRect/>
          <a:stretch/>
        </p:blipFill>
        <p:spPr>
          <a:xfrm>
            <a:off x="1295400" y="1371600"/>
            <a:ext cx="9601202" cy="5486400"/>
          </a:xfrm>
          <a:prstGeom prst="rect">
            <a:avLst/>
          </a:prstGeom>
          <a:noFill/>
          <a:ln>
            <a:noFill/>
          </a:ln>
        </p:spPr>
      </p:pic>
      <p:sp>
        <p:nvSpPr>
          <p:cNvPr id="2" name="Title 1"/>
          <p:cNvSpPr>
            <a:spLocks noGrp="1"/>
          </p:cNvSpPr>
          <p:nvPr>
            <p:ph type="title"/>
          </p:nvPr>
        </p:nvSpPr>
        <p:spPr>
          <a:xfrm>
            <a:off x="838200" y="365125"/>
            <a:ext cx="10515600" cy="779325"/>
          </a:xfrm>
        </p:spPr>
        <p:txBody>
          <a:bodyPr/>
          <a:lstStyle/>
          <a:p>
            <a:r>
              <a:rPr lang="en-US" dirty="0" smtClean="0"/>
              <a:t>Income profiles of NC Judicial Districts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 y="365124"/>
            <a:ext cx="4064000" cy="6086475"/>
          </a:xfrm>
        </p:spPr>
        <p:txBody>
          <a:bodyPr/>
          <a:lstStyle/>
          <a:p>
            <a:r>
              <a:rPr lang="en-US" sz="3600" dirty="0" smtClean="0"/>
              <a:t>Some offense codes affect the poor more than others…</a:t>
            </a: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Random sample: All people with equal odds, what is their income?</a:t>
            </a:r>
            <a:br>
              <a:rPr lang="en-US" sz="2800" dirty="0" smtClean="0"/>
            </a:br>
            <a:r>
              <a:rPr lang="en-US" sz="2800" dirty="0" smtClean="0"/>
              <a:t/>
            </a:r>
            <a:br>
              <a:rPr lang="en-US" sz="2800" dirty="0" smtClean="0"/>
            </a:br>
            <a:r>
              <a:rPr lang="en-US" sz="2800" dirty="0" smtClean="0"/>
              <a:t>Speeding defendants: close to random.</a:t>
            </a:r>
            <a:br>
              <a:rPr lang="en-US" sz="2800" dirty="0" smtClean="0"/>
            </a:br>
            <a:r>
              <a:rPr lang="en-US" sz="2800" dirty="0" smtClean="0"/>
              <a:t/>
            </a:r>
            <a:br>
              <a:rPr lang="en-US" sz="2800" dirty="0" smtClean="0"/>
            </a:br>
            <a:r>
              <a:rPr lang="en-US" sz="2800" dirty="0" smtClean="0"/>
              <a:t>Drug defendants: noticeably poorer.</a:t>
            </a:r>
            <a:br>
              <a:rPr lang="en-US" sz="2800" dirty="0" smtClean="0"/>
            </a:br>
            <a:r>
              <a:rPr lang="en-US" sz="2800" dirty="0"/>
              <a:t/>
            </a:r>
            <a:br>
              <a:rPr lang="en-US" sz="2800" dirty="0"/>
            </a:br>
            <a:r>
              <a:rPr lang="en-US" sz="2800" dirty="0" smtClean="0"/>
              <a:t>(Data for Forsyth County)</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522" y="0"/>
            <a:ext cx="7122755" cy="6858000"/>
          </a:xfrm>
          <a:prstGeom prst="rect">
            <a:avLst/>
          </a:prstGeom>
        </p:spPr>
      </p:pic>
    </p:spTree>
    <p:extLst>
      <p:ext uri="{BB962C8B-B14F-4D97-AF65-F5344CB8AC3E}">
        <p14:creationId xmlns:p14="http://schemas.microsoft.com/office/powerpoint/2010/main" val="203798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 profiles of offense codes</a:t>
            </a:r>
            <a:endParaRPr lang="en-US" dirty="0"/>
          </a:p>
        </p:txBody>
      </p:sp>
      <p:sp>
        <p:nvSpPr>
          <p:cNvPr id="3" name="Text Placeholder 2"/>
          <p:cNvSpPr>
            <a:spLocks noGrp="1"/>
          </p:cNvSpPr>
          <p:nvPr>
            <p:ph type="body" idx="1"/>
          </p:nvPr>
        </p:nvSpPr>
        <p:spPr/>
        <p:txBody>
          <a:bodyPr/>
          <a:lstStyle/>
          <a:p>
            <a:r>
              <a:rPr lang="en-US" dirty="0" smtClean="0"/>
              <a:t>Following slides compare, for the 19 most common offense codes in District </a:t>
            </a:r>
            <a:r>
              <a:rPr lang="en-US" dirty="0" smtClean="0"/>
              <a:t>15B:</a:t>
            </a:r>
            <a:endParaRPr lang="en-US" dirty="0" smtClean="0"/>
          </a:p>
          <a:p>
            <a:r>
              <a:rPr lang="en-US" dirty="0" smtClean="0"/>
              <a:t>The RELATIVE over- and under-representation of groups, compared to their US Census population share</a:t>
            </a:r>
          </a:p>
          <a:p>
            <a:r>
              <a:rPr lang="en-US" dirty="0" smtClean="0"/>
              <a:t>Groups defined by gender, age (&lt;25, 25-44, 45+), race (W,B)</a:t>
            </a:r>
          </a:p>
          <a:p>
            <a:endParaRPr lang="en-US" dirty="0"/>
          </a:p>
          <a:p>
            <a:r>
              <a:rPr lang="en-US" dirty="0" smtClean="0"/>
              <a:t>These are illustrative of what we can do. We can also add in income levels.</a:t>
            </a:r>
            <a:endParaRPr lang="en-US" dirty="0"/>
          </a:p>
        </p:txBody>
      </p:sp>
    </p:spTree>
    <p:extLst>
      <p:ext uri="{BB962C8B-B14F-4D97-AF65-F5344CB8AC3E}">
        <p14:creationId xmlns:p14="http://schemas.microsoft.com/office/powerpoint/2010/main" val="54550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793" y="0"/>
            <a:ext cx="9601200" cy="6783238"/>
          </a:xfrm>
          <a:prstGeom prst="rect">
            <a:avLst/>
          </a:prstGeom>
        </p:spPr>
      </p:pic>
    </p:spTree>
    <p:extLst>
      <p:ext uri="{BB962C8B-B14F-4D97-AF65-F5344CB8AC3E}">
        <p14:creationId xmlns:p14="http://schemas.microsoft.com/office/powerpoint/2010/main" val="81015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694" y="215794"/>
            <a:ext cx="9601200" cy="6495526"/>
          </a:xfrm>
          <a:prstGeom prst="rect">
            <a:avLst/>
          </a:prstGeom>
        </p:spPr>
      </p:pic>
    </p:spTree>
    <p:extLst>
      <p:ext uri="{BB962C8B-B14F-4D97-AF65-F5344CB8AC3E}">
        <p14:creationId xmlns:p14="http://schemas.microsoft.com/office/powerpoint/2010/main" val="2806680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444" y="234845"/>
            <a:ext cx="9601200" cy="6447669"/>
          </a:xfrm>
          <a:prstGeom prst="rect">
            <a:avLst/>
          </a:prstGeom>
        </p:spPr>
      </p:pic>
    </p:spTree>
    <p:extLst>
      <p:ext uri="{BB962C8B-B14F-4D97-AF65-F5344CB8AC3E}">
        <p14:creationId xmlns:p14="http://schemas.microsoft.com/office/powerpoint/2010/main" val="814289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87" y="542149"/>
            <a:ext cx="9601200" cy="6214805"/>
          </a:xfrm>
          <a:prstGeom prst="rect">
            <a:avLst/>
          </a:prstGeom>
        </p:spPr>
      </p:pic>
    </p:spTree>
    <p:extLst>
      <p:ext uri="{BB962C8B-B14F-4D97-AF65-F5344CB8AC3E}">
        <p14:creationId xmlns:p14="http://schemas.microsoft.com/office/powerpoint/2010/main" val="1240583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Wealth extraction</a:t>
            </a:r>
            <a:endParaRPr/>
          </a:p>
        </p:txBody>
      </p:sp>
      <p:sp>
        <p:nvSpPr>
          <p:cNvPr id="242" name="Google Shape;242;p38"/>
          <p:cNvSpPr txBox="1">
            <a:spLocks noGrp="1"/>
          </p:cNvSpPr>
          <p:nvPr>
            <p:ph type="body" idx="1"/>
          </p:nvPr>
        </p:nvSpPr>
        <p:spPr>
          <a:xfrm>
            <a:off x="838200" y="1584975"/>
            <a:ext cx="10515600" cy="4591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t>How much do different groups and communities end up paying to the courts? We plan on creating a variable that sums all of the potential financial costs faced by an individual/group/neighborhood.</a:t>
            </a:r>
            <a:endParaRPr/>
          </a:p>
          <a:p>
            <a:pPr marL="0" lvl="0" indent="0" algn="l" rtl="0">
              <a:lnSpc>
                <a:spcPct val="90000"/>
              </a:lnSpc>
              <a:spcBef>
                <a:spcPts val="1000"/>
              </a:spcBef>
              <a:spcAft>
                <a:spcPts val="0"/>
              </a:spcAft>
              <a:buNone/>
            </a:pPr>
            <a:r>
              <a:rPr lang="en-US"/>
              <a:t>Looking first at probation and parole fees we see...</a:t>
            </a:r>
            <a:endParaRPr/>
          </a:p>
          <a:p>
            <a:pPr marL="457200" lvl="0" indent="-342900" algn="l" rtl="0">
              <a:lnSpc>
                <a:spcPct val="90000"/>
              </a:lnSpc>
              <a:spcBef>
                <a:spcPts val="1000"/>
              </a:spcBef>
              <a:spcAft>
                <a:spcPts val="0"/>
              </a:spcAft>
              <a:buSzPts val="1800"/>
              <a:buChar char="-"/>
            </a:pPr>
            <a:r>
              <a:rPr lang="en-US"/>
              <a:t>For district 15b there were a potential of up to 78,171 months served on probation and/or parole</a:t>
            </a:r>
            <a:endParaRPr/>
          </a:p>
          <a:p>
            <a:pPr marL="457200" lvl="0" indent="-342900" algn="l" rtl="0">
              <a:lnSpc>
                <a:spcPct val="90000"/>
              </a:lnSpc>
              <a:spcBef>
                <a:spcPts val="0"/>
              </a:spcBef>
              <a:spcAft>
                <a:spcPts val="0"/>
              </a:spcAft>
              <a:buSzPts val="1800"/>
              <a:buChar char="-"/>
            </a:pPr>
            <a:r>
              <a:rPr lang="en-US"/>
              <a:t>If we take the fees as defined under G.S. 15A-1343(c1) ($30 dollars per month by the person serving the sentence), then there was a total potential collection of $2,345,130 from those serving the sentence</a:t>
            </a:r>
            <a:endParaRPr/>
          </a:p>
          <a:p>
            <a:pPr marL="0" lvl="0" indent="0" algn="l" rtl="0">
              <a:lnSpc>
                <a:spcPct val="90000"/>
              </a:lnSpc>
              <a:spcBef>
                <a:spcPts val="1000"/>
              </a:spcBef>
              <a:spcAft>
                <a:spcPts val="0"/>
              </a:spcAft>
              <a:buNone/>
            </a:pPr>
            <a:endParaRPr/>
          </a:p>
          <a:p>
            <a:pPr marL="0" lvl="0" indent="0" algn="l" rtl="0">
              <a:spcBef>
                <a:spcPts val="1000"/>
              </a:spcBef>
              <a:spcAft>
                <a:spcPts val="0"/>
              </a:spcAft>
              <a:buClr>
                <a:schemeClr val="dk1"/>
              </a:buClr>
              <a:buSzPts val="1100"/>
              <a:buFont typeface="Arial"/>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aphicFrame>
        <p:nvGraphicFramePr>
          <p:cNvPr id="247" name="Google Shape;247;p39"/>
          <p:cNvGraphicFramePr/>
          <p:nvPr>
            <p:extLst>
              <p:ext uri="{D42A27DB-BD31-4B8C-83A1-F6EECF244321}">
                <p14:modId xmlns:p14="http://schemas.microsoft.com/office/powerpoint/2010/main" val="3227982753"/>
              </p:ext>
            </p:extLst>
          </p:nvPr>
        </p:nvGraphicFramePr>
        <p:xfrm>
          <a:off x="636851" y="790963"/>
          <a:ext cx="10539149" cy="9029130"/>
        </p:xfrm>
        <a:graphic>
          <a:graphicData uri="http://schemas.openxmlformats.org/drawingml/2006/table">
            <a:tbl>
              <a:tblPr>
                <a:noFill/>
                <a:tableStyleId>{D5CD69B1-1A7C-467C-9294-73D22D7D9CA5}</a:tableStyleId>
              </a:tblPr>
              <a:tblGrid>
                <a:gridCol w="2310207">
                  <a:extLst>
                    <a:ext uri="{9D8B030D-6E8A-4147-A177-3AD203B41FA5}">
                      <a16:colId xmlns:a16="http://schemas.microsoft.com/office/drawing/2014/main" val="20000"/>
                    </a:ext>
                  </a:extLst>
                </a:gridCol>
                <a:gridCol w="2100202">
                  <a:extLst>
                    <a:ext uri="{9D8B030D-6E8A-4147-A177-3AD203B41FA5}">
                      <a16:colId xmlns:a16="http://schemas.microsoft.com/office/drawing/2014/main" val="20001"/>
                    </a:ext>
                  </a:extLst>
                </a:gridCol>
                <a:gridCol w="2214721">
                  <a:extLst>
                    <a:ext uri="{9D8B030D-6E8A-4147-A177-3AD203B41FA5}">
                      <a16:colId xmlns:a16="http://schemas.microsoft.com/office/drawing/2014/main" val="20002"/>
                    </a:ext>
                  </a:extLst>
                </a:gridCol>
                <a:gridCol w="1775653">
                  <a:extLst>
                    <a:ext uri="{9D8B030D-6E8A-4147-A177-3AD203B41FA5}">
                      <a16:colId xmlns:a16="http://schemas.microsoft.com/office/drawing/2014/main" val="20003"/>
                    </a:ext>
                  </a:extLst>
                </a:gridCol>
                <a:gridCol w="1069183">
                  <a:extLst>
                    <a:ext uri="{9D8B030D-6E8A-4147-A177-3AD203B41FA5}">
                      <a16:colId xmlns:a16="http://schemas.microsoft.com/office/drawing/2014/main" val="20004"/>
                    </a:ext>
                  </a:extLst>
                </a:gridCol>
                <a:gridCol w="1069183">
                  <a:extLst>
                    <a:ext uri="{9D8B030D-6E8A-4147-A177-3AD203B41FA5}">
                      <a16:colId xmlns:a16="http://schemas.microsoft.com/office/drawing/2014/main" val="20005"/>
                    </a:ext>
                  </a:extLst>
                </a:gridCol>
              </a:tblGrid>
              <a:tr h="281159">
                <a:tc>
                  <a:txBody>
                    <a:bodyPr/>
                    <a:lstStyle/>
                    <a:p>
                      <a:pPr marL="0" lvl="0" indent="0" algn="l" rtl="0">
                        <a:spcBef>
                          <a:spcPts val="0"/>
                        </a:spcBef>
                        <a:spcAft>
                          <a:spcPts val="0"/>
                        </a:spcAft>
                        <a:buNone/>
                      </a:pPr>
                      <a:r>
                        <a:rPr lang="en-US" sz="1800" b="1" dirty="0">
                          <a:latin typeface="Times New Roman"/>
                          <a:ea typeface="Times New Roman"/>
                          <a:cs typeface="Times New Roman"/>
                          <a:sym typeface="Times New Roman"/>
                        </a:rPr>
                        <a:t> </a:t>
                      </a:r>
                      <a:endParaRPr sz="1800" b="1" dirty="0">
                        <a:latin typeface="Times New Roman"/>
                        <a:ea typeface="Times New Roman"/>
                        <a:cs typeface="Times New Roman"/>
                        <a:sym typeface="Times New Roman"/>
                      </a:endParaRPr>
                    </a:p>
                    <a:p>
                      <a:pPr marL="0" lvl="0" indent="0" algn="l" rtl="0">
                        <a:spcBef>
                          <a:spcPts val="0"/>
                        </a:spcBef>
                        <a:spcAft>
                          <a:spcPts val="0"/>
                        </a:spcAft>
                        <a:buNone/>
                      </a:pPr>
                      <a:r>
                        <a:rPr lang="en-US" sz="1800" b="1" dirty="0"/>
                        <a:t>Identity group</a:t>
                      </a:r>
                      <a:endParaRPr sz="1800" b="1" dirty="0"/>
                    </a:p>
                  </a:txBody>
                  <a:tcPr marL="68575" marR="68575" marT="91425" marB="91425">
                    <a:lnB w="19050" cap="flat" cmpd="sng">
                      <a:solidFill>
                        <a:srgbClr val="9CC2E5"/>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800" b="1"/>
                        <a:t>Parole/probation length</a:t>
                      </a:r>
                      <a:endParaRPr sz="1800" b="1"/>
                    </a:p>
                  </a:txBody>
                  <a:tcPr marL="68575" marR="68575" marT="91425" marB="91425">
                    <a:lnB w="19050" cap="flat" cmpd="sng">
                      <a:solidFill>
                        <a:srgbClr val="9CC2E5"/>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800" b="1"/>
                        <a:t>Probation/parole cost (in dollars)</a:t>
                      </a:r>
                      <a:endParaRPr sz="1800" b="1"/>
                    </a:p>
                  </a:txBody>
                  <a:tcPr marL="68575" marR="68575" marT="91425" marB="91425">
                    <a:lnB w="19050" cap="flat" cmpd="sng">
                      <a:solidFill>
                        <a:srgbClr val="9CC2E5"/>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800" b="1"/>
                        <a:t>Other fees paid by the defendant</a:t>
                      </a:r>
                      <a:endParaRPr sz="1800" b="1"/>
                    </a:p>
                  </a:txBody>
                  <a:tcPr marL="68575" marR="68575" marT="91425" marB="91425">
                    <a:lnB w="19050" cap="flat" cmpd="sng">
                      <a:solidFill>
                        <a:srgbClr val="9CC2E5"/>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800" b="1"/>
                        <a:t>fines</a:t>
                      </a:r>
                      <a:endParaRPr sz="1800" b="1"/>
                    </a:p>
                  </a:txBody>
                  <a:tcPr marL="68575" marR="68575" marT="91425" marB="91425">
                    <a:lnB w="19050" cap="flat" cmpd="sng">
                      <a:solidFill>
                        <a:srgbClr val="9CC2E5"/>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800" b="1"/>
                        <a:t>subtotal</a:t>
                      </a:r>
                      <a:endParaRPr sz="1800" b="1"/>
                    </a:p>
                  </a:txBody>
                  <a:tcPr marL="68575" marR="68575" marT="91425" marB="91425">
                    <a:lnB w="19050" cap="flat" cmpd="sng">
                      <a:solidFill>
                        <a:srgbClr val="9CC2E5"/>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800" dirty="0"/>
                        <a:t>Hispanic_F_over45</a:t>
                      </a:r>
                      <a:endParaRPr sz="1800" dirty="0"/>
                    </a:p>
                  </a:txBody>
                  <a:tcPr marL="68575" marR="68575" marT="91425" marB="91425">
                    <a:lnR w="12650" cap="flat" cmpd="sng">
                      <a:solidFill>
                        <a:srgbClr val="9CC2E5"/>
                      </a:solidFill>
                      <a:prstDash val="solid"/>
                      <a:round/>
                      <a:headEnd type="none" w="sm" len="sm"/>
                      <a:tailEnd type="none" w="sm" len="sm"/>
                    </a:lnR>
                    <a:lnT w="190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12</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90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360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90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90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8063</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90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8423</a:t>
                      </a:r>
                      <a:endParaRPr sz="1800"/>
                    </a:p>
                  </a:txBody>
                  <a:tcPr marL="68575" marR="68575" marT="91425" marB="91425">
                    <a:lnL w="12650" cap="flat" cmpd="sng">
                      <a:solidFill>
                        <a:srgbClr val="9CC2E5"/>
                      </a:solidFill>
                      <a:prstDash val="solid"/>
                      <a:round/>
                      <a:headEnd type="none" w="sm" len="sm"/>
                      <a:tailEnd type="none" w="sm" len="sm"/>
                    </a:lnL>
                    <a:lnT w="190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1800"/>
                        <a:t>Hispanic_F_u25</a:t>
                      </a:r>
                      <a:endParaRPr sz="18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156</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4680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18118</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22798</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US" sz="1800" dirty="0"/>
                        <a:t>Hispanic_F_25-44</a:t>
                      </a:r>
                      <a:endParaRPr sz="1800" dirty="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287</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8610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41930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50540</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sz="1800" dirty="0"/>
                        <a:t>Hispanic_M_over45</a:t>
                      </a:r>
                      <a:endParaRPr sz="1800" dirty="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804</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24120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21908</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46028</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sz="1800" dirty="0"/>
                        <a:t>Black_F_over45</a:t>
                      </a:r>
                      <a:endParaRPr sz="1800" dirty="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dirty="0"/>
                        <a:t>1185</a:t>
                      </a:r>
                      <a:endParaRPr sz="18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35550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33249</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68799</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sz="1800"/>
                        <a:t>Black_F_u25</a:t>
                      </a:r>
                      <a:endParaRPr sz="18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dirty="0"/>
                        <a:t>1212</a:t>
                      </a:r>
                      <a:endParaRPr sz="18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36360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61731</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98091</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US" sz="1800"/>
                        <a:t>Hispanic_M_u25</a:t>
                      </a:r>
                      <a:endParaRPr sz="18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1914</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dirty="0"/>
                        <a:t>57420</a:t>
                      </a:r>
                      <a:endParaRPr sz="18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149088</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r>
                        <a:rPr lang="en-US" sz="1800"/>
                        <a:t>206508</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US" sz="1800"/>
                        <a:t>Hispanic_M_25-44</a:t>
                      </a:r>
                      <a:endParaRPr sz="18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2484</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dirty="0"/>
                        <a:t>74520</a:t>
                      </a:r>
                      <a:endParaRPr sz="18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 </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115240</a:t>
                      </a: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t>189760</a:t>
                      </a:r>
                      <a:endParaRPr sz="180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US" sz="1800" dirty="0" smtClean="0"/>
                        <a:t>Etc.</a:t>
                      </a:r>
                      <a:endParaRPr sz="1800" dirty="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8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8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8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8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endParaRPr sz="1200" dirty="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endParaRPr sz="1200" dirty="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13"/>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14"/>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15"/>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16"/>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solidFill>
                      <a:srgbClr val="DEEAF6"/>
                    </a:solidFill>
                  </a:tcPr>
                </a:tc>
                <a:extLst>
                  <a:ext uri="{0D108BD9-81ED-4DB2-BD59-A6C34878D82A}">
                    <a16:rowId xmlns:a16="http://schemas.microsoft.com/office/drawing/2014/main" val="10017"/>
                  </a:ext>
                </a:extLst>
              </a:tr>
              <a:tr h="0">
                <a:tc>
                  <a:txBody>
                    <a:bodyPr/>
                    <a:lstStyle/>
                    <a:p>
                      <a:pPr marL="0" lvl="0" indent="0" algn="l" rtl="0">
                        <a:spcBef>
                          <a:spcPts val="0"/>
                        </a:spcBef>
                        <a:spcAft>
                          <a:spcPts val="0"/>
                        </a:spcAft>
                        <a:buNone/>
                      </a:pPr>
                      <a:endParaRPr sz="1200"/>
                    </a:p>
                  </a:txBody>
                  <a:tcPr marL="68575" marR="68575" marT="91425" marB="91425">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a:p>
                  </a:txBody>
                  <a:tcPr marL="68575" marR="68575" marT="91425" marB="91425">
                    <a:lnL w="12650" cap="flat" cmpd="sng">
                      <a:solidFill>
                        <a:srgbClr val="9CC2E5"/>
                      </a:solidFill>
                      <a:prstDash val="solid"/>
                      <a:round/>
                      <a:headEnd type="none" w="sm" len="sm"/>
                      <a:tailEnd type="none" w="sm" len="sm"/>
                    </a:lnL>
                    <a:lnR w="12650" cap="flat" cmpd="sng">
                      <a:solidFill>
                        <a:srgbClr val="9CC2E5"/>
                      </a:solidFill>
                      <a:prstDash val="solid"/>
                      <a:round/>
                      <a:headEnd type="none" w="sm" len="sm"/>
                      <a:tailEnd type="none" w="sm" len="sm"/>
                    </a:lnR>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200" dirty="0"/>
                    </a:p>
                  </a:txBody>
                  <a:tcPr marL="68575" marR="68575" marT="91425" marB="91425">
                    <a:lnL w="12650" cap="flat" cmpd="sng">
                      <a:solidFill>
                        <a:srgbClr val="9CC2E5"/>
                      </a:solidFill>
                      <a:prstDash val="solid"/>
                      <a:round/>
                      <a:headEnd type="none" w="sm" len="sm"/>
                      <a:tailEnd type="none" w="sm" len="sm"/>
                    </a:lnL>
                    <a:lnT w="12650" cap="flat" cmpd="sng">
                      <a:solidFill>
                        <a:srgbClr val="9CC2E5"/>
                      </a:solidFill>
                      <a:prstDash val="solid"/>
                      <a:round/>
                      <a:headEnd type="none" w="sm" len="sm"/>
                      <a:tailEnd type="none" w="sm" len="sm"/>
                    </a:lnT>
                    <a:lnB w="12650" cap="flat" cmpd="sng">
                      <a:solidFill>
                        <a:srgbClr val="9CC2E5"/>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
        <p:nvSpPr>
          <p:cNvPr id="248" name="Google Shape;248;p39"/>
          <p:cNvSpPr txBox="1">
            <a:spLocks noGrp="1"/>
          </p:cNvSpPr>
          <p:nvPr>
            <p:ph type="title"/>
          </p:nvPr>
        </p:nvSpPr>
        <p:spPr>
          <a:xfrm>
            <a:off x="814650" y="0"/>
            <a:ext cx="10764600" cy="972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dirty="0"/>
              <a:t>Wealth extraction by identity </a:t>
            </a:r>
            <a:r>
              <a:rPr lang="en-US" sz="4000" dirty="0" smtClean="0"/>
              <a:t>group (example)</a:t>
            </a:r>
            <a:endParaRPr sz="4000" dirty="0"/>
          </a:p>
        </p:txBody>
      </p:sp>
      <p:sp>
        <p:nvSpPr>
          <p:cNvPr id="249" name="Google Shape;249;p39"/>
          <p:cNvSpPr txBox="1"/>
          <p:nvPr/>
        </p:nvSpPr>
        <p:spPr>
          <a:xfrm>
            <a:off x="2924725" y="1775000"/>
            <a:ext cx="97788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Comparing outcomes of high- and low-level offenses</a:t>
            </a:r>
            <a:endParaRPr/>
          </a:p>
        </p:txBody>
      </p:sp>
      <p:sp>
        <p:nvSpPr>
          <p:cNvPr id="255" name="Google Shape;255;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A-D Felonies. </a:t>
            </a:r>
            <a:endParaRPr lang="en-US" dirty="0" smtClean="0"/>
          </a:p>
          <a:p>
            <a:pPr marL="685800" lvl="1" indent="-228600">
              <a:spcBef>
                <a:spcPts val="0"/>
              </a:spcBef>
              <a:buSzPts val="2800"/>
            </a:pPr>
            <a:r>
              <a:rPr lang="en-US" dirty="0" smtClean="0"/>
              <a:t>N </a:t>
            </a:r>
            <a:r>
              <a:rPr lang="en-US" dirty="0"/>
              <a:t>= 6,040, all cases arrested after Oct 1, 2013, and resolved before Dec 31, 2017</a:t>
            </a:r>
            <a:r>
              <a:rPr lang="en-US" dirty="0" smtClean="0"/>
              <a:t>.</a:t>
            </a:r>
          </a:p>
          <a:p>
            <a:pPr marL="685800" lvl="1" indent="-228600">
              <a:spcBef>
                <a:spcPts val="0"/>
              </a:spcBef>
              <a:buSzPts val="2800"/>
            </a:pPr>
            <a:r>
              <a:rPr lang="en-US" dirty="0" smtClean="0"/>
              <a:t>Harshness of outcome measured in months of active prison time, compared to the worst possible, aggravated, punishment based on offense codes at the moment of arrest</a:t>
            </a:r>
            <a:endParaRPr dirty="0"/>
          </a:p>
          <a:p>
            <a:pPr marL="228600" lvl="0" indent="-228600" algn="l" rtl="0">
              <a:lnSpc>
                <a:spcPct val="90000"/>
              </a:lnSpc>
              <a:spcBef>
                <a:spcPts val="1000"/>
              </a:spcBef>
              <a:spcAft>
                <a:spcPts val="0"/>
              </a:spcAft>
              <a:buClr>
                <a:schemeClr val="dk1"/>
              </a:buClr>
              <a:buSzPts val="2800"/>
              <a:buChar char="•"/>
            </a:pPr>
            <a:r>
              <a:rPr lang="en-US" dirty="0"/>
              <a:t>Speeding Tickets. </a:t>
            </a:r>
            <a:endParaRPr lang="en-US" dirty="0" smtClean="0"/>
          </a:p>
          <a:p>
            <a:pPr marL="685800" lvl="1" indent="-228600">
              <a:spcBef>
                <a:spcPts val="1000"/>
              </a:spcBef>
              <a:buSzPts val="2800"/>
            </a:pPr>
            <a:r>
              <a:rPr lang="en-US" dirty="0" smtClean="0"/>
              <a:t>1,211,988 </a:t>
            </a:r>
            <a:r>
              <a:rPr lang="en-US" dirty="0"/>
              <a:t>drivers charged with speeding, offense code 4450, with no additional charges, 2013-2017. </a:t>
            </a:r>
            <a:endParaRPr lang="en-US" dirty="0" smtClean="0"/>
          </a:p>
          <a:p>
            <a:pPr marL="685800" lvl="1" indent="-228600">
              <a:spcBef>
                <a:spcPts val="1000"/>
              </a:spcBef>
              <a:buSzPts val="2800"/>
            </a:pPr>
            <a:r>
              <a:rPr lang="en-US" dirty="0" smtClean="0"/>
              <a:t>Guilty</a:t>
            </a:r>
            <a:r>
              <a:rPr lang="en-US" dirty="0"/>
              <a:t>? Guilty to lesser (e.g., broken speedometer)? Not Guilty</a:t>
            </a:r>
            <a:r>
              <a:rPr lang="en-US" dirty="0" smtClean="0"/>
              <a:t>?</a:t>
            </a:r>
          </a:p>
          <a:p>
            <a:pPr marL="228600" indent="-228600">
              <a:buSzPts val="2800"/>
            </a:pPr>
            <a:r>
              <a:rPr lang="en-US" dirty="0" smtClean="0"/>
              <a:t>Use the same statistical model to predict these outcomes.</a:t>
            </a:r>
            <a:endParaRPr dirty="0"/>
          </a:p>
        </p:txBody>
      </p:sp>
      <p:sp>
        <p:nvSpPr>
          <p:cNvPr id="256" name="Google Shape;256;p40"/>
          <p:cNvSpPr txBox="1"/>
          <p:nvPr/>
        </p:nvSpPr>
        <p:spPr>
          <a:xfrm>
            <a:off x="946298" y="6411433"/>
            <a:ext cx="1031853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Thanks to UNC class of ’19 students Luke Beyer and Sarah McAdon who wrote senior theses on these topics.</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O</a:t>
            </a:r>
            <a:r>
              <a:rPr lang="en-US" dirty="0" smtClean="0"/>
              <a:t>utline</a:t>
            </a:r>
            <a:endParaRPr dirty="0"/>
          </a:p>
        </p:txBody>
      </p:sp>
      <p:sp>
        <p:nvSpPr>
          <p:cNvPr id="166" name="Google Shape;16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indent="-457200">
              <a:spcBef>
                <a:spcPts val="0"/>
              </a:spcBef>
              <a:buSzPts val="2800"/>
            </a:pPr>
            <a:r>
              <a:rPr lang="en-US" dirty="0"/>
              <a:t>Nature of </a:t>
            </a:r>
            <a:r>
              <a:rPr lang="en-US" dirty="0" smtClean="0"/>
              <a:t>database</a:t>
            </a:r>
          </a:p>
          <a:p>
            <a:pPr indent="-457200">
              <a:spcBef>
                <a:spcPts val="0"/>
              </a:spcBef>
              <a:buSzPts val="2800"/>
            </a:pPr>
            <a:endParaRPr lang="en-US" dirty="0" smtClean="0"/>
          </a:p>
          <a:p>
            <a:pPr indent="-457200">
              <a:spcBef>
                <a:spcPts val="0"/>
              </a:spcBef>
              <a:buSzPts val="2800"/>
            </a:pPr>
            <a:r>
              <a:rPr lang="en-US" dirty="0" smtClean="0"/>
              <a:t>Estimating </a:t>
            </a:r>
            <a:r>
              <a:rPr lang="en-US" dirty="0"/>
              <a:t>income based on housing </a:t>
            </a:r>
            <a:r>
              <a:rPr lang="en-US" dirty="0" smtClean="0"/>
              <a:t>value</a:t>
            </a:r>
          </a:p>
          <a:p>
            <a:pPr indent="-457200">
              <a:spcBef>
                <a:spcPts val="0"/>
              </a:spcBef>
              <a:buSzPts val="2800"/>
            </a:pPr>
            <a:endParaRPr lang="en-US" dirty="0" smtClean="0"/>
          </a:p>
          <a:p>
            <a:pPr indent="-457200">
              <a:spcBef>
                <a:spcPts val="0"/>
              </a:spcBef>
              <a:buSzPts val="2800"/>
            </a:pPr>
            <a:r>
              <a:rPr lang="en-US" dirty="0" smtClean="0"/>
              <a:t>Targeting </a:t>
            </a:r>
            <a:r>
              <a:rPr lang="en-US" dirty="0"/>
              <a:t>demographic </a:t>
            </a:r>
            <a:r>
              <a:rPr lang="en-US" dirty="0" smtClean="0"/>
              <a:t>groups</a:t>
            </a:r>
          </a:p>
          <a:p>
            <a:pPr indent="-457200">
              <a:spcBef>
                <a:spcPts val="0"/>
              </a:spcBef>
              <a:buSzPts val="2800"/>
            </a:pPr>
            <a:endParaRPr lang="en-US" dirty="0" smtClean="0"/>
          </a:p>
          <a:p>
            <a:pPr indent="-457200">
              <a:spcBef>
                <a:spcPts val="0"/>
              </a:spcBef>
              <a:buSzPts val="2800"/>
            </a:pPr>
            <a:r>
              <a:rPr lang="en-US" dirty="0" smtClean="0"/>
              <a:t>Wealth extraction</a:t>
            </a:r>
          </a:p>
          <a:p>
            <a:pPr indent="-457200">
              <a:spcBef>
                <a:spcPts val="0"/>
              </a:spcBef>
              <a:buSzPts val="2800"/>
            </a:pPr>
            <a:endParaRPr lang="en-US" dirty="0" smtClean="0"/>
          </a:p>
          <a:p>
            <a:pPr indent="-457200">
              <a:spcBef>
                <a:spcPts val="0"/>
              </a:spcBef>
              <a:buSzPts val="2800"/>
            </a:pPr>
            <a:r>
              <a:rPr lang="en-US" dirty="0" smtClean="0"/>
              <a:t>Harshness </a:t>
            </a:r>
            <a:r>
              <a:rPr lang="en-US" dirty="0"/>
              <a:t>of </a:t>
            </a:r>
            <a:r>
              <a:rPr lang="en-US" dirty="0" smtClean="0"/>
              <a:t>punishment</a:t>
            </a:r>
          </a:p>
          <a:p>
            <a:pPr indent="-457200">
              <a:spcBef>
                <a:spcPts val="0"/>
              </a:spcBef>
              <a:buSzPts val="2800"/>
            </a:pPr>
            <a:endParaRPr lang="en-US" dirty="0" smtClean="0"/>
          </a:p>
          <a:p>
            <a:pPr indent="-457200">
              <a:spcBef>
                <a:spcPts val="0"/>
              </a:spcBef>
              <a:buSzPts val="2800"/>
            </a:pPr>
            <a:r>
              <a:rPr lang="en-US" dirty="0" smtClean="0"/>
              <a:t>Questions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Outcomes compared</a:t>
            </a:r>
            <a:endParaRPr dirty="0"/>
          </a:p>
        </p:txBody>
      </p:sp>
      <p:sp>
        <p:nvSpPr>
          <p:cNvPr id="262" name="Google Shape;262;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A-D </a:t>
            </a:r>
            <a:r>
              <a:rPr lang="en-US" dirty="0" smtClean="0"/>
              <a:t>Felonies: Harshness Index = Punishment / Potential Punishment</a:t>
            </a:r>
            <a:endParaRPr dirty="0"/>
          </a:p>
        </p:txBody>
      </p:sp>
      <p:pic>
        <p:nvPicPr>
          <p:cNvPr id="263" name="Google Shape;263;p41"/>
          <p:cNvPicPr preferRelativeResize="0">
            <a:picLocks noGrp="1"/>
          </p:cNvPicPr>
          <p:nvPr>
            <p:ph type="body" idx="2"/>
          </p:nvPr>
        </p:nvPicPr>
        <p:blipFill rotWithShape="1">
          <a:blip r:embed="rId3">
            <a:alphaModFix/>
          </a:blip>
          <a:srcRect/>
          <a:stretch/>
        </p:blipFill>
        <p:spPr>
          <a:xfrm>
            <a:off x="1294310" y="2785051"/>
            <a:ext cx="4248743" cy="3124636"/>
          </a:xfrm>
          <a:prstGeom prst="rect">
            <a:avLst/>
          </a:prstGeom>
          <a:noFill/>
          <a:ln>
            <a:noFill/>
          </a:ln>
        </p:spPr>
      </p:pic>
      <p:sp>
        <p:nvSpPr>
          <p:cNvPr id="264" name="Google Shape;264;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smtClean="0"/>
              <a:t>Speeding: Guilty of speeding, or reduced to equipment malfunction?</a:t>
            </a:r>
            <a:endParaRPr dirty="0"/>
          </a:p>
        </p:txBody>
      </p:sp>
      <p:graphicFrame>
        <p:nvGraphicFramePr>
          <p:cNvPr id="265" name="Google Shape;265;p41"/>
          <p:cNvGraphicFramePr/>
          <p:nvPr>
            <p:extLst>
              <p:ext uri="{D42A27DB-BD31-4B8C-83A1-F6EECF244321}">
                <p14:modId xmlns:p14="http://schemas.microsoft.com/office/powerpoint/2010/main" val="438639333"/>
              </p:ext>
            </p:extLst>
          </p:nvPr>
        </p:nvGraphicFramePr>
        <p:xfrm>
          <a:off x="6172200" y="2505072"/>
          <a:ext cx="5183175" cy="3055750"/>
        </p:xfrm>
        <a:graphic>
          <a:graphicData uri="http://schemas.openxmlformats.org/drawingml/2006/table">
            <a:tbl>
              <a:tblPr firstRow="1" bandRow="1">
                <a:noFill/>
                <a:tableStyleId>{DD9E8C97-06C3-4340-A3CE-9E89C403E45E}</a:tableStyleId>
              </a:tblPr>
              <a:tblGrid>
                <a:gridCol w="1727725">
                  <a:extLst>
                    <a:ext uri="{9D8B030D-6E8A-4147-A177-3AD203B41FA5}">
                      <a16:colId xmlns:a16="http://schemas.microsoft.com/office/drawing/2014/main" val="20000"/>
                    </a:ext>
                  </a:extLst>
                </a:gridCol>
                <a:gridCol w="1727725">
                  <a:extLst>
                    <a:ext uri="{9D8B030D-6E8A-4147-A177-3AD203B41FA5}">
                      <a16:colId xmlns:a16="http://schemas.microsoft.com/office/drawing/2014/main" val="20001"/>
                    </a:ext>
                  </a:extLst>
                </a:gridCol>
                <a:gridCol w="1727725">
                  <a:extLst>
                    <a:ext uri="{9D8B030D-6E8A-4147-A177-3AD203B41FA5}">
                      <a16:colId xmlns:a16="http://schemas.microsoft.com/office/drawing/2014/main" val="20002"/>
                    </a:ext>
                  </a:extLst>
                </a:gridCol>
              </a:tblGrid>
              <a:tr h="611150">
                <a:tc>
                  <a:txBody>
                    <a:bodyPr/>
                    <a:lstStyle/>
                    <a:p>
                      <a:pPr marL="0" marR="0" lvl="0" indent="0" algn="l" rtl="0">
                        <a:spcBef>
                          <a:spcPts val="0"/>
                        </a:spcBef>
                        <a:spcAft>
                          <a:spcPts val="0"/>
                        </a:spcAft>
                        <a:buNone/>
                      </a:pPr>
                      <a:r>
                        <a:rPr lang="en-US" sz="2400" u="none" strike="noStrike" cap="none"/>
                        <a:t>Outcome</a:t>
                      </a:r>
                      <a:endParaRPr sz="2400"/>
                    </a:p>
                  </a:txBody>
                  <a:tcPr marL="91450" marR="91450" marT="45725" marB="45725"/>
                </a:tc>
                <a:tc>
                  <a:txBody>
                    <a:bodyPr/>
                    <a:lstStyle/>
                    <a:p>
                      <a:pPr marL="0" marR="0" lvl="0" indent="0" algn="r" rtl="0">
                        <a:spcBef>
                          <a:spcPts val="0"/>
                        </a:spcBef>
                        <a:spcAft>
                          <a:spcPts val="0"/>
                        </a:spcAft>
                        <a:buNone/>
                      </a:pPr>
                      <a:r>
                        <a:rPr lang="en-US" sz="2400"/>
                        <a:t>N</a:t>
                      </a:r>
                      <a:endParaRPr sz="2400"/>
                    </a:p>
                  </a:txBody>
                  <a:tcPr marL="91450" marR="91450" marT="45725" marB="45725"/>
                </a:tc>
                <a:tc>
                  <a:txBody>
                    <a:bodyPr/>
                    <a:lstStyle/>
                    <a:p>
                      <a:pPr marL="0" marR="0" lvl="0" indent="0" algn="r" rtl="0">
                        <a:spcBef>
                          <a:spcPts val="0"/>
                        </a:spcBef>
                        <a:spcAft>
                          <a:spcPts val="0"/>
                        </a:spcAft>
                        <a:buNone/>
                      </a:pPr>
                      <a:r>
                        <a:rPr lang="en-US" sz="2400"/>
                        <a:t>%</a:t>
                      </a:r>
                      <a:endParaRPr sz="2400"/>
                    </a:p>
                  </a:txBody>
                  <a:tcPr marL="91450" marR="91450" marT="45725" marB="45725"/>
                </a:tc>
                <a:extLst>
                  <a:ext uri="{0D108BD9-81ED-4DB2-BD59-A6C34878D82A}">
                    <a16:rowId xmlns:a16="http://schemas.microsoft.com/office/drawing/2014/main" val="10000"/>
                  </a:ext>
                </a:extLst>
              </a:tr>
              <a:tr h="611150">
                <a:tc>
                  <a:txBody>
                    <a:bodyPr/>
                    <a:lstStyle/>
                    <a:p>
                      <a:pPr marL="0" marR="0" lvl="0" indent="0" algn="l" rtl="0">
                        <a:spcBef>
                          <a:spcPts val="0"/>
                        </a:spcBef>
                        <a:spcAft>
                          <a:spcPts val="0"/>
                        </a:spcAft>
                        <a:buNone/>
                      </a:pPr>
                      <a:r>
                        <a:rPr lang="en-US" sz="2400" dirty="0" smtClean="0"/>
                        <a:t>Acquitted</a:t>
                      </a:r>
                      <a:endParaRPr sz="2400" dirty="0"/>
                    </a:p>
                  </a:txBody>
                  <a:tcPr marL="91450" marR="91450" marT="45725" marB="45725"/>
                </a:tc>
                <a:tc>
                  <a:txBody>
                    <a:bodyPr/>
                    <a:lstStyle/>
                    <a:p>
                      <a:pPr marL="0" marR="0" lvl="0" indent="0" algn="r" rtl="0">
                        <a:spcBef>
                          <a:spcPts val="0"/>
                        </a:spcBef>
                        <a:spcAft>
                          <a:spcPts val="0"/>
                        </a:spcAft>
                        <a:buNone/>
                      </a:pPr>
                      <a:r>
                        <a:rPr lang="en-US" sz="2400"/>
                        <a:t>121,199</a:t>
                      </a:r>
                      <a:endParaRPr sz="2400"/>
                    </a:p>
                  </a:txBody>
                  <a:tcPr marL="91450" marR="91450" marT="45725" marB="45725"/>
                </a:tc>
                <a:tc>
                  <a:txBody>
                    <a:bodyPr/>
                    <a:lstStyle/>
                    <a:p>
                      <a:pPr marL="0" marR="0" lvl="0" indent="0" algn="r" rtl="0">
                        <a:spcBef>
                          <a:spcPts val="0"/>
                        </a:spcBef>
                        <a:spcAft>
                          <a:spcPts val="0"/>
                        </a:spcAft>
                        <a:buNone/>
                      </a:pPr>
                      <a:r>
                        <a:rPr lang="en-US" sz="2400"/>
                        <a:t>10</a:t>
                      </a:r>
                      <a:endParaRPr sz="2400"/>
                    </a:p>
                  </a:txBody>
                  <a:tcPr marL="91450" marR="91450" marT="45725" marB="45725"/>
                </a:tc>
                <a:extLst>
                  <a:ext uri="{0D108BD9-81ED-4DB2-BD59-A6C34878D82A}">
                    <a16:rowId xmlns:a16="http://schemas.microsoft.com/office/drawing/2014/main" val="10001"/>
                  </a:ext>
                </a:extLst>
              </a:tr>
              <a:tr h="611150">
                <a:tc>
                  <a:txBody>
                    <a:bodyPr/>
                    <a:lstStyle/>
                    <a:p>
                      <a:pPr marL="0" marR="0" lvl="0" indent="0" algn="l" rtl="0">
                        <a:spcBef>
                          <a:spcPts val="0"/>
                        </a:spcBef>
                        <a:spcAft>
                          <a:spcPts val="0"/>
                        </a:spcAft>
                        <a:buNone/>
                      </a:pPr>
                      <a:r>
                        <a:rPr lang="en-US" sz="2400" dirty="0"/>
                        <a:t>Reduced</a:t>
                      </a:r>
                      <a:endParaRPr sz="2400" dirty="0"/>
                    </a:p>
                  </a:txBody>
                  <a:tcPr marL="91450" marR="91450" marT="45725" marB="45725"/>
                </a:tc>
                <a:tc>
                  <a:txBody>
                    <a:bodyPr/>
                    <a:lstStyle/>
                    <a:p>
                      <a:pPr marL="0" marR="0" lvl="0" indent="0" algn="r" rtl="0">
                        <a:spcBef>
                          <a:spcPts val="0"/>
                        </a:spcBef>
                        <a:spcAft>
                          <a:spcPts val="0"/>
                        </a:spcAft>
                        <a:buNone/>
                      </a:pPr>
                      <a:r>
                        <a:rPr lang="en-US" sz="2400"/>
                        <a:t>472,675</a:t>
                      </a:r>
                      <a:endParaRPr sz="2400"/>
                    </a:p>
                  </a:txBody>
                  <a:tcPr marL="91450" marR="91450" marT="45725" marB="45725"/>
                </a:tc>
                <a:tc>
                  <a:txBody>
                    <a:bodyPr/>
                    <a:lstStyle/>
                    <a:p>
                      <a:pPr marL="0" marR="0" lvl="0" indent="0" algn="r" rtl="0">
                        <a:spcBef>
                          <a:spcPts val="0"/>
                        </a:spcBef>
                        <a:spcAft>
                          <a:spcPts val="0"/>
                        </a:spcAft>
                        <a:buNone/>
                      </a:pPr>
                      <a:r>
                        <a:rPr lang="en-US" sz="2400"/>
                        <a:t>39</a:t>
                      </a:r>
                      <a:endParaRPr sz="2400"/>
                    </a:p>
                  </a:txBody>
                  <a:tcPr marL="91450" marR="91450" marT="45725" marB="45725"/>
                </a:tc>
                <a:extLst>
                  <a:ext uri="{0D108BD9-81ED-4DB2-BD59-A6C34878D82A}">
                    <a16:rowId xmlns:a16="http://schemas.microsoft.com/office/drawing/2014/main" val="10002"/>
                  </a:ext>
                </a:extLst>
              </a:tr>
              <a:tr h="611150">
                <a:tc>
                  <a:txBody>
                    <a:bodyPr/>
                    <a:lstStyle/>
                    <a:p>
                      <a:pPr marL="0" marR="0" lvl="0" indent="0" algn="l" rtl="0">
                        <a:spcBef>
                          <a:spcPts val="0"/>
                        </a:spcBef>
                        <a:spcAft>
                          <a:spcPts val="0"/>
                        </a:spcAft>
                        <a:buNone/>
                      </a:pPr>
                      <a:r>
                        <a:rPr lang="en-US" sz="2400" dirty="0" smtClean="0"/>
                        <a:t>Guilty</a:t>
                      </a:r>
                      <a:endParaRPr sz="2400" dirty="0"/>
                    </a:p>
                  </a:txBody>
                  <a:tcPr marL="91450" marR="91450" marT="45725" marB="45725"/>
                </a:tc>
                <a:tc>
                  <a:txBody>
                    <a:bodyPr/>
                    <a:lstStyle/>
                    <a:p>
                      <a:pPr marL="0" marR="0" lvl="0" indent="0" algn="r" rtl="0">
                        <a:spcBef>
                          <a:spcPts val="0"/>
                        </a:spcBef>
                        <a:spcAft>
                          <a:spcPts val="0"/>
                        </a:spcAft>
                        <a:buNone/>
                      </a:pPr>
                      <a:r>
                        <a:rPr lang="en-US" sz="2400"/>
                        <a:t>618,114</a:t>
                      </a:r>
                      <a:endParaRPr sz="2400"/>
                    </a:p>
                  </a:txBody>
                  <a:tcPr marL="91450" marR="91450" marT="45725" marB="45725"/>
                </a:tc>
                <a:tc>
                  <a:txBody>
                    <a:bodyPr/>
                    <a:lstStyle/>
                    <a:p>
                      <a:pPr marL="0" marR="0" lvl="0" indent="0" algn="r" rtl="0">
                        <a:spcBef>
                          <a:spcPts val="0"/>
                        </a:spcBef>
                        <a:spcAft>
                          <a:spcPts val="0"/>
                        </a:spcAft>
                        <a:buNone/>
                      </a:pPr>
                      <a:r>
                        <a:rPr lang="en-US" sz="2400"/>
                        <a:t>51</a:t>
                      </a:r>
                      <a:endParaRPr sz="2400"/>
                    </a:p>
                  </a:txBody>
                  <a:tcPr marL="91450" marR="91450" marT="45725" marB="45725"/>
                </a:tc>
                <a:extLst>
                  <a:ext uri="{0D108BD9-81ED-4DB2-BD59-A6C34878D82A}">
                    <a16:rowId xmlns:a16="http://schemas.microsoft.com/office/drawing/2014/main" val="10003"/>
                  </a:ext>
                </a:extLst>
              </a:tr>
              <a:tr h="611150">
                <a:tc>
                  <a:txBody>
                    <a:bodyPr/>
                    <a:lstStyle/>
                    <a:p>
                      <a:pPr marL="0" marR="0" lvl="0" indent="0" algn="l" rtl="0">
                        <a:spcBef>
                          <a:spcPts val="0"/>
                        </a:spcBef>
                        <a:spcAft>
                          <a:spcPts val="0"/>
                        </a:spcAft>
                        <a:buNone/>
                      </a:pPr>
                      <a:r>
                        <a:rPr lang="en-US" sz="2400"/>
                        <a:t>Total</a:t>
                      </a:r>
                      <a:endParaRPr sz="2400"/>
                    </a:p>
                  </a:txBody>
                  <a:tcPr marL="91450" marR="91450" marT="45725" marB="45725"/>
                </a:tc>
                <a:tc>
                  <a:txBody>
                    <a:bodyPr/>
                    <a:lstStyle/>
                    <a:p>
                      <a:pPr marL="0" marR="0" lvl="0" indent="0" algn="r" rtl="0">
                        <a:spcBef>
                          <a:spcPts val="0"/>
                        </a:spcBef>
                        <a:spcAft>
                          <a:spcPts val="0"/>
                        </a:spcAft>
                        <a:buNone/>
                      </a:pPr>
                      <a:r>
                        <a:rPr lang="en-US" sz="2400"/>
                        <a:t>1,211,988</a:t>
                      </a:r>
                      <a:endParaRPr sz="2400"/>
                    </a:p>
                  </a:txBody>
                  <a:tcPr marL="91450" marR="91450" marT="45725" marB="45725"/>
                </a:tc>
                <a:tc>
                  <a:txBody>
                    <a:bodyPr/>
                    <a:lstStyle/>
                    <a:p>
                      <a:pPr marL="0" marR="0" lvl="0" indent="0" algn="r" rtl="0">
                        <a:spcBef>
                          <a:spcPts val="0"/>
                        </a:spcBef>
                        <a:spcAft>
                          <a:spcPts val="0"/>
                        </a:spcAft>
                        <a:buNone/>
                      </a:pPr>
                      <a:r>
                        <a:rPr lang="en-US" sz="2400" dirty="0"/>
                        <a:t>100</a:t>
                      </a:r>
                      <a:endParaRPr sz="2400"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a:t>
            </a:r>
            <a:endParaRPr/>
          </a:p>
        </p:txBody>
      </p:sp>
      <p:sp>
        <p:nvSpPr>
          <p:cNvPr id="271" name="Google Shape;271;p42"/>
          <p:cNvSpPr txBox="1">
            <a:spLocks noGrp="1"/>
          </p:cNvSpPr>
          <p:nvPr>
            <p:ph type="body" idx="1"/>
          </p:nvPr>
        </p:nvSpPr>
        <p:spPr>
          <a:xfrm>
            <a:off x="839788" y="1307805"/>
            <a:ext cx="5157787" cy="382883"/>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2220"/>
              <a:buNone/>
            </a:pPr>
            <a:r>
              <a:rPr lang="en-US" sz="2220"/>
              <a:t>A-D Felonies</a:t>
            </a:r>
            <a:endParaRPr sz="2220"/>
          </a:p>
        </p:txBody>
      </p:sp>
      <p:sp>
        <p:nvSpPr>
          <p:cNvPr id="272" name="Google Shape;272;p42"/>
          <p:cNvSpPr txBox="1">
            <a:spLocks noGrp="1"/>
          </p:cNvSpPr>
          <p:nvPr>
            <p:ph type="body" idx="2"/>
          </p:nvPr>
        </p:nvSpPr>
        <p:spPr>
          <a:xfrm>
            <a:off x="839788" y="1690688"/>
            <a:ext cx="5157787" cy="4498975"/>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a:t>Prior points: -4.9% per point (so, less punitive than the grid)</a:t>
            </a:r>
            <a:endParaRPr/>
          </a:p>
          <a:p>
            <a:pPr marL="228600" lvl="0" indent="-228600" algn="l" rtl="0">
              <a:lnSpc>
                <a:spcPct val="80000"/>
              </a:lnSpc>
              <a:spcBef>
                <a:spcPts val="1000"/>
              </a:spcBef>
              <a:spcAft>
                <a:spcPts val="0"/>
              </a:spcAft>
              <a:buClr>
                <a:schemeClr val="dk1"/>
              </a:buClr>
              <a:buSzPts val="2590"/>
              <a:buChar char="•"/>
            </a:pPr>
            <a:r>
              <a:rPr lang="en-US" sz="2590"/>
              <a:t>Plea: </a:t>
            </a:r>
            <a:endParaRPr/>
          </a:p>
          <a:p>
            <a:pPr marL="685800" lvl="1" indent="-228600" algn="l" rtl="0">
              <a:lnSpc>
                <a:spcPct val="80000"/>
              </a:lnSpc>
              <a:spcBef>
                <a:spcPts val="500"/>
              </a:spcBef>
              <a:spcAft>
                <a:spcPts val="0"/>
              </a:spcAft>
              <a:buClr>
                <a:schemeClr val="dk1"/>
              </a:buClr>
              <a:buSzPts val="2220"/>
              <a:buChar char="•"/>
            </a:pPr>
            <a:r>
              <a:rPr lang="en-US" sz="2220"/>
              <a:t>Guilty to lesser: baseline</a:t>
            </a:r>
            <a:endParaRPr/>
          </a:p>
          <a:p>
            <a:pPr marL="685800" lvl="1" indent="-228600" algn="l" rtl="0">
              <a:lnSpc>
                <a:spcPct val="80000"/>
              </a:lnSpc>
              <a:spcBef>
                <a:spcPts val="500"/>
              </a:spcBef>
              <a:spcAft>
                <a:spcPts val="0"/>
              </a:spcAft>
              <a:buClr>
                <a:schemeClr val="dk1"/>
              </a:buClr>
              <a:buSzPts val="2220"/>
              <a:buChar char="•"/>
            </a:pPr>
            <a:r>
              <a:rPr lang="en-US" sz="2220"/>
              <a:t>Guilty: + 46%</a:t>
            </a:r>
            <a:endParaRPr/>
          </a:p>
          <a:p>
            <a:pPr marL="685800" lvl="1" indent="-228600" algn="l" rtl="0">
              <a:lnSpc>
                <a:spcPct val="80000"/>
              </a:lnSpc>
              <a:spcBef>
                <a:spcPts val="500"/>
              </a:spcBef>
              <a:spcAft>
                <a:spcPts val="0"/>
              </a:spcAft>
              <a:buClr>
                <a:schemeClr val="dk1"/>
              </a:buClr>
              <a:buSzPts val="2220"/>
              <a:buChar char="•"/>
            </a:pPr>
            <a:r>
              <a:rPr lang="en-US" sz="2220"/>
              <a:t>Not guilty: + 36%</a:t>
            </a:r>
            <a:endParaRPr/>
          </a:p>
          <a:p>
            <a:pPr marL="685800" lvl="1" indent="-228600" algn="l" rtl="0">
              <a:lnSpc>
                <a:spcPct val="80000"/>
              </a:lnSpc>
              <a:spcBef>
                <a:spcPts val="500"/>
              </a:spcBef>
              <a:spcAft>
                <a:spcPts val="0"/>
              </a:spcAft>
              <a:buClr>
                <a:schemeClr val="dk1"/>
              </a:buClr>
              <a:buSzPts val="2220"/>
              <a:buChar char="•"/>
            </a:pPr>
            <a:r>
              <a:rPr lang="en-US" sz="2220"/>
              <a:t>Alford: +18%</a:t>
            </a:r>
            <a:endParaRPr/>
          </a:p>
          <a:p>
            <a:pPr marL="228600" lvl="0" indent="-228600" algn="l" rtl="0">
              <a:lnSpc>
                <a:spcPct val="80000"/>
              </a:lnSpc>
              <a:spcBef>
                <a:spcPts val="1000"/>
              </a:spcBef>
              <a:spcAft>
                <a:spcPts val="0"/>
              </a:spcAft>
              <a:buClr>
                <a:schemeClr val="dk1"/>
              </a:buClr>
              <a:buSzPts val="2590"/>
              <a:buChar char="•"/>
            </a:pPr>
            <a:r>
              <a:rPr lang="en-US" sz="2590"/>
              <a:t>Race / gender / age: not sig. (White Males + 2%, compared to white females)</a:t>
            </a:r>
            <a:endParaRPr/>
          </a:p>
          <a:p>
            <a:pPr marL="228600" lvl="0" indent="-228600" algn="l" rtl="0">
              <a:lnSpc>
                <a:spcPct val="80000"/>
              </a:lnSpc>
              <a:spcBef>
                <a:spcPts val="1000"/>
              </a:spcBef>
              <a:spcAft>
                <a:spcPts val="0"/>
              </a:spcAft>
              <a:buClr>
                <a:schemeClr val="dk1"/>
              </a:buClr>
              <a:buSzPts val="2590"/>
              <a:buChar char="•"/>
            </a:pPr>
            <a:r>
              <a:rPr lang="en-US" sz="2590"/>
              <a:t>Attorney type: not sig.</a:t>
            </a:r>
            <a:endParaRPr/>
          </a:p>
          <a:p>
            <a:pPr marL="228600" lvl="0" indent="-228600" algn="l" rtl="0">
              <a:lnSpc>
                <a:spcPct val="80000"/>
              </a:lnSpc>
              <a:spcBef>
                <a:spcPts val="1000"/>
              </a:spcBef>
              <a:spcAft>
                <a:spcPts val="0"/>
              </a:spcAft>
              <a:buClr>
                <a:schemeClr val="dk1"/>
              </a:buClr>
              <a:buSzPts val="2590"/>
              <a:buChar char="•"/>
            </a:pPr>
            <a:r>
              <a:rPr lang="en-US" sz="2590"/>
              <a:t>District: generally not sig.</a:t>
            </a:r>
            <a:endParaRPr sz="2590"/>
          </a:p>
        </p:txBody>
      </p:sp>
      <p:sp>
        <p:nvSpPr>
          <p:cNvPr id="273" name="Google Shape;273;p42"/>
          <p:cNvSpPr txBox="1">
            <a:spLocks noGrp="1"/>
          </p:cNvSpPr>
          <p:nvPr>
            <p:ph type="body" idx="3"/>
          </p:nvPr>
        </p:nvSpPr>
        <p:spPr>
          <a:xfrm>
            <a:off x="6172200" y="1307805"/>
            <a:ext cx="5183188" cy="382883"/>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2220"/>
              <a:buNone/>
            </a:pPr>
            <a:r>
              <a:rPr lang="en-US" sz="2220"/>
              <a:t>Speeding</a:t>
            </a:r>
            <a:endParaRPr sz="2220"/>
          </a:p>
        </p:txBody>
      </p:sp>
      <p:sp>
        <p:nvSpPr>
          <p:cNvPr id="274" name="Google Shape;274;p42"/>
          <p:cNvSpPr txBox="1">
            <a:spLocks noGrp="1"/>
          </p:cNvSpPr>
          <p:nvPr>
            <p:ph type="body" idx="4"/>
          </p:nvPr>
        </p:nvSpPr>
        <p:spPr>
          <a:xfrm>
            <a:off x="6172200" y="1690688"/>
            <a:ext cx="5183188" cy="44989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Increased odds of “convicted of lesser”:</a:t>
            </a:r>
            <a:endParaRPr/>
          </a:p>
          <a:p>
            <a:pPr marL="685800" lvl="1" indent="-228600" algn="l" rtl="0">
              <a:lnSpc>
                <a:spcPct val="90000"/>
              </a:lnSpc>
              <a:spcBef>
                <a:spcPts val="500"/>
              </a:spcBef>
              <a:spcAft>
                <a:spcPts val="0"/>
              </a:spcAft>
              <a:buClr>
                <a:schemeClr val="dk1"/>
              </a:buClr>
              <a:buSzPts val="2400"/>
              <a:buChar char="•"/>
            </a:pPr>
            <a:r>
              <a:rPr lang="en-US"/>
              <a:t>Younger than 20 (43% increase)</a:t>
            </a:r>
            <a:endParaRPr/>
          </a:p>
          <a:p>
            <a:pPr marL="685800" lvl="1" indent="-228600" algn="l" rtl="0">
              <a:lnSpc>
                <a:spcPct val="90000"/>
              </a:lnSpc>
              <a:spcBef>
                <a:spcPts val="500"/>
              </a:spcBef>
              <a:spcAft>
                <a:spcPts val="0"/>
              </a:spcAft>
              <a:buClr>
                <a:schemeClr val="dk1"/>
              </a:buClr>
              <a:buSzPts val="2400"/>
              <a:buChar char="•"/>
            </a:pPr>
            <a:r>
              <a:rPr lang="en-US"/>
              <a:t>Retained attorney (320%)</a:t>
            </a:r>
            <a:endParaRPr/>
          </a:p>
          <a:p>
            <a:pPr marL="685800" lvl="1" indent="-228600" algn="l" rtl="0">
              <a:lnSpc>
                <a:spcPct val="90000"/>
              </a:lnSpc>
              <a:spcBef>
                <a:spcPts val="500"/>
              </a:spcBef>
              <a:spcAft>
                <a:spcPts val="0"/>
              </a:spcAft>
              <a:buClr>
                <a:schemeClr val="dk1"/>
              </a:buClr>
              <a:buSzPts val="2400"/>
              <a:buChar char="•"/>
            </a:pPr>
            <a:r>
              <a:rPr lang="en-US"/>
              <a:t>Court appointed attorney (65%)</a:t>
            </a:r>
            <a:endParaRPr/>
          </a:p>
          <a:p>
            <a:pPr marL="685800" lvl="1" indent="-228600" algn="l" rtl="0">
              <a:lnSpc>
                <a:spcPct val="90000"/>
              </a:lnSpc>
              <a:spcBef>
                <a:spcPts val="500"/>
              </a:spcBef>
              <a:spcAft>
                <a:spcPts val="0"/>
              </a:spcAft>
              <a:buClr>
                <a:schemeClr val="dk1"/>
              </a:buClr>
              <a:buSzPts val="2400"/>
              <a:buChar char="•"/>
            </a:pPr>
            <a:r>
              <a:rPr lang="en-US"/>
              <a:t>Judicial district: Every one is statistically significant, from – 99% (District 28) to 689% (District 7)</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839788" y="365125"/>
            <a:ext cx="10515600" cy="170074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smtClean="0"/>
              <a:t>No attorney </a:t>
            </a:r>
            <a:r>
              <a:rPr lang="en-US" dirty="0" smtClean="0"/>
              <a:t>&gt; plead guilty &gt; guilty as charged &gt; higher penalties. </a:t>
            </a:r>
            <a:br>
              <a:rPr lang="en-US" dirty="0" smtClean="0"/>
            </a:br>
            <a:r>
              <a:rPr lang="en-US" b="1" dirty="0" smtClean="0"/>
              <a:t>Attorney</a:t>
            </a:r>
            <a:r>
              <a:rPr lang="en-US" dirty="0" smtClean="0"/>
              <a:t> &gt; plead guilty to an equipment malfunction</a:t>
            </a:r>
            <a:endParaRPr dirty="0"/>
          </a:p>
        </p:txBody>
      </p:sp>
      <p:sp>
        <p:nvSpPr>
          <p:cNvPr id="280" name="Google Shape;280;p43"/>
          <p:cNvSpPr txBox="1">
            <a:spLocks noGrp="1"/>
          </p:cNvSpPr>
          <p:nvPr>
            <p:ph type="body" idx="1"/>
          </p:nvPr>
        </p:nvSpPr>
        <p:spPr>
          <a:xfrm>
            <a:off x="839786" y="2341243"/>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Pleas</a:t>
            </a:r>
            <a:endParaRPr dirty="0"/>
          </a:p>
        </p:txBody>
      </p:sp>
      <p:sp>
        <p:nvSpPr>
          <p:cNvPr id="281" name="Google Shape;281;p43"/>
          <p:cNvSpPr txBox="1">
            <a:spLocks noGrp="1"/>
          </p:cNvSpPr>
          <p:nvPr>
            <p:ph type="body" idx="3"/>
          </p:nvPr>
        </p:nvSpPr>
        <p:spPr>
          <a:xfrm>
            <a:off x="6197602" y="2341243"/>
            <a:ext cx="5183188"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Outcomes</a:t>
            </a:r>
            <a:endParaRPr dirty="0"/>
          </a:p>
        </p:txBody>
      </p:sp>
      <p:pic>
        <p:nvPicPr>
          <p:cNvPr id="282" name="Google Shape;282;p43"/>
          <p:cNvPicPr preferRelativeResize="0">
            <a:picLocks noGrp="1"/>
          </p:cNvPicPr>
          <p:nvPr>
            <p:ph type="body" idx="4"/>
          </p:nvPr>
        </p:nvPicPr>
        <p:blipFill rotWithShape="1">
          <a:blip r:embed="rId3">
            <a:alphaModFix/>
          </a:blip>
          <a:srcRect/>
          <a:stretch/>
        </p:blipFill>
        <p:spPr>
          <a:xfrm>
            <a:off x="6097588" y="3165155"/>
            <a:ext cx="5183188" cy="3305885"/>
          </a:xfrm>
          <a:prstGeom prst="rect">
            <a:avLst/>
          </a:prstGeom>
          <a:noFill/>
          <a:ln>
            <a:noFill/>
          </a:ln>
        </p:spPr>
      </p:pic>
      <p:pic>
        <p:nvPicPr>
          <p:cNvPr id="283" name="Google Shape;283;p43"/>
          <p:cNvPicPr preferRelativeResize="0">
            <a:picLocks noGrp="1"/>
          </p:cNvPicPr>
          <p:nvPr>
            <p:ph type="body" idx="2"/>
          </p:nvPr>
        </p:nvPicPr>
        <p:blipFill rotWithShape="1">
          <a:blip r:embed="rId4">
            <a:alphaModFix/>
          </a:blip>
          <a:srcRect/>
          <a:stretch/>
        </p:blipFill>
        <p:spPr>
          <a:xfrm>
            <a:off x="839787" y="3223648"/>
            <a:ext cx="5157787" cy="33085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Speeding ticket outcomes: high variability by judicial district / county</a:t>
            </a:r>
            <a:endParaRPr/>
          </a:p>
        </p:txBody>
      </p:sp>
      <p:sp>
        <p:nvSpPr>
          <p:cNvPr id="289" name="Google Shape;289;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220"/>
              <a:buNone/>
            </a:pPr>
            <a:r>
              <a:rPr lang="en-US" sz="2220"/>
              <a:t>Dark: Increased odds of a reduced penalty; light: reduced odds of reduction</a:t>
            </a:r>
            <a:endParaRPr sz="2220"/>
          </a:p>
        </p:txBody>
      </p:sp>
      <p:sp>
        <p:nvSpPr>
          <p:cNvPr id="290" name="Google Shape;290;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a:t>Percent of speeding tickets reduced</a:t>
            </a:r>
            <a:endParaRPr/>
          </a:p>
        </p:txBody>
      </p:sp>
      <p:pic>
        <p:nvPicPr>
          <p:cNvPr id="291" name="Google Shape;291;p44" descr="https://lh3.googleusercontent.com/96zPBQCY08uyduQwPD9qraDEdC0HqZ5yJPAYn28PneZBso1PcJ6LdDXtdy0B81_eakDLINrX9L6nYQoGENcpAFsJ-QRONlifDzKljaCre9dbVDLhrfQYK5_phUhXnLSAHKW4UL3N"/>
          <p:cNvPicPr preferRelativeResize="0">
            <a:picLocks noGrp="1"/>
          </p:cNvPicPr>
          <p:nvPr>
            <p:ph type="body" idx="2"/>
          </p:nvPr>
        </p:nvPicPr>
        <p:blipFill rotWithShape="1">
          <a:blip r:embed="rId3">
            <a:alphaModFix/>
          </a:blip>
          <a:srcRect l="2474" t="6302" r="2517"/>
          <a:stretch/>
        </p:blipFill>
        <p:spPr>
          <a:xfrm>
            <a:off x="839788" y="3560440"/>
            <a:ext cx="5157787" cy="1573857"/>
          </a:xfrm>
          <a:prstGeom prst="rect">
            <a:avLst/>
          </a:prstGeom>
          <a:noFill/>
          <a:ln>
            <a:noFill/>
          </a:ln>
        </p:spPr>
      </p:pic>
      <p:pic>
        <p:nvPicPr>
          <p:cNvPr id="292" name="Google Shape;292;p44" descr="https://lh4.googleusercontent.com/TfqD-O8L7ybcP1kor1_p21r80-B3zkZUsKcD164samf6cbVc2pbzr9AMXyZFn0zuMh9qaWZ9Yh3mDhBxPo-Ke2VRIiEUNev3zJvW3QOqYYmuK1g6D6dH5arx5swg1NwCPjrG85Zi"/>
          <p:cNvPicPr preferRelativeResize="0">
            <a:picLocks noGrp="1"/>
          </p:cNvPicPr>
          <p:nvPr>
            <p:ph type="body" idx="4"/>
          </p:nvPr>
        </p:nvPicPr>
        <p:blipFill rotWithShape="1">
          <a:blip r:embed="rId4">
            <a:alphaModFix/>
          </a:blip>
          <a:srcRect l="2130" t="6864" r="2470"/>
          <a:stretch/>
        </p:blipFill>
        <p:spPr>
          <a:xfrm>
            <a:off x="6172200" y="3563033"/>
            <a:ext cx="5183188" cy="1568672"/>
          </a:xfrm>
          <a:prstGeom prst="rect">
            <a:avLst/>
          </a:prstGeom>
          <a:noFill/>
          <a:ln>
            <a:noFill/>
          </a:ln>
        </p:spPr>
      </p:pic>
      <p:sp>
        <p:nvSpPr>
          <p:cNvPr id="2" name="TextBox 1"/>
          <p:cNvSpPr txBox="1"/>
          <p:nvPr/>
        </p:nvSpPr>
        <p:spPr>
          <a:xfrm>
            <a:off x="839788" y="5926667"/>
            <a:ext cx="10506402" cy="369332"/>
          </a:xfrm>
          <a:prstGeom prst="rect">
            <a:avLst/>
          </a:prstGeom>
          <a:noFill/>
        </p:spPr>
        <p:txBody>
          <a:bodyPr wrap="none" rtlCol="0">
            <a:spAutoFit/>
          </a:bodyPr>
          <a:lstStyle/>
          <a:p>
            <a:r>
              <a:rPr lang="en-US" sz="1800" dirty="0" smtClean="0"/>
              <a:t>Note: For A-D felonies, we found almost no variation by county or judicial district. Here, it is very high</a:t>
            </a:r>
            <a:r>
              <a:rPr lang="en-US" dirty="0" smtClean="0"/>
              <a: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5"/>
          <p:cNvSpPr txBox="1">
            <a:spLocks noGrp="1"/>
          </p:cNvSpPr>
          <p:nvPr>
            <p:ph type="title"/>
          </p:nvPr>
        </p:nvSpPr>
        <p:spPr>
          <a:xfrm>
            <a:off x="838200" y="365125"/>
            <a:ext cx="10515600" cy="8921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Questions</a:t>
            </a:r>
            <a:endParaRPr dirty="0"/>
          </a:p>
        </p:txBody>
      </p:sp>
      <p:sp>
        <p:nvSpPr>
          <p:cNvPr id="298" name="Google Shape;298;p45"/>
          <p:cNvSpPr txBox="1">
            <a:spLocks noGrp="1"/>
          </p:cNvSpPr>
          <p:nvPr>
            <p:ph type="body" idx="1"/>
          </p:nvPr>
        </p:nvSpPr>
        <p:spPr>
          <a:xfrm>
            <a:off x="838200" y="1257300"/>
            <a:ext cx="10515600" cy="49196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What are “comparable” offense codes or groups of codes?</a:t>
            </a:r>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smtClean="0"/>
              <a:t>What are potentially revealing targets for our future analyses?</a:t>
            </a:r>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smtClean="0"/>
              <a:t>We have offense codes at three moments: arrest, charge, and resolution. Is the shift from arrest to charge worth a lot of attention?</a:t>
            </a:r>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smtClean="0"/>
              <a:t>We plan to look BOTH at what kinds of people get arrested for what kinds of offense, AND at how different individuals come out of the process with harsher or more lenient results.</a:t>
            </a:r>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smtClean="0"/>
              <a:t>How can we analyze prior points? This seems an important driver of harsh outcomes. </a:t>
            </a:r>
          </a:p>
          <a:p>
            <a:pPr marL="0" lvl="0" indent="0" algn="l" rtl="0">
              <a:lnSpc>
                <a:spcPct val="90000"/>
              </a:lnSpc>
              <a:spcBef>
                <a:spcPts val="0"/>
              </a:spcBef>
              <a:spcAft>
                <a:spcPts val="0"/>
              </a:spcAft>
              <a:buNone/>
            </a:pPr>
            <a:endParaRPr lang="en-US" dirty="0" smtClean="0"/>
          </a:p>
          <a:p>
            <a:pPr marL="0" lvl="0" indent="0" algn="l" rtl="0">
              <a:lnSpc>
                <a:spcPct val="90000"/>
              </a:lnSpc>
              <a:spcBef>
                <a:spcPts val="0"/>
              </a:spcBef>
              <a:spcAft>
                <a:spcPts val="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3" name="Text Placeholder 2"/>
          <p:cNvSpPr>
            <a:spLocks noGrp="1"/>
          </p:cNvSpPr>
          <p:nvPr>
            <p:ph type="body" idx="1"/>
          </p:nvPr>
        </p:nvSpPr>
        <p:spPr/>
        <p:txBody>
          <a:bodyPr/>
          <a:lstStyle/>
          <a:p>
            <a:r>
              <a:rPr lang="en-US" dirty="0" smtClean="0"/>
              <a:t>Frank Baumgartner, </a:t>
            </a:r>
            <a:r>
              <a:rPr lang="en-US" dirty="0" smtClean="0">
                <a:hlinkClick r:id="rId2"/>
              </a:rPr>
              <a:t>Frankb@unc.edu</a:t>
            </a:r>
            <a:endParaRPr lang="en-US" dirty="0" smtClean="0"/>
          </a:p>
          <a:p>
            <a:r>
              <a:rPr lang="en-US" dirty="0"/>
              <a:t>Christian Caron, </a:t>
            </a:r>
            <a:r>
              <a:rPr lang="en-US" dirty="0">
                <a:hlinkClick r:id="rId3"/>
              </a:rPr>
              <a:t>cjcaron@unc.edu</a:t>
            </a:r>
            <a:r>
              <a:rPr lang="en-US" dirty="0"/>
              <a:t> </a:t>
            </a:r>
          </a:p>
          <a:p>
            <a:r>
              <a:rPr lang="en-US" dirty="0"/>
              <a:t>Marty Davidson, </a:t>
            </a:r>
            <a:r>
              <a:rPr lang="en-US" dirty="0">
                <a:hlinkClick r:id="rId4"/>
              </a:rPr>
              <a:t>martydav@umich.edu</a:t>
            </a:r>
            <a:r>
              <a:rPr lang="en-US" dirty="0"/>
              <a:t> </a:t>
            </a:r>
          </a:p>
          <a:p>
            <a:r>
              <a:rPr lang="en-US" dirty="0" err="1" smtClean="0"/>
              <a:t>Kaneesha</a:t>
            </a:r>
            <a:r>
              <a:rPr lang="en-US" dirty="0" smtClean="0"/>
              <a:t> </a:t>
            </a:r>
            <a:r>
              <a:rPr lang="en-US" dirty="0"/>
              <a:t>Johnson, </a:t>
            </a:r>
            <a:r>
              <a:rPr lang="en-US" dirty="0" smtClean="0">
                <a:hlinkClick r:id="rId5"/>
              </a:rPr>
              <a:t>krjohnson@g.harvard.edu</a:t>
            </a:r>
            <a:endParaRPr lang="en-US" dirty="0" smtClean="0"/>
          </a:p>
          <a:p>
            <a:endParaRPr lang="en-US" dirty="0"/>
          </a:p>
        </p:txBody>
      </p:sp>
    </p:spTree>
    <p:extLst>
      <p:ext uri="{BB962C8B-B14F-4D97-AF65-F5344CB8AC3E}">
        <p14:creationId xmlns:p14="http://schemas.microsoft.com/office/powerpoint/2010/main" val="1106699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smtClean="0"/>
              <a:t>Unit </a:t>
            </a:r>
            <a:r>
              <a:rPr lang="en-US" dirty="0"/>
              <a:t>of </a:t>
            </a:r>
            <a:r>
              <a:rPr lang="en-US" dirty="0" smtClean="0"/>
              <a:t>analysis: the Arrest-Charge</a:t>
            </a:r>
            <a:endParaRPr dirty="0"/>
          </a:p>
        </p:txBody>
      </p:sp>
      <p:sp>
        <p:nvSpPr>
          <p:cNvPr id="172" name="Google Shape;172;p27"/>
          <p:cNvSpPr txBox="1">
            <a:spLocks noGrp="1"/>
          </p:cNvSpPr>
          <p:nvPr>
            <p:ph type="body" idx="1"/>
          </p:nvPr>
        </p:nvSpPr>
        <p:spPr>
          <a:xfrm>
            <a:off x="838200" y="1354667"/>
            <a:ext cx="10515600" cy="48221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en-US" dirty="0"/>
              <a:t>AOC database is organized by individual </a:t>
            </a:r>
            <a:r>
              <a:rPr lang="en-US" dirty="0" smtClean="0"/>
              <a:t>x arrest x charge: ~ 9 </a:t>
            </a:r>
            <a:r>
              <a:rPr lang="en-US" dirty="0"/>
              <a:t>million</a:t>
            </a:r>
            <a:endParaRPr dirty="0"/>
          </a:p>
          <a:p>
            <a:pPr marL="685800" lvl="1" indent="-228600" algn="l" rtl="0">
              <a:lnSpc>
                <a:spcPct val="90000"/>
              </a:lnSpc>
              <a:spcBef>
                <a:spcPts val="1000"/>
              </a:spcBef>
              <a:spcAft>
                <a:spcPts val="0"/>
              </a:spcAft>
              <a:buSzPts val="1800"/>
              <a:buChar char="•"/>
            </a:pPr>
            <a:r>
              <a:rPr lang="en-US" dirty="0"/>
              <a:t>multiple charges per arrest incident </a:t>
            </a:r>
            <a:r>
              <a:rPr lang="en-US" dirty="0" smtClean="0"/>
              <a:t>for the same person</a:t>
            </a:r>
          </a:p>
          <a:p>
            <a:pPr marL="685800" lvl="1" indent="-228600" algn="l" rtl="0">
              <a:lnSpc>
                <a:spcPct val="90000"/>
              </a:lnSpc>
              <a:spcBef>
                <a:spcPts val="1000"/>
              </a:spcBef>
              <a:spcAft>
                <a:spcPts val="0"/>
              </a:spcAft>
              <a:buSzPts val="1800"/>
              <a:buChar char="•"/>
            </a:pPr>
            <a:r>
              <a:rPr lang="en-US" dirty="0" smtClean="0"/>
              <a:t>Arrests from Jan 1, 2013 through Dec 31, 2017</a:t>
            </a:r>
          </a:p>
          <a:p>
            <a:pPr marL="228600" lvl="0" indent="-228600" algn="l" rtl="0">
              <a:lnSpc>
                <a:spcPct val="90000"/>
              </a:lnSpc>
              <a:spcBef>
                <a:spcPts val="1000"/>
              </a:spcBef>
              <a:spcAft>
                <a:spcPts val="0"/>
              </a:spcAft>
              <a:buSzPts val="1800"/>
              <a:buChar char="•"/>
            </a:pPr>
            <a:r>
              <a:rPr lang="en-US" dirty="0" smtClean="0"/>
              <a:t>Arrest incident: fewer observations</a:t>
            </a:r>
            <a:endParaRPr dirty="0"/>
          </a:p>
          <a:p>
            <a:pPr marL="685800" lvl="1" indent="-228600" algn="l" rtl="0">
              <a:lnSpc>
                <a:spcPct val="90000"/>
              </a:lnSpc>
              <a:spcBef>
                <a:spcPts val="1000"/>
              </a:spcBef>
              <a:spcAft>
                <a:spcPts val="0"/>
              </a:spcAft>
              <a:buSzPts val="1800"/>
              <a:buChar char="•"/>
            </a:pPr>
            <a:r>
              <a:rPr lang="en-US" dirty="0"/>
              <a:t>all </a:t>
            </a:r>
            <a:r>
              <a:rPr lang="en-US" dirty="0" smtClean="0"/>
              <a:t>charges </a:t>
            </a:r>
            <a:r>
              <a:rPr lang="en-US" dirty="0"/>
              <a:t>to the same individual for the same incident </a:t>
            </a:r>
            <a:r>
              <a:rPr lang="en-US" dirty="0" smtClean="0"/>
              <a:t>combined</a:t>
            </a:r>
          </a:p>
          <a:p>
            <a:pPr marL="685800" lvl="1" indent="-228600" algn="l" rtl="0">
              <a:lnSpc>
                <a:spcPct val="90000"/>
              </a:lnSpc>
              <a:spcBef>
                <a:spcPts val="1000"/>
              </a:spcBef>
              <a:spcAft>
                <a:spcPts val="0"/>
              </a:spcAft>
              <a:buSzPts val="1800"/>
              <a:buChar char="•"/>
            </a:pPr>
            <a:r>
              <a:rPr lang="en-US" dirty="0" smtClean="0"/>
              <a:t>Count of how many offenses of each class were listed; arrests and charges</a:t>
            </a:r>
            <a:endParaRPr dirty="0"/>
          </a:p>
          <a:p>
            <a:pPr marL="228600" lvl="0" indent="-228600" algn="l" rtl="0">
              <a:lnSpc>
                <a:spcPct val="90000"/>
              </a:lnSpc>
              <a:spcBef>
                <a:spcPts val="1000"/>
              </a:spcBef>
              <a:spcAft>
                <a:spcPts val="0"/>
              </a:spcAft>
              <a:buSzPts val="1800"/>
              <a:buChar char="•"/>
            </a:pPr>
            <a:r>
              <a:rPr lang="en-US" dirty="0"/>
              <a:t>Resolution </a:t>
            </a:r>
            <a:r>
              <a:rPr lang="en-US" dirty="0" smtClean="0"/>
              <a:t>incident: fewer observations</a:t>
            </a:r>
          </a:p>
          <a:p>
            <a:pPr marL="685800" lvl="1" indent="-228600">
              <a:spcBef>
                <a:spcPts val="1000"/>
              </a:spcBef>
            </a:pPr>
            <a:r>
              <a:rPr lang="en-US" dirty="0" smtClean="0"/>
              <a:t>All arrests and charges combined, as well as conviction</a:t>
            </a:r>
          </a:p>
          <a:p>
            <a:pPr marL="0" lvl="0" indent="0" algn="l" rtl="0">
              <a:lnSpc>
                <a:spcPct val="90000"/>
              </a:lnSpc>
              <a:spcBef>
                <a:spcPts val="1000"/>
              </a:spcBef>
              <a:spcAft>
                <a:spcPts val="0"/>
              </a:spcAft>
              <a:buNone/>
            </a:pPr>
            <a:r>
              <a:rPr lang="en-US" dirty="0" smtClean="0"/>
              <a:t>(Same </a:t>
            </a:r>
            <a:r>
              <a:rPr lang="en-US" dirty="0"/>
              <a:t>individual may appear more than </a:t>
            </a:r>
            <a:r>
              <a:rPr lang="en-US" dirty="0" smtClean="0"/>
              <a:t>once; in 15B, one </a:t>
            </a:r>
            <a:r>
              <a:rPr lang="en-US" dirty="0" smtClean="0"/>
              <a:t>person has </a:t>
            </a:r>
            <a:r>
              <a:rPr lang="en-US" dirty="0" smtClean="0"/>
              <a:t>about 50 arrest-incidents, with multiple resolution incidents as well.)</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Identifying individuals </a:t>
            </a:r>
            <a:r>
              <a:rPr lang="en-US" dirty="0" smtClean="0"/>
              <a:t>who </a:t>
            </a:r>
            <a:r>
              <a:rPr lang="en-US" dirty="0"/>
              <a:t>appear in the AOC file at different times</a:t>
            </a:r>
            <a:endParaRPr dirty="0"/>
          </a:p>
        </p:txBody>
      </p:sp>
      <p:sp>
        <p:nvSpPr>
          <p:cNvPr id="178" name="Google Shape;178;p28"/>
          <p:cNvSpPr txBox="1">
            <a:spLocks noGrp="1"/>
          </p:cNvSpPr>
          <p:nvPr>
            <p:ph type="body" idx="1"/>
          </p:nvPr>
        </p:nvSpPr>
        <p:spPr>
          <a:xfrm>
            <a:off x="838200" y="1690825"/>
            <a:ext cx="10515600" cy="4486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In some cases a person may be arrested on different occasions, but the way the data are set up, there is no way to tell if this is the case. We use a probabilistic matching algorithm to identify those appearing on more than one occasion. This </a:t>
            </a:r>
            <a:r>
              <a:rPr lang="en-US" sz="2600" dirty="0" smtClean="0"/>
              <a:t>involves:</a:t>
            </a:r>
            <a:endParaRPr sz="2600" dirty="0"/>
          </a:p>
          <a:p>
            <a:pPr marL="457200" lvl="0" indent="-393700" algn="l" rtl="0">
              <a:spcBef>
                <a:spcPts val="1000"/>
              </a:spcBef>
              <a:spcAft>
                <a:spcPts val="0"/>
              </a:spcAft>
              <a:buSzPts val="2600"/>
              <a:buAutoNum type="arabicPeriod"/>
            </a:pPr>
            <a:r>
              <a:rPr lang="en-US" sz="2600" dirty="0" smtClean="0"/>
              <a:t>Isolating </a:t>
            </a:r>
            <a:r>
              <a:rPr lang="en-US" sz="2600" dirty="0"/>
              <a:t>the </a:t>
            </a:r>
            <a:r>
              <a:rPr lang="en-US" sz="2600" dirty="0" smtClean="0"/>
              <a:t>individual’s </a:t>
            </a:r>
            <a:r>
              <a:rPr lang="en-US" sz="2600" dirty="0"/>
              <a:t>name, DOB, sex</a:t>
            </a:r>
            <a:r>
              <a:rPr lang="en-US" sz="2600" dirty="0" smtClean="0"/>
              <a:t>, </a:t>
            </a:r>
            <a:r>
              <a:rPr lang="en-US" sz="2600" dirty="0"/>
              <a:t>race, and an address indicator</a:t>
            </a:r>
            <a:endParaRPr sz="2600" dirty="0"/>
          </a:p>
          <a:p>
            <a:pPr marL="977900" lvl="1" indent="-457200">
              <a:spcBef>
                <a:spcPts val="0"/>
              </a:spcBef>
              <a:buSzPts val="2600"/>
              <a:buFont typeface="+mj-lt"/>
              <a:buAutoNum type="alphaLcParenR"/>
            </a:pPr>
            <a:r>
              <a:rPr lang="en-US" sz="2200" dirty="0"/>
              <a:t>Closer matching on DOB, sex, race; looser matching on name, address</a:t>
            </a:r>
          </a:p>
          <a:p>
            <a:pPr marL="457200" lvl="0" indent="-393700" algn="l" rtl="0">
              <a:spcBef>
                <a:spcPts val="0"/>
              </a:spcBef>
              <a:spcAft>
                <a:spcPts val="0"/>
              </a:spcAft>
              <a:buSzPts val="2600"/>
              <a:buAutoNum type="arabicPeriod"/>
            </a:pPr>
            <a:r>
              <a:rPr lang="en-US" sz="2600" dirty="0" smtClean="0"/>
              <a:t>I</a:t>
            </a:r>
            <a:r>
              <a:rPr lang="en-US" sz="2600" dirty="0" smtClean="0"/>
              <a:t>dentifying </a:t>
            </a:r>
            <a:r>
              <a:rPr lang="en-US" sz="2600" dirty="0"/>
              <a:t>those that have a &gt; 85% chance of being the same person</a:t>
            </a:r>
            <a:endParaRPr sz="2600" dirty="0"/>
          </a:p>
          <a:p>
            <a:pPr marL="457200" lvl="0" indent="-393700" algn="l" rtl="0">
              <a:spcBef>
                <a:spcPts val="0"/>
              </a:spcBef>
              <a:spcAft>
                <a:spcPts val="0"/>
              </a:spcAft>
              <a:buSzPts val="2600"/>
              <a:buAutoNum type="arabicPeriod"/>
            </a:pPr>
            <a:r>
              <a:rPr lang="en-US" sz="2600" dirty="0"/>
              <a:t>C</a:t>
            </a:r>
            <a:r>
              <a:rPr lang="en-US" sz="2600" dirty="0" smtClean="0"/>
              <a:t>reating </a:t>
            </a:r>
            <a:r>
              <a:rPr lang="en-US" sz="2600" dirty="0"/>
              <a:t>a new unique id for that </a:t>
            </a:r>
            <a:r>
              <a:rPr lang="en-US" sz="2600" dirty="0" smtClean="0"/>
              <a:t>person</a:t>
            </a:r>
          </a:p>
          <a:p>
            <a:pPr marL="0" lvl="0" indent="0" algn="l" rtl="0">
              <a:spcBef>
                <a:spcPts val="1000"/>
              </a:spcBef>
              <a:spcAft>
                <a:spcPts val="0"/>
              </a:spcAft>
              <a:buNone/>
            </a:pPr>
            <a:r>
              <a:rPr lang="en-US" sz="2600" dirty="0" smtClean="0"/>
              <a:t>This </a:t>
            </a:r>
            <a:r>
              <a:rPr lang="en-US" sz="2600" dirty="0"/>
              <a:t>reduces the ~150k charges to ~40k </a:t>
            </a:r>
            <a:r>
              <a:rPr lang="en-US" sz="2600" dirty="0" smtClean="0"/>
              <a:t>individuals, for 15B</a:t>
            </a:r>
            <a:endParaRPr sz="2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judicial outcomes: How </a:t>
            </a:r>
            <a:r>
              <a:rPr lang="en-US" dirty="0" smtClean="0"/>
              <a:t>harsh was the punishment, given the initial charges?</a:t>
            </a:r>
            <a:endParaRPr lang="en-US" dirty="0"/>
          </a:p>
        </p:txBody>
      </p:sp>
      <p:sp>
        <p:nvSpPr>
          <p:cNvPr id="3" name="Text Placeholder 2"/>
          <p:cNvSpPr>
            <a:spLocks noGrp="1"/>
          </p:cNvSpPr>
          <p:nvPr>
            <p:ph type="body" idx="1"/>
          </p:nvPr>
        </p:nvSpPr>
        <p:spPr>
          <a:xfrm>
            <a:off x="406399" y="1580444"/>
            <a:ext cx="11367911" cy="4596519"/>
          </a:xfrm>
        </p:spPr>
        <p:txBody>
          <a:bodyPr/>
          <a:lstStyle/>
          <a:p>
            <a:pPr lvl="1" indent="-457200">
              <a:spcBef>
                <a:spcPts val="1000"/>
              </a:spcBef>
              <a:buFont typeface="+mj-lt"/>
              <a:buAutoNum type="arabicPeriod"/>
            </a:pPr>
            <a:r>
              <a:rPr lang="en-US" dirty="0" smtClean="0"/>
              <a:t>Identify individuals facing similar risks at the moment of arrest </a:t>
            </a:r>
          </a:p>
          <a:p>
            <a:pPr lvl="2" indent="-457200">
              <a:spcBef>
                <a:spcPts val="1000"/>
              </a:spcBef>
              <a:buFont typeface="+mj-lt"/>
              <a:buAutoNum type="alphaLcParenR"/>
            </a:pPr>
            <a:r>
              <a:rPr lang="en-US" dirty="0" smtClean="0"/>
              <a:t>Add </a:t>
            </a:r>
            <a:r>
              <a:rPr lang="en-US" dirty="0" smtClean="0"/>
              <a:t>up all potential punishments based on the arrest or charge codes. </a:t>
            </a:r>
            <a:endParaRPr lang="en-US" dirty="0" smtClean="0"/>
          </a:p>
          <a:p>
            <a:pPr lvl="2" indent="-457200">
              <a:spcBef>
                <a:spcPts val="1000"/>
              </a:spcBef>
              <a:buFont typeface="+mj-lt"/>
              <a:buAutoNum type="alphaLcParenR"/>
            </a:pPr>
            <a:r>
              <a:rPr lang="en-US" dirty="0" smtClean="0"/>
              <a:t>Punishments come in different types: active prison time, fines, and everything in between</a:t>
            </a:r>
          </a:p>
          <a:p>
            <a:pPr lvl="2" indent="-457200">
              <a:spcBef>
                <a:spcPts val="1000"/>
              </a:spcBef>
              <a:buFont typeface="+mj-lt"/>
              <a:buAutoNum type="alphaLcParenR"/>
            </a:pPr>
            <a:r>
              <a:rPr lang="en-US" dirty="0" smtClean="0"/>
              <a:t>Multiple, but separate, analyses for different categories of initial charges</a:t>
            </a:r>
            <a:endParaRPr lang="en-US" dirty="0" smtClean="0"/>
          </a:p>
          <a:p>
            <a:pPr lvl="1" indent="-457200">
              <a:spcBef>
                <a:spcPts val="1000"/>
              </a:spcBef>
              <a:buFont typeface="+mj-lt"/>
              <a:buAutoNum type="arabicPeriod"/>
            </a:pPr>
            <a:r>
              <a:rPr lang="en-US" dirty="0" smtClean="0"/>
              <a:t>Compare </a:t>
            </a:r>
            <a:r>
              <a:rPr lang="en-US" dirty="0" smtClean="0"/>
              <a:t>to conviction codes and punishments</a:t>
            </a:r>
          </a:p>
          <a:p>
            <a:pPr lvl="2" indent="-457200">
              <a:spcBef>
                <a:spcPts val="1000"/>
              </a:spcBef>
              <a:buFont typeface="+mj-lt"/>
              <a:buAutoNum type="alphaLcParenR"/>
            </a:pPr>
            <a:r>
              <a:rPr lang="en-US" dirty="0" smtClean="0"/>
              <a:t>One person faced 10 years in prison, as the worst case scenario based on the original arrest or charge codes, and gets a punishment of 5 years.</a:t>
            </a:r>
          </a:p>
          <a:p>
            <a:pPr lvl="2" indent="-457200">
              <a:spcBef>
                <a:spcPts val="1000"/>
              </a:spcBef>
              <a:buFont typeface="+mj-lt"/>
              <a:buAutoNum type="alphaLcParenR"/>
            </a:pPr>
            <a:r>
              <a:rPr lang="en-US" dirty="0" smtClean="0"/>
              <a:t>Another faces the same 10 years, and gets a punishment of 8 years</a:t>
            </a:r>
            <a:r>
              <a:rPr lang="en-US" dirty="0" smtClean="0"/>
              <a:t>…</a:t>
            </a:r>
          </a:p>
          <a:p>
            <a:pPr lvl="1" indent="-457200">
              <a:spcBef>
                <a:spcPts val="1000"/>
              </a:spcBef>
              <a:buFont typeface="+mj-lt"/>
              <a:buAutoNum type="arabicPeriod"/>
            </a:pPr>
            <a:r>
              <a:rPr lang="en-US" dirty="0" smtClean="0"/>
              <a:t>Use SES, race, gender, age, Judicial District, type of attorney, type of plea to predict this outcome: who does well, who does poorly, </a:t>
            </a:r>
            <a:r>
              <a:rPr lang="en-US" i="1" dirty="0" smtClean="0"/>
              <a:t>given the initial charges</a:t>
            </a:r>
            <a:r>
              <a:rPr lang="en-US" dirty="0" smtClean="0"/>
              <a:t>.</a:t>
            </a:r>
          </a:p>
          <a:p>
            <a:pPr lvl="2" indent="-457200">
              <a:spcBef>
                <a:spcPts val="1000"/>
              </a:spcBef>
              <a:buFont typeface="+mj-lt"/>
              <a:buAutoNum type="alphaLcParenR"/>
            </a:pPr>
            <a:r>
              <a:rPr lang="en-US" dirty="0" smtClean="0"/>
              <a:t>Note we can’t study over-arresting, as the database starts at the moment of arrest.</a:t>
            </a:r>
            <a:endParaRPr lang="en-US" dirty="0" smtClean="0"/>
          </a:p>
          <a:p>
            <a:endParaRPr lang="en-US" dirty="0"/>
          </a:p>
        </p:txBody>
      </p:sp>
    </p:spTree>
    <p:extLst>
      <p:ext uri="{BB962C8B-B14F-4D97-AF65-F5344CB8AC3E}">
        <p14:creationId xmlns:p14="http://schemas.microsoft.com/office/powerpoint/2010/main" val="2016877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838200" y="365125"/>
            <a:ext cx="10515600" cy="910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smtClean="0"/>
              <a:t>Use street address to estimate income level</a:t>
            </a:r>
            <a:endParaRPr dirty="0"/>
          </a:p>
        </p:txBody>
      </p:sp>
      <p:sp>
        <p:nvSpPr>
          <p:cNvPr id="190" name="Google Shape;190;p30"/>
          <p:cNvSpPr txBox="1">
            <a:spLocks noGrp="1"/>
          </p:cNvSpPr>
          <p:nvPr>
            <p:ph type="body" idx="1"/>
          </p:nvPr>
        </p:nvSpPr>
        <p:spPr>
          <a:xfrm>
            <a:off x="838200" y="1275644"/>
            <a:ext cx="10515600" cy="490118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i="1" dirty="0" err="1" smtClean="0"/>
              <a:t>Corelogic</a:t>
            </a:r>
            <a:r>
              <a:rPr lang="en-US" dirty="0" smtClean="0"/>
              <a:t> </a:t>
            </a:r>
            <a:r>
              <a:rPr lang="en-US" dirty="0"/>
              <a:t>Housing </a:t>
            </a:r>
            <a:r>
              <a:rPr lang="en-US" dirty="0" smtClean="0"/>
              <a:t>Database (150,000,000 buildings across the US)</a:t>
            </a:r>
            <a:endParaRPr lang="en-US" dirty="0"/>
          </a:p>
          <a:p>
            <a:pPr marL="228600" lvl="0" indent="-228600" algn="l" rtl="0">
              <a:lnSpc>
                <a:spcPct val="90000"/>
              </a:lnSpc>
              <a:spcBef>
                <a:spcPts val="0"/>
              </a:spcBef>
              <a:spcAft>
                <a:spcPts val="0"/>
              </a:spcAft>
              <a:buClr>
                <a:schemeClr val="dk1"/>
              </a:buClr>
              <a:buSzPts val="2800"/>
              <a:buChar char="•"/>
            </a:pPr>
            <a:r>
              <a:rPr lang="en-US" dirty="0" smtClean="0"/>
              <a:t>Compare </a:t>
            </a:r>
            <a:r>
              <a:rPr lang="en-US" dirty="0" smtClean="0"/>
              <a:t>price-per-square-foot</a:t>
            </a:r>
            <a:endParaRPr dirty="0"/>
          </a:p>
          <a:p>
            <a:pPr marL="228600" lvl="0" indent="-228600">
              <a:spcBef>
                <a:spcPts val="0"/>
              </a:spcBef>
              <a:buSzPts val="2800"/>
            </a:pPr>
            <a:r>
              <a:rPr lang="en-US" dirty="0"/>
              <a:t>Convert price-per-square-foot to standardized rank </a:t>
            </a:r>
            <a:r>
              <a:rPr lang="en-US" dirty="0" smtClean="0"/>
              <a:t>scores</a:t>
            </a:r>
          </a:p>
          <a:p>
            <a:pPr marL="228600" lvl="0" indent="-228600">
              <a:spcBef>
                <a:spcPts val="0"/>
              </a:spcBef>
              <a:buSzPts val="2800"/>
            </a:pPr>
            <a:r>
              <a:rPr lang="en-US" dirty="0" smtClean="0"/>
              <a:t>Map </a:t>
            </a:r>
            <a:r>
              <a:rPr lang="en-US" dirty="0"/>
              <a:t>out each home using Long/</a:t>
            </a:r>
            <a:r>
              <a:rPr lang="en-US" dirty="0" err="1"/>
              <a:t>Lat</a:t>
            </a:r>
            <a:r>
              <a:rPr lang="en-US" dirty="0"/>
              <a:t> </a:t>
            </a:r>
            <a:r>
              <a:rPr lang="en-US" dirty="0" smtClean="0"/>
              <a:t>coordinates </a:t>
            </a:r>
          </a:p>
          <a:p>
            <a:pPr marL="228600" lvl="0" indent="-228600">
              <a:spcBef>
                <a:spcPts val="0"/>
              </a:spcBef>
              <a:buSzPts val="2800"/>
            </a:pPr>
            <a:r>
              <a:rPr lang="en-US" dirty="0" smtClean="0"/>
              <a:t>Partition </a:t>
            </a:r>
            <a:r>
              <a:rPr lang="en-US" dirty="0"/>
              <a:t>homes into </a:t>
            </a:r>
            <a:r>
              <a:rPr lang="en-US" dirty="0" smtClean="0"/>
              <a:t>neighborhoods based </a:t>
            </a:r>
            <a:r>
              <a:rPr lang="en-US" dirty="0"/>
              <a:t>on </a:t>
            </a:r>
            <a:r>
              <a:rPr lang="en-US" dirty="0" smtClean="0"/>
              <a:t>price similarity</a:t>
            </a:r>
          </a:p>
          <a:p>
            <a:pPr marL="685800" lvl="1" indent="-228600">
              <a:spcBef>
                <a:spcPts val="0"/>
              </a:spcBef>
              <a:buSzPts val="2800"/>
            </a:pPr>
            <a:r>
              <a:rPr lang="en-US" dirty="0" smtClean="0"/>
              <a:t>Identify 26,677 neighborhoods for NC</a:t>
            </a:r>
          </a:p>
          <a:p>
            <a:pPr marL="685800" lvl="1" indent="-228600">
              <a:spcBef>
                <a:spcPts val="0"/>
              </a:spcBef>
              <a:buSzPts val="2800"/>
            </a:pPr>
            <a:r>
              <a:rPr lang="en-US" dirty="0" smtClean="0"/>
              <a:t>These range in size from 15 to 3,000 individuals, but all with similar housing values.</a:t>
            </a:r>
          </a:p>
          <a:p>
            <a:pPr marL="228600" lvl="0" indent="-228600">
              <a:spcBef>
                <a:spcPts val="0"/>
              </a:spcBef>
              <a:buSzPts val="2800"/>
            </a:pPr>
            <a:r>
              <a:rPr lang="en-US" dirty="0" smtClean="0"/>
              <a:t>Assign a score from ~ -2 to +2 based on value of homes</a:t>
            </a:r>
          </a:p>
          <a:p>
            <a:pPr marL="228600" lvl="0" indent="-228600">
              <a:spcBef>
                <a:spcPts val="0"/>
              </a:spcBef>
              <a:buSzPts val="2800"/>
            </a:pPr>
            <a:r>
              <a:rPr lang="en-US" dirty="0" smtClean="0"/>
              <a:t>Use this to estimate the income </a:t>
            </a:r>
            <a:r>
              <a:rPr lang="en-US" dirty="0" smtClean="0"/>
              <a:t>/ wealth / Social Economic Status of </a:t>
            </a:r>
            <a:r>
              <a:rPr lang="en-US" dirty="0" smtClean="0"/>
              <a:t>people in those neighborhoods.</a:t>
            </a:r>
          </a:p>
          <a:p>
            <a:pPr marL="685800" lvl="1" indent="-228600">
              <a:spcBef>
                <a:spcPts val="0"/>
              </a:spcBef>
              <a:buSzPts val="2800"/>
            </a:pPr>
            <a:r>
              <a:rPr lang="en-US" dirty="0" smtClean="0"/>
              <a:t>Note: everyone in the neighborhood gets the same estimated income</a:t>
            </a:r>
            <a:r>
              <a:rPr lang="en-US" dirty="0" smtClean="0"/>
              <a:t>.</a:t>
            </a:r>
          </a:p>
          <a:p>
            <a:pPr marL="685800" lvl="1" indent="-228600">
              <a:spcBef>
                <a:spcPts val="0"/>
              </a:spcBef>
              <a:buSzPts val="2800"/>
            </a:pPr>
            <a:r>
              <a:rPr lang="en-US" dirty="0" smtClean="0"/>
              <a:t>By definition, neighborhoods are homogeneous with respect to housing value</a:t>
            </a:r>
            <a:endParaRPr lang="en-US" dirty="0"/>
          </a:p>
          <a:p>
            <a:pPr marL="228600" lvl="0" indent="-228600">
              <a:spcBef>
                <a:spcPts val="0"/>
              </a:spcBef>
              <a:buSzPts val="2800"/>
            </a:pPr>
            <a:endParaRPr lang="en-US"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Neighborhood Examples</a:t>
            </a:r>
            <a:endParaRPr/>
          </a:p>
        </p:txBody>
      </p:sp>
      <p:pic>
        <p:nvPicPr>
          <p:cNvPr id="208" name="Google Shape;208;p33" descr="A sign on the side of a road&#10;&#10;Description automatically generated"/>
          <p:cNvPicPr preferRelativeResize="0"/>
          <p:nvPr/>
        </p:nvPicPr>
        <p:blipFill rotWithShape="1">
          <a:blip r:embed="rId3">
            <a:alphaModFix/>
          </a:blip>
          <a:srcRect/>
          <a:stretch/>
        </p:blipFill>
        <p:spPr>
          <a:xfrm>
            <a:off x="930906" y="1712279"/>
            <a:ext cx="4727966" cy="2834640"/>
          </a:xfrm>
          <a:prstGeom prst="rect">
            <a:avLst/>
          </a:prstGeom>
          <a:noFill/>
          <a:ln>
            <a:noFill/>
          </a:ln>
        </p:spPr>
      </p:pic>
      <p:pic>
        <p:nvPicPr>
          <p:cNvPr id="209" name="Google Shape;209;p33" descr="A sign on the side of a road&#10;&#10;Description automatically generated"/>
          <p:cNvPicPr preferRelativeResize="0"/>
          <p:nvPr/>
        </p:nvPicPr>
        <p:blipFill rotWithShape="1">
          <a:blip r:embed="rId4">
            <a:alphaModFix/>
          </a:blip>
          <a:srcRect/>
          <a:stretch/>
        </p:blipFill>
        <p:spPr>
          <a:xfrm>
            <a:off x="6440423" y="1712279"/>
            <a:ext cx="4820671" cy="2834640"/>
          </a:xfrm>
          <a:prstGeom prst="rect">
            <a:avLst/>
          </a:prstGeom>
          <a:noFill/>
          <a:ln>
            <a:noFill/>
          </a:ln>
        </p:spPr>
      </p:pic>
      <p:sp>
        <p:nvSpPr>
          <p:cNvPr id="210" name="Google Shape;210;p33"/>
          <p:cNvSpPr txBox="1"/>
          <p:nvPr/>
        </p:nvSpPr>
        <p:spPr>
          <a:xfrm>
            <a:off x="6380729" y="4755195"/>
            <a:ext cx="4880400" cy="203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37119002800 Neighborhood- 4 (Mecklenburg)</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Score: 1.69</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Number of Homes: 381</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Percent Black – &lt; 1%</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Percent Impoverished – 3%</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Median Household Income - $211,250</a:t>
            </a:r>
            <a:endParaRPr/>
          </a:p>
        </p:txBody>
      </p:sp>
      <p:sp>
        <p:nvSpPr>
          <p:cNvPr id="211" name="Google Shape;211;p33"/>
          <p:cNvSpPr txBox="1"/>
          <p:nvPr/>
        </p:nvSpPr>
        <p:spPr>
          <a:xfrm>
            <a:off x="930906" y="4755195"/>
            <a:ext cx="4728000" cy="230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37081013900 Neighborhood- 4 (Guilford)</a:t>
            </a:r>
            <a:endParaRPr dirty="0"/>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Score: - 1.67</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Number of Homes: 555</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Percent Black – 82%</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Percent Impoverished – 58%</a:t>
            </a:r>
            <a:endParaRPr dirty="0"/>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Median Household Income - $16,160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4"/>
          <p:cNvPicPr preferRelativeResize="0"/>
          <p:nvPr/>
        </p:nvPicPr>
        <p:blipFill>
          <a:blip r:embed="rId3">
            <a:alphaModFix/>
          </a:blip>
          <a:stretch>
            <a:fillRect/>
          </a:stretch>
        </p:blipFill>
        <p:spPr>
          <a:xfrm>
            <a:off x="152400" y="2190750"/>
            <a:ext cx="11887200" cy="4559934"/>
          </a:xfrm>
          <a:prstGeom prst="rect">
            <a:avLst/>
          </a:prstGeom>
          <a:noFill/>
          <a:ln>
            <a:noFill/>
          </a:ln>
        </p:spPr>
      </p:pic>
      <p:sp>
        <p:nvSpPr>
          <p:cNvPr id="217" name="Google Shape;217;p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26,000 neighborhoods across NC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349956" y="365124"/>
            <a:ext cx="5020944" cy="20168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District </a:t>
            </a:r>
            <a:r>
              <a:rPr lang="en-US" dirty="0" smtClean="0"/>
              <a:t>15B </a:t>
            </a:r>
            <a:br>
              <a:rPr lang="en-US" dirty="0" smtClean="0"/>
            </a:br>
            <a:r>
              <a:rPr lang="en-US" dirty="0" smtClean="0"/>
              <a:t>(953 neighborhoods)</a:t>
            </a:r>
            <a:endParaRPr dirty="0"/>
          </a:p>
        </p:txBody>
      </p:sp>
      <p:pic>
        <p:nvPicPr>
          <p:cNvPr id="223" name="Google Shape;223;p35" descr="A close up of a map&#10;&#10;Description automatically generated"/>
          <p:cNvPicPr preferRelativeResize="0"/>
          <p:nvPr/>
        </p:nvPicPr>
        <p:blipFill rotWithShape="1">
          <a:blip r:embed="rId3">
            <a:alphaModFix/>
          </a:blip>
          <a:srcRect/>
          <a:stretch/>
        </p:blipFill>
        <p:spPr>
          <a:xfrm>
            <a:off x="5370931" y="0"/>
            <a:ext cx="5028224" cy="6858000"/>
          </a:xfrm>
          <a:prstGeom prst="rect">
            <a:avLst/>
          </a:prstGeom>
          <a:noFill/>
          <a:ln>
            <a:noFill/>
          </a:ln>
        </p:spPr>
      </p:pic>
      <p:sp>
        <p:nvSpPr>
          <p:cNvPr id="224" name="Google Shape;224;p35"/>
          <p:cNvSpPr txBox="1"/>
          <p:nvPr/>
        </p:nvSpPr>
        <p:spPr>
          <a:xfrm>
            <a:off x="440267" y="2156178"/>
            <a:ext cx="4851611" cy="4222043"/>
          </a:xfrm>
          <a:prstGeom prst="rect">
            <a:avLst/>
          </a:prstGeom>
          <a:noFill/>
          <a:ln>
            <a:noFill/>
          </a:ln>
        </p:spPr>
        <p:txBody>
          <a:bodyPr spcFirstLastPara="1" wrap="square" lIns="91425" tIns="45700" rIns="91425" bIns="45700" anchor="t" anchorCtr="0">
            <a:noAutofit/>
          </a:bodyPr>
          <a:lstStyle/>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2800" dirty="0" smtClean="0">
                <a:solidFill>
                  <a:schemeClr val="dk1"/>
                </a:solidFill>
                <a:latin typeface="Calibri"/>
                <a:ea typeface="Calibri"/>
                <a:cs typeface="Calibri"/>
                <a:sym typeface="Calibri"/>
              </a:rPr>
              <a:t>Poorest </a:t>
            </a:r>
            <a:r>
              <a:rPr lang="en-US" sz="2800" dirty="0">
                <a:solidFill>
                  <a:schemeClr val="dk1"/>
                </a:solidFill>
                <a:latin typeface="Calibri"/>
                <a:ea typeface="Calibri"/>
                <a:cs typeface="Calibri"/>
                <a:sym typeface="Calibri"/>
              </a:rPr>
              <a:t>Neighborhoods in Siler City</a:t>
            </a:r>
            <a:endParaRPr sz="2800" dirty="0"/>
          </a:p>
          <a:p>
            <a:pPr marL="285750" marR="0" lvl="0" indent="-171450" algn="l" rtl="0">
              <a:spcBef>
                <a:spcPts val="0"/>
              </a:spcBef>
              <a:spcAft>
                <a:spcPts val="0"/>
              </a:spcAft>
              <a:buClr>
                <a:schemeClr val="dk1"/>
              </a:buClr>
              <a:buSzPts val="1800"/>
              <a:buFont typeface="Arial"/>
              <a:buNone/>
            </a:pP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2800" dirty="0">
                <a:solidFill>
                  <a:schemeClr val="dk1"/>
                </a:solidFill>
                <a:latin typeface="Calibri"/>
                <a:ea typeface="Calibri"/>
                <a:cs typeface="Calibri"/>
                <a:sym typeface="Calibri"/>
              </a:rPr>
              <a:t>Wealthiest Neighborhoods in Chapel </a:t>
            </a:r>
            <a:r>
              <a:rPr lang="en-US" sz="2800" dirty="0" smtClean="0">
                <a:solidFill>
                  <a:schemeClr val="dk1"/>
                </a:solidFill>
                <a:latin typeface="Calibri"/>
                <a:ea typeface="Calibri"/>
                <a:cs typeface="Calibri"/>
                <a:sym typeface="Calibri"/>
              </a:rPr>
              <a:t>Hill</a:t>
            </a:r>
          </a:p>
          <a:p>
            <a:pPr marL="285750" marR="0" lvl="0" indent="-285750" algn="l" rtl="0">
              <a:spcBef>
                <a:spcPts val="0"/>
              </a:spcBef>
              <a:spcAft>
                <a:spcPts val="0"/>
              </a:spcAft>
              <a:buClr>
                <a:schemeClr val="dk1"/>
              </a:buClr>
              <a:buSzPts val="1800"/>
              <a:buFont typeface="Arial"/>
              <a:buChar char="•"/>
            </a:pPr>
            <a:endParaRPr lang="en-US" sz="2800" dirty="0">
              <a:solidFill>
                <a:schemeClr val="dk1"/>
              </a:solidFill>
              <a:latin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2800" dirty="0" smtClean="0"/>
              <a:t>More fine-tuned than the </a:t>
            </a:r>
            <a:r>
              <a:rPr lang="en-US" sz="2800" dirty="0" smtClean="0">
                <a:solidFill>
                  <a:schemeClr val="dk1"/>
                </a:solidFill>
                <a:latin typeface="Calibri"/>
                <a:ea typeface="Calibri"/>
                <a:cs typeface="Calibri"/>
                <a:sym typeface="Calibri"/>
              </a:rPr>
              <a:t>41 </a:t>
            </a:r>
            <a:r>
              <a:rPr lang="en-US" sz="2800" dirty="0">
                <a:solidFill>
                  <a:schemeClr val="dk1"/>
                </a:solidFill>
                <a:latin typeface="Calibri"/>
                <a:ea typeface="Calibri"/>
                <a:cs typeface="Calibri"/>
                <a:sym typeface="Calibri"/>
              </a:rPr>
              <a:t>Census </a:t>
            </a:r>
            <a:r>
              <a:rPr lang="en-US" sz="2800" dirty="0" smtClean="0">
                <a:solidFill>
                  <a:schemeClr val="dk1"/>
                </a:solidFill>
                <a:latin typeface="Calibri"/>
                <a:ea typeface="Calibri"/>
                <a:cs typeface="Calibri"/>
                <a:sym typeface="Calibri"/>
              </a:rPr>
              <a:t>Tracts in the district</a:t>
            </a:r>
            <a:endParaRPr lang="en-US" sz="28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1416</Words>
  <Application>Microsoft Office PowerPoint</Application>
  <PresentationFormat>Widescreen</PresentationFormat>
  <Paragraphs>221</Paragraphs>
  <Slides>25</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Times New Roman</vt:lpstr>
      <vt:lpstr>Office Theme</vt:lpstr>
      <vt:lpstr>Office Theme</vt:lpstr>
      <vt:lpstr>Preliminary assessments and questions, NC AOC database for District 15B</vt:lpstr>
      <vt:lpstr>Outline</vt:lpstr>
      <vt:lpstr>Unit of analysis: the Arrest-Charge</vt:lpstr>
      <vt:lpstr>Identifying individuals who appear in the AOC file at different times</vt:lpstr>
      <vt:lpstr>Assessing judicial outcomes: How harsh was the punishment, given the initial charges?</vt:lpstr>
      <vt:lpstr>Use street address to estimate income level</vt:lpstr>
      <vt:lpstr>Neighborhood Examples</vt:lpstr>
      <vt:lpstr>26,000 neighborhoods across NC </vt:lpstr>
      <vt:lpstr>District 15B  (953 neighborhoods)</vt:lpstr>
      <vt:lpstr>Income profiles of NC Judicial Districts</vt:lpstr>
      <vt:lpstr>Some offense codes affect the poor more than others…   Random sample: All people with equal odds, what is their income?  Speeding defendants: close to random.  Drug defendants: noticeably poorer.  (Data for Forsyth County)</vt:lpstr>
      <vt:lpstr>Demographic profiles of offense codes</vt:lpstr>
      <vt:lpstr>PowerPoint Presentation</vt:lpstr>
      <vt:lpstr>PowerPoint Presentation</vt:lpstr>
      <vt:lpstr>PowerPoint Presentation</vt:lpstr>
      <vt:lpstr>PowerPoint Presentation</vt:lpstr>
      <vt:lpstr>Wealth extraction</vt:lpstr>
      <vt:lpstr>Wealth extraction by identity group (example)</vt:lpstr>
      <vt:lpstr>Comparing outcomes of high- and low-level offenses</vt:lpstr>
      <vt:lpstr>Outcomes compared</vt:lpstr>
      <vt:lpstr>Results: </vt:lpstr>
      <vt:lpstr>No attorney &gt; plead guilty &gt; guilty as charged &gt; higher penalties.  Attorney &gt; plead guilty to an equipment malfunction</vt:lpstr>
      <vt:lpstr>Speeding ticket outcomes: high variability by judicial district / county</vt:lpstr>
      <vt:lpstr>Questions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assessments and questions, NC AOC database for District 15B</dc:title>
  <cp:lastModifiedBy>Baumgartner, Frank R.</cp:lastModifiedBy>
  <cp:revision>17</cp:revision>
  <dcterms:modified xsi:type="dcterms:W3CDTF">2019-08-23T15:55:06Z</dcterms:modified>
</cp:coreProperties>
</file>