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292" r:id="rId3"/>
    <p:sldId id="295" r:id="rId4"/>
    <p:sldId id="296" r:id="rId5"/>
    <p:sldId id="297" r:id="rId6"/>
    <p:sldId id="29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72" d="100"/>
          <a:sy n="72" d="100"/>
        </p:scale>
        <p:origin x="90" y="1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3/7/2018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55EDB5-A11F-46E1-B1D9-EAB860A42160}"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ADAD-F02C-4B8B-85A1-4AFAB2814B33}"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962A41-5AF7-40B5-A636-B15EAFDE189F}"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85ACF6-7CCE-4718-A822-EB16B8E92229}"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1573E-5F31-434E-BD6E-B065F9A6052B}" type="datetime1">
              <a:rPr lang="en-US" smtClean="0"/>
              <a:t>3/7/2018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356E9-0539-4058-85A0-4A87431057BB}"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82D-F62F-4382-B326-36A13F1D41C9}" type="datetime1">
              <a:rPr lang="en-US" smtClean="0"/>
              <a:t>3/7/2018</a:t>
            </a:fld>
            <a:endParaRPr lang="en-US"/>
          </a:p>
        </p:txBody>
      </p:sp>
      <p:sp>
        <p:nvSpPr>
          <p:cNvPr id="8" name="Footer Placeholder 7"/>
          <p:cNvSpPr>
            <a:spLocks noGrp="1"/>
          </p:cNvSpPr>
          <p:nvPr>
            <p:ph type="ftr" sz="quarter" idx="11"/>
          </p:nvPr>
        </p:nvSpPr>
        <p:spPr/>
        <p:txBody>
          <a:bodyPr/>
          <a:lstStyle/>
          <a:p>
            <a:r>
              <a:rPr lang="en-US" smtClean="0"/>
              <a:t>Baumgartner, POLI 203, Spring 2018</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94FB3-419F-4EF0-A914-D51C72D678B0}" type="datetime1">
              <a:rPr lang="en-US" smtClean="0"/>
              <a:t>3/7/2018</a:t>
            </a:fld>
            <a:endParaRPr lang="en-US"/>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CFDAE-6A83-4C63-BA9A-233D93F6DD10}" type="datetime1">
              <a:rPr lang="en-US" smtClean="0"/>
              <a:t>3/7/2018</a:t>
            </a:fld>
            <a:endParaRPr lang="en-US"/>
          </a:p>
        </p:txBody>
      </p:sp>
      <p:sp>
        <p:nvSpPr>
          <p:cNvPr id="3" name="Footer Placeholder 2"/>
          <p:cNvSpPr>
            <a:spLocks noGrp="1"/>
          </p:cNvSpPr>
          <p:nvPr>
            <p:ph type="ftr" sz="quarter" idx="11"/>
          </p:nvPr>
        </p:nvSpPr>
        <p:spPr/>
        <p:txBody>
          <a:bodyPr/>
          <a:lstStyle/>
          <a:p>
            <a:r>
              <a:rPr lang="en-US" smtClean="0"/>
              <a:t>Baumgartner, POLI 203, Spring 2018</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3E751-7BCB-4ABF-8B40-F58207E33DFF}"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AAFAC-CBDC-4871-B75E-B1F8D5D2DA32}" type="datetime1">
              <a:rPr lang="en-US" smtClean="0"/>
              <a:t>3/7/2018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F73BB-D06B-43CF-AF32-9E67B9713F13}" type="datetime1">
              <a:rPr lang="en-US" smtClean="0"/>
              <a:t>3/7/2018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1581"/>
            <a:ext cx="10515600" cy="4561360"/>
          </a:xfrm>
        </p:spPr>
        <p:txBody>
          <a:bodyPr>
            <a:normAutofit fontScale="90000"/>
          </a:bodyPr>
          <a:lstStyle/>
          <a:p>
            <a:r>
              <a:rPr lang="en-US" dirty="0" smtClean="0"/>
              <a:t>Review and questions</a:t>
            </a:r>
            <a:r>
              <a:rPr lang="en-US" dirty="0"/>
              <a:t/>
            </a:r>
            <a:br>
              <a:rPr lang="en-US" dirty="0"/>
            </a:br>
            <a:r>
              <a:rPr lang="en-US" dirty="0"/>
              <a:t>- Feedback on Monday’s </a:t>
            </a:r>
            <a:r>
              <a:rPr lang="en-US" dirty="0" smtClean="0"/>
              <a:t>speaker</a:t>
            </a:r>
            <a:br>
              <a:rPr lang="en-US" dirty="0" smtClean="0"/>
            </a:br>
            <a:r>
              <a:rPr lang="en-US" dirty="0"/>
              <a:t>	</a:t>
            </a:r>
            <a:r>
              <a:rPr lang="en-US" dirty="0" smtClean="0"/>
              <a:t>See class web site for NYT article from 2014.</a:t>
            </a:r>
            <a:r>
              <a:rPr lang="en-US" dirty="0"/>
              <a:t/>
            </a:r>
            <a:br>
              <a:rPr lang="en-US" dirty="0"/>
            </a:br>
            <a:r>
              <a:rPr lang="en-US" dirty="0" smtClean="0"/>
              <a:t>- Discussion of format for term papers</a:t>
            </a:r>
            <a:br>
              <a:rPr lang="en-US" dirty="0" smtClean="0"/>
            </a:br>
            <a:r>
              <a:rPr lang="en-US" dirty="0"/>
              <a:t>	</a:t>
            </a:r>
            <a:r>
              <a:rPr lang="en-US" dirty="0" smtClean="0"/>
              <a:t>see templates on the class web site</a:t>
            </a:r>
            <a:r>
              <a:rPr lang="en-US" dirty="0" smtClean="0"/>
              <a:t/>
            </a:r>
            <a:br>
              <a:rPr lang="en-US" dirty="0" smtClean="0"/>
            </a:br>
            <a:r>
              <a:rPr lang="en-US" dirty="0" smtClean="0"/>
              <a:t>- </a:t>
            </a:r>
            <a:r>
              <a:rPr lang="en-US" dirty="0" smtClean="0"/>
              <a:t>A </a:t>
            </a:r>
            <a:r>
              <a:rPr lang="en-US" dirty="0"/>
              <a:t>quiz</a:t>
            </a:r>
            <a:br>
              <a:rPr lang="en-US" dirty="0"/>
            </a:br>
            <a:r>
              <a:rPr lang="en-US" dirty="0" smtClean="0"/>
              <a:t>- Compensation</a:t>
            </a:r>
            <a:r>
              <a:rPr lang="en-US" dirty="0" smtClean="0"/>
              <a:t>, from Monday</a:t>
            </a:r>
            <a:r>
              <a:rPr lang="en-US" dirty="0" smtClean="0"/>
              <a:t/>
            </a:r>
            <a:br>
              <a:rPr lang="en-US" dirty="0" smtClean="0"/>
            </a:br>
            <a:r>
              <a:rPr lang="en-US" dirty="0" smtClean="0"/>
              <a:t>- Other topics to review, your choice</a:t>
            </a:r>
            <a:endParaRPr lang="en-US" i="1" dirty="0"/>
          </a:p>
        </p:txBody>
      </p:sp>
      <p:sp>
        <p:nvSpPr>
          <p:cNvPr id="2" name="Content Placeholder 1"/>
          <p:cNvSpPr>
            <a:spLocks noGrp="1"/>
          </p:cNvSpPr>
          <p:nvPr>
            <p:ph idx="1"/>
          </p:nvPr>
        </p:nvSpPr>
        <p:spPr>
          <a:xfrm>
            <a:off x="838200" y="5062330"/>
            <a:ext cx="10515600" cy="1114631"/>
          </a:xfrm>
        </p:spPr>
        <p:txBody>
          <a:bodyPr>
            <a:normAutofit/>
          </a:bodyPr>
          <a:lstStyle/>
          <a:p>
            <a:r>
              <a:rPr lang="en-US" dirty="0" smtClean="0"/>
              <a:t>Questions </a:t>
            </a:r>
            <a:r>
              <a:rPr lang="en-US" dirty="0"/>
              <a:t>before we start?</a:t>
            </a:r>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208238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and partial immunity</a:t>
            </a:r>
            <a:endParaRPr lang="en-US" dirty="0"/>
          </a:p>
        </p:txBody>
      </p:sp>
      <p:sp>
        <p:nvSpPr>
          <p:cNvPr id="3" name="Content Placeholder 2"/>
          <p:cNvSpPr>
            <a:spLocks noGrp="1"/>
          </p:cNvSpPr>
          <p:nvPr>
            <p:ph idx="1"/>
          </p:nvPr>
        </p:nvSpPr>
        <p:spPr/>
        <p:txBody>
          <a:bodyPr>
            <a:normAutofit lnSpcReduction="10000"/>
          </a:bodyPr>
          <a:lstStyle/>
          <a:p>
            <a:r>
              <a:rPr lang="en-US" dirty="0" smtClean="0"/>
              <a:t>Absolute immunity: </a:t>
            </a:r>
          </a:p>
          <a:p>
            <a:pPr lvl="1"/>
            <a:r>
              <a:rPr lang="en-US" dirty="0" smtClean="0"/>
              <a:t>A trial witness has absolute immunity with respect to any claim  based on the witness’ testimony.</a:t>
            </a:r>
          </a:p>
          <a:p>
            <a:pPr lvl="1"/>
            <a:r>
              <a:rPr lang="en-US" dirty="0" smtClean="0"/>
              <a:t>Therefore, perjury cannot give rise to a civil suit. This includes anyone who testifies in trial.</a:t>
            </a:r>
          </a:p>
          <a:p>
            <a:r>
              <a:rPr lang="en-US" dirty="0" smtClean="0"/>
              <a:t>Qualified immunity:</a:t>
            </a:r>
          </a:p>
          <a:p>
            <a:pPr lvl="1"/>
            <a:r>
              <a:rPr lang="en-US" dirty="0" smtClean="0"/>
              <a:t>“protects government officials from liability so long as they could reasonably believe that their conduct does not violate clearly established law”</a:t>
            </a:r>
          </a:p>
          <a:p>
            <a:pPr lvl="2"/>
            <a:r>
              <a:rPr lang="en-US" dirty="0" smtClean="0"/>
              <a:t>Protects all but the plainly incompetent or those who knowingly violate the law.</a:t>
            </a:r>
          </a:p>
          <a:p>
            <a:pPr lvl="3"/>
            <a:r>
              <a:rPr lang="en-US" dirty="0" smtClean="0"/>
              <a:t>Was a right violated? Was that right clearly established (so should have been known)?</a:t>
            </a:r>
          </a:p>
          <a:p>
            <a:pPr lvl="1"/>
            <a:r>
              <a:rPr lang="en-US" dirty="0" smtClean="0"/>
              <a:t>Government agencies may not have a “pattern and practice” of constitutional violations (</a:t>
            </a:r>
            <a:r>
              <a:rPr lang="en-US" i="1" dirty="0" err="1" smtClean="0"/>
              <a:t>Monell</a:t>
            </a:r>
            <a:r>
              <a:rPr lang="en-US" dirty="0" smtClean="0"/>
              <a:t> claim)</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38166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a:t>
            </a:r>
            <a:endParaRPr lang="en-US" dirty="0"/>
          </a:p>
        </p:txBody>
      </p:sp>
      <p:sp>
        <p:nvSpPr>
          <p:cNvPr id="3" name="Content Placeholder 2"/>
          <p:cNvSpPr>
            <a:spLocks noGrp="1"/>
          </p:cNvSpPr>
          <p:nvPr>
            <p:ph idx="1"/>
          </p:nvPr>
        </p:nvSpPr>
        <p:spPr/>
        <p:txBody>
          <a:bodyPr/>
          <a:lstStyle/>
          <a:p>
            <a:r>
              <a:rPr lang="en-US" dirty="0" smtClean="0"/>
              <a:t>27 states have some kind of compensation</a:t>
            </a:r>
          </a:p>
          <a:p>
            <a:pPr lvl="1"/>
            <a:r>
              <a:rPr lang="en-US" dirty="0" smtClean="0"/>
              <a:t>New Hampshire: $20,000 maximum</a:t>
            </a:r>
          </a:p>
          <a:p>
            <a:pPr lvl="1"/>
            <a:r>
              <a:rPr lang="en-US" dirty="0" smtClean="0"/>
              <a:t>New York: $80,000 per year, no maximum</a:t>
            </a:r>
          </a:p>
          <a:p>
            <a:endParaRPr lang="en-US" dirty="0"/>
          </a:p>
          <a:p>
            <a:r>
              <a:rPr lang="en-US" dirty="0" smtClean="0"/>
              <a:t>Typically, nothing at all, many hurdles to get it</a:t>
            </a:r>
          </a:p>
          <a:p>
            <a:pPr lvl="1"/>
            <a:r>
              <a:rPr lang="en-US" dirty="0" smtClean="0"/>
              <a:t>NC: Governor must issue a pardon of innocence to qualify for $700,000. Has been done just a handful of times.</a:t>
            </a:r>
          </a:p>
          <a:p>
            <a:endParaRPr lang="en-US" dirty="0"/>
          </a:p>
          <a:p>
            <a:r>
              <a:rPr lang="en-US" dirty="0" smtClean="0"/>
              <a:t>Civil Suits typically the only way to get significant compensation.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5440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hard?</a:t>
            </a:r>
            <a:endParaRPr lang="en-US" dirty="0"/>
          </a:p>
        </p:txBody>
      </p:sp>
      <p:sp>
        <p:nvSpPr>
          <p:cNvPr id="3" name="Content Placeholder 2"/>
          <p:cNvSpPr>
            <a:spLocks noGrp="1"/>
          </p:cNvSpPr>
          <p:nvPr>
            <p:ph idx="1"/>
          </p:nvPr>
        </p:nvSpPr>
        <p:spPr/>
        <p:txBody>
          <a:bodyPr/>
          <a:lstStyle/>
          <a:p>
            <a:r>
              <a:rPr lang="en-US" dirty="0" smtClean="0"/>
              <a:t>“Criminal element”</a:t>
            </a:r>
          </a:p>
          <a:p>
            <a:pPr lvl="1"/>
            <a:r>
              <a:rPr lang="en-US" dirty="0" smtClean="0"/>
              <a:t>Maybe they did something else…</a:t>
            </a:r>
          </a:p>
          <a:p>
            <a:pPr lvl="1"/>
            <a:endParaRPr lang="en-US" dirty="0"/>
          </a:p>
          <a:p>
            <a:r>
              <a:rPr lang="en-US" dirty="0" smtClean="0"/>
              <a:t>Sometimes prosecutors feel the exoneration was the injustice, not the conviction. That is, they do not believe they are innocent. Google any person convicted then released. Information about the original conviction will remain out there. Sometimes it’s hard to come to the revised conclusion that they were innocent…</a:t>
            </a:r>
          </a:p>
          <a:p>
            <a:endParaRPr lang="en-US" dirty="0"/>
          </a:p>
          <a:p>
            <a:r>
              <a:rPr lang="en-US" dirty="0" smtClean="0"/>
              <a:t>You can think of other reasons why governments are stingy here.</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41614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v. civil sanctions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*district attorney* may decide to press charges against someone for such things as destroying evidence, perjury, etc.</a:t>
            </a:r>
          </a:p>
          <a:p>
            <a:endParaRPr lang="en-US" dirty="0"/>
          </a:p>
          <a:p>
            <a:r>
              <a:rPr lang="en-US" dirty="0" smtClean="0"/>
              <a:t>It does sometimes happen. The police officer in NYC from last week who falsified the eyewitness lineup photo sheet was being prosecuted for perjury.</a:t>
            </a:r>
          </a:p>
          <a:p>
            <a:endParaRPr lang="en-US" dirty="0"/>
          </a:p>
          <a:p>
            <a:r>
              <a:rPr lang="en-US" dirty="0" smtClean="0"/>
              <a:t>Note, however, that if it is the DA’s office itself, it’s hard to prosecute. This would require a federal indictment, the subsequent DA to prosecute their own predecessor, or the state Attorney General to bring charges. I’m not aware of any such case.</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17784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penalties</a:t>
            </a:r>
            <a:endParaRPr lang="en-US" dirty="0"/>
          </a:p>
        </p:txBody>
      </p:sp>
      <p:sp>
        <p:nvSpPr>
          <p:cNvPr id="3" name="Content Placeholder 2"/>
          <p:cNvSpPr>
            <a:spLocks noGrp="1"/>
          </p:cNvSpPr>
          <p:nvPr>
            <p:ph idx="1"/>
          </p:nvPr>
        </p:nvSpPr>
        <p:spPr/>
        <p:txBody>
          <a:bodyPr/>
          <a:lstStyle/>
          <a:p>
            <a:r>
              <a:rPr lang="en-US" dirty="0" smtClean="0"/>
              <a:t>Criminal penalties: you go to jail.</a:t>
            </a:r>
          </a:p>
          <a:p>
            <a:endParaRPr lang="en-US" dirty="0"/>
          </a:p>
          <a:p>
            <a:r>
              <a:rPr lang="en-US" dirty="0" smtClean="0"/>
              <a:t>Civil penalties: you pay a fine.</a:t>
            </a:r>
          </a:p>
          <a:p>
            <a:endParaRPr lang="en-US" dirty="0"/>
          </a:p>
          <a:p>
            <a:r>
              <a:rPr lang="en-US" dirty="0" smtClean="0"/>
              <a:t>Usually, government agencies have liability insurance for exactly this reason.</a:t>
            </a:r>
          </a:p>
          <a:p>
            <a:endParaRPr lang="en-US" dirty="0"/>
          </a:p>
          <a:p>
            <a:r>
              <a:rPr lang="en-US" dirty="0" smtClean="0"/>
              <a:t>So, I destroy the evidence, the insurance company pays a fine…</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191848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470</Words>
  <Application>Microsoft Office PowerPoint</Application>
  <PresentationFormat>Widescreen</PresentationFormat>
  <Paragraphs>48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Review and questions - Feedback on Monday’s speaker  See class web site for NYT article from 2014. - Discussion of format for term papers  see templates on the class web site - A quiz - Compensation, from Monday - Other topics to review, your choice</vt:lpstr>
      <vt:lpstr>Absolute and partial immunity</vt:lpstr>
      <vt:lpstr>Compensation</vt:lpstr>
      <vt:lpstr>Why so hard?</vt:lpstr>
      <vt:lpstr>Criminal v. civil sanctions</vt:lpstr>
      <vt:lpstr>Civil penalties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103</cp:revision>
  <dcterms:created xsi:type="dcterms:W3CDTF">2018-01-15T16:13:46Z</dcterms:created>
  <dcterms:modified xsi:type="dcterms:W3CDTF">2018-03-07T14:23:44Z</dcterms:modified>
</cp:coreProperties>
</file>