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7" r:id="rId2"/>
    <p:sldId id="316" r:id="rId3"/>
    <p:sldId id="302" r:id="rId4"/>
    <p:sldId id="311" r:id="rId5"/>
    <p:sldId id="312" r:id="rId6"/>
    <p:sldId id="313" r:id="rId7"/>
    <p:sldId id="315" r:id="rId8"/>
    <p:sldId id="31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76" d="100"/>
          <a:sy n="76" d="100"/>
        </p:scale>
        <p:origin x="126" y="77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6421F-7BBC-4F22-BBE3-D4F3A5D41068}" type="datetimeFigureOut">
              <a:rPr lang="en-US" smtClean="0"/>
              <a:t>3/26/2018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0ADF6-B1C2-4809-81B8-B6471EB311A5}" type="slidenum">
              <a:rPr lang="en-US" smtClean="0"/>
              <a:t>‹#›</a:t>
            </a:fld>
            <a:endParaRPr lang="en-US"/>
          </a:p>
        </p:txBody>
      </p:sp>
    </p:spTree>
    <p:extLst>
      <p:ext uri="{BB962C8B-B14F-4D97-AF65-F5344CB8AC3E}">
        <p14:creationId xmlns:p14="http://schemas.microsoft.com/office/powerpoint/2010/main" val="40795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1</a:t>
            </a:fld>
            <a:endParaRPr lang="en-US"/>
          </a:p>
        </p:txBody>
      </p:sp>
    </p:spTree>
    <p:extLst>
      <p:ext uri="{BB962C8B-B14F-4D97-AF65-F5344CB8AC3E}">
        <p14:creationId xmlns:p14="http://schemas.microsoft.com/office/powerpoint/2010/main" val="4261393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BD559F0-AC4E-4A1B-865D-8AA6CCD6115D}" type="datetime1">
              <a:rPr lang="en-US" smtClean="0"/>
              <a:t>3/26/2018</a:t>
            </a:fld>
            <a:endParaRPr lang="en-US"/>
          </a:p>
        </p:txBody>
      </p:sp>
      <p:sp>
        <p:nvSpPr>
          <p:cNvPr id="5" name="Footer Placeholder 4"/>
          <p:cNvSpPr>
            <a:spLocks noGrp="1"/>
          </p:cNvSpPr>
          <p:nvPr>
            <p:ph type="ftr" sz="quarter" idx="11"/>
          </p:nvPr>
        </p:nvSpPr>
        <p:spPr/>
        <p:txBody>
          <a:bodyPr/>
          <a:lstStyle/>
          <a:p>
            <a:r>
              <a:rPr lang="en-US"/>
              <a:t>Baumgartner, POLI 203, Spring 2018</a:t>
            </a:r>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57443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A5B93F-02A4-4FA6-8CE4-C22E00F22CEA}" type="datetime1">
              <a:rPr lang="en-US" smtClean="0"/>
              <a:t>3/26/2018</a:t>
            </a:fld>
            <a:endParaRPr lang="en-US"/>
          </a:p>
        </p:txBody>
      </p:sp>
      <p:sp>
        <p:nvSpPr>
          <p:cNvPr id="5" name="Footer Placeholder 4"/>
          <p:cNvSpPr>
            <a:spLocks noGrp="1"/>
          </p:cNvSpPr>
          <p:nvPr>
            <p:ph type="ftr" sz="quarter" idx="11"/>
          </p:nvPr>
        </p:nvSpPr>
        <p:spPr/>
        <p:txBody>
          <a:bodyPr/>
          <a:lstStyle/>
          <a:p>
            <a:r>
              <a:rPr lang="en-US"/>
              <a:t>Baumgartner, POLI 203, Spring 2018</a:t>
            </a:r>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27332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4F56AE-2325-429A-8D5B-0B19D79DAD82}" type="datetime1">
              <a:rPr lang="en-US" smtClean="0"/>
              <a:t>3/26/2018</a:t>
            </a:fld>
            <a:endParaRPr lang="en-US"/>
          </a:p>
        </p:txBody>
      </p:sp>
      <p:sp>
        <p:nvSpPr>
          <p:cNvPr id="5" name="Footer Placeholder 4"/>
          <p:cNvSpPr>
            <a:spLocks noGrp="1"/>
          </p:cNvSpPr>
          <p:nvPr>
            <p:ph type="ftr" sz="quarter" idx="11"/>
          </p:nvPr>
        </p:nvSpPr>
        <p:spPr/>
        <p:txBody>
          <a:bodyPr/>
          <a:lstStyle/>
          <a:p>
            <a:r>
              <a:rPr lang="en-US"/>
              <a:t>Baumgartner, POLI 203, Spring 2018</a:t>
            </a:r>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0038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FBAC0D-BF4B-4159-9044-13404EC295DF}" type="datetime1">
              <a:rPr lang="en-US" smtClean="0"/>
              <a:t>3/26/2018</a:t>
            </a:fld>
            <a:endParaRPr lang="en-US"/>
          </a:p>
        </p:txBody>
      </p:sp>
      <p:sp>
        <p:nvSpPr>
          <p:cNvPr id="5" name="Footer Placeholder 4"/>
          <p:cNvSpPr>
            <a:spLocks noGrp="1"/>
          </p:cNvSpPr>
          <p:nvPr>
            <p:ph type="ftr" sz="quarter" idx="11"/>
          </p:nvPr>
        </p:nvSpPr>
        <p:spPr/>
        <p:txBody>
          <a:bodyPr/>
          <a:lstStyle/>
          <a:p>
            <a:r>
              <a:rPr lang="en-US"/>
              <a:t>Baumgartner, POLI 203, Spring 2018</a:t>
            </a:r>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62616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3D5619-A801-4316-A133-4EB0D1C0E8DA}" type="datetime1">
              <a:rPr lang="en-US" smtClean="0"/>
              <a:t>3/26/2018</a:t>
            </a:fld>
            <a:endParaRPr lang="en-US"/>
          </a:p>
        </p:txBody>
      </p:sp>
      <p:sp>
        <p:nvSpPr>
          <p:cNvPr id="5" name="Footer Placeholder 4"/>
          <p:cNvSpPr>
            <a:spLocks noGrp="1"/>
          </p:cNvSpPr>
          <p:nvPr>
            <p:ph type="ftr" sz="quarter" idx="11"/>
          </p:nvPr>
        </p:nvSpPr>
        <p:spPr/>
        <p:txBody>
          <a:bodyPr/>
          <a:lstStyle/>
          <a:p>
            <a:r>
              <a:rPr lang="en-US"/>
              <a:t>Baumgartner, POLI 203, Spring 2018</a:t>
            </a:r>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01781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86DE8F-6647-40D0-B254-0C6A55DBCFEE}" type="datetime1">
              <a:rPr lang="en-US" smtClean="0"/>
              <a:t>3/26/2018</a:t>
            </a:fld>
            <a:endParaRPr lang="en-US"/>
          </a:p>
        </p:txBody>
      </p:sp>
      <p:sp>
        <p:nvSpPr>
          <p:cNvPr id="6" name="Footer Placeholder 5"/>
          <p:cNvSpPr>
            <a:spLocks noGrp="1"/>
          </p:cNvSpPr>
          <p:nvPr>
            <p:ph type="ftr" sz="quarter" idx="11"/>
          </p:nvPr>
        </p:nvSpPr>
        <p:spPr/>
        <p:txBody>
          <a:bodyPr/>
          <a:lstStyle/>
          <a:p>
            <a:r>
              <a:rPr lang="en-US"/>
              <a:t>Baumgartner, POLI 203, Spring 2018</a:t>
            </a:r>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95932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AE843A-9D2A-47D4-A23E-7B41B1C3FE45}" type="datetime1">
              <a:rPr lang="en-US" smtClean="0"/>
              <a:t>3/26/2018</a:t>
            </a:fld>
            <a:endParaRPr lang="en-US"/>
          </a:p>
        </p:txBody>
      </p:sp>
      <p:sp>
        <p:nvSpPr>
          <p:cNvPr id="8" name="Footer Placeholder 7"/>
          <p:cNvSpPr>
            <a:spLocks noGrp="1"/>
          </p:cNvSpPr>
          <p:nvPr>
            <p:ph type="ftr" sz="quarter" idx="11"/>
          </p:nvPr>
        </p:nvSpPr>
        <p:spPr/>
        <p:txBody>
          <a:bodyPr/>
          <a:lstStyle/>
          <a:p>
            <a:r>
              <a:rPr lang="en-US"/>
              <a:t>Baumgartner, POLI 203, Spring 2018</a:t>
            </a:r>
          </a:p>
        </p:txBody>
      </p:sp>
      <p:sp>
        <p:nvSpPr>
          <p:cNvPr id="9" name="Slide Number Placeholder 8"/>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68795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AAB3C5-D390-4CAE-B4D5-B5A956A0A9C1}" type="datetime1">
              <a:rPr lang="en-US" smtClean="0"/>
              <a:t>3/26/2018</a:t>
            </a:fld>
            <a:endParaRPr lang="en-US"/>
          </a:p>
        </p:txBody>
      </p:sp>
      <p:sp>
        <p:nvSpPr>
          <p:cNvPr id="4" name="Footer Placeholder 3"/>
          <p:cNvSpPr>
            <a:spLocks noGrp="1"/>
          </p:cNvSpPr>
          <p:nvPr>
            <p:ph type="ftr" sz="quarter" idx="11"/>
          </p:nvPr>
        </p:nvSpPr>
        <p:spPr/>
        <p:txBody>
          <a:bodyPr/>
          <a:lstStyle/>
          <a:p>
            <a:r>
              <a:rPr lang="en-US"/>
              <a:t>Baumgartner, POLI 203, Spring 2018</a:t>
            </a:r>
          </a:p>
        </p:txBody>
      </p:sp>
      <p:sp>
        <p:nvSpPr>
          <p:cNvPr id="5" name="Slide Number Placeholder 4"/>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22506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203D4-F854-4A65-A64E-52958E73D172}" type="datetime1">
              <a:rPr lang="en-US" smtClean="0"/>
              <a:t>3/26/2018</a:t>
            </a:fld>
            <a:endParaRPr lang="en-US"/>
          </a:p>
        </p:txBody>
      </p:sp>
      <p:sp>
        <p:nvSpPr>
          <p:cNvPr id="3" name="Footer Placeholder 2"/>
          <p:cNvSpPr>
            <a:spLocks noGrp="1"/>
          </p:cNvSpPr>
          <p:nvPr>
            <p:ph type="ftr" sz="quarter" idx="11"/>
          </p:nvPr>
        </p:nvSpPr>
        <p:spPr/>
        <p:txBody>
          <a:bodyPr/>
          <a:lstStyle/>
          <a:p>
            <a:r>
              <a:rPr lang="en-US"/>
              <a:t>Baumgartner, POLI 203, Spring 2018</a:t>
            </a:r>
          </a:p>
        </p:txBody>
      </p:sp>
      <p:sp>
        <p:nvSpPr>
          <p:cNvPr id="4" name="Slide Number Placeholder 3"/>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83944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5F12C1-C7C5-4DAA-A7A8-0D359E982638}" type="datetime1">
              <a:rPr lang="en-US" smtClean="0"/>
              <a:t>3/26/2018</a:t>
            </a:fld>
            <a:endParaRPr lang="en-US"/>
          </a:p>
        </p:txBody>
      </p:sp>
      <p:sp>
        <p:nvSpPr>
          <p:cNvPr id="6" name="Footer Placeholder 5"/>
          <p:cNvSpPr>
            <a:spLocks noGrp="1"/>
          </p:cNvSpPr>
          <p:nvPr>
            <p:ph type="ftr" sz="quarter" idx="11"/>
          </p:nvPr>
        </p:nvSpPr>
        <p:spPr/>
        <p:txBody>
          <a:bodyPr/>
          <a:lstStyle/>
          <a:p>
            <a:r>
              <a:rPr lang="en-US"/>
              <a:t>Baumgartner, POLI 203, Spring 2018</a:t>
            </a:r>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26329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FA51AD-30AF-455B-816E-9649E8836ABB}" type="datetime1">
              <a:rPr lang="en-US" smtClean="0"/>
              <a:t>3/26/2018</a:t>
            </a:fld>
            <a:endParaRPr lang="en-US"/>
          </a:p>
        </p:txBody>
      </p:sp>
      <p:sp>
        <p:nvSpPr>
          <p:cNvPr id="6" name="Footer Placeholder 5"/>
          <p:cNvSpPr>
            <a:spLocks noGrp="1"/>
          </p:cNvSpPr>
          <p:nvPr>
            <p:ph type="ftr" sz="quarter" idx="11"/>
          </p:nvPr>
        </p:nvSpPr>
        <p:spPr/>
        <p:txBody>
          <a:bodyPr/>
          <a:lstStyle/>
          <a:p>
            <a:r>
              <a:rPr lang="en-US"/>
              <a:t>Baumgartner, POLI 203, Spring 2018</a:t>
            </a:r>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15358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D9096-335C-493B-A2CC-00136A9478FC}" type="datetime1">
              <a:rPr lang="en-US" smtClean="0"/>
              <a:t>3/26/2018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Baumgartner, POLI 203, Spring 2018</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B8CC8-9496-482A-B097-746D52D1E611}" type="slidenum">
              <a:rPr lang="en-US" smtClean="0"/>
              <a:t>‹#›</a:t>
            </a:fld>
            <a:endParaRPr lang="en-US"/>
          </a:p>
        </p:txBody>
      </p:sp>
    </p:spTree>
    <p:extLst>
      <p:ext uri="{BB962C8B-B14F-4D97-AF65-F5344CB8AC3E}">
        <p14:creationId xmlns:p14="http://schemas.microsoft.com/office/powerpoint/2010/main" val="91958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21581"/>
            <a:ext cx="10515600" cy="1539867"/>
          </a:xfrm>
        </p:spPr>
        <p:txBody>
          <a:bodyPr>
            <a:normAutofit fontScale="90000"/>
          </a:bodyPr>
          <a:lstStyle/>
          <a:p>
            <a:r>
              <a:rPr lang="en-US" dirty="0"/>
              <a:t>Troy Davis, part II</a:t>
            </a:r>
            <a:br>
              <a:rPr lang="en-US" dirty="0"/>
            </a:br>
            <a:br>
              <a:rPr lang="en-US" dirty="0"/>
            </a:br>
            <a:endParaRPr lang="en-US" i="1" dirty="0"/>
          </a:p>
        </p:txBody>
      </p:sp>
      <p:sp>
        <p:nvSpPr>
          <p:cNvPr id="2" name="Content Placeholder 1"/>
          <p:cNvSpPr>
            <a:spLocks noGrp="1"/>
          </p:cNvSpPr>
          <p:nvPr>
            <p:ph idx="1"/>
          </p:nvPr>
        </p:nvSpPr>
        <p:spPr>
          <a:xfrm>
            <a:off x="838200" y="2040836"/>
            <a:ext cx="10515600" cy="4136126"/>
          </a:xfrm>
        </p:spPr>
        <p:txBody>
          <a:bodyPr>
            <a:normAutofit/>
          </a:bodyPr>
          <a:lstStyle/>
          <a:p>
            <a:r>
              <a:rPr lang="en-US" dirty="0"/>
              <a:t>Speaker tonight, Kimberly Davis</a:t>
            </a:r>
          </a:p>
          <a:p>
            <a:endParaRPr lang="en-US" dirty="0"/>
          </a:p>
          <a:p>
            <a:r>
              <a:rPr lang="en-US" dirty="0"/>
              <a:t>Questions before we start?</a:t>
            </a:r>
          </a:p>
          <a:p>
            <a:endParaRPr lang="en-US" dirty="0"/>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3" name="Footer Placeholder 2"/>
          <p:cNvSpPr>
            <a:spLocks noGrp="1"/>
          </p:cNvSpPr>
          <p:nvPr>
            <p:ph type="ftr" sz="quarter" idx="11"/>
          </p:nvPr>
        </p:nvSpPr>
        <p:spPr/>
        <p:txBody>
          <a:bodyPr/>
          <a:lstStyle/>
          <a:p>
            <a:r>
              <a:rPr lang="en-US"/>
              <a:t>Baumgartner, POLI 203, Spring 2018</a:t>
            </a:r>
          </a:p>
        </p:txBody>
      </p:sp>
    </p:spTree>
    <p:extLst>
      <p:ext uri="{BB962C8B-B14F-4D97-AF65-F5344CB8AC3E}">
        <p14:creationId xmlns:p14="http://schemas.microsoft.com/office/powerpoint/2010/main" val="2208238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A7941-AE42-4E95-83FA-C7FAF7F3EAEA}"/>
              </a:ext>
            </a:extLst>
          </p:cNvPr>
          <p:cNvSpPr>
            <a:spLocks noGrp="1"/>
          </p:cNvSpPr>
          <p:nvPr>
            <p:ph type="title"/>
          </p:nvPr>
        </p:nvSpPr>
        <p:spPr/>
        <p:txBody>
          <a:bodyPr/>
          <a:lstStyle/>
          <a:p>
            <a:r>
              <a:rPr lang="en-US" dirty="0"/>
              <a:t>Top Surprises / take-aways from the book:</a:t>
            </a:r>
          </a:p>
        </p:txBody>
      </p:sp>
      <p:sp>
        <p:nvSpPr>
          <p:cNvPr id="3" name="Content Placeholder 2">
            <a:extLst>
              <a:ext uri="{FF2B5EF4-FFF2-40B4-BE49-F238E27FC236}">
                <a16:creationId xmlns:a16="http://schemas.microsoft.com/office/drawing/2014/main" id="{B74750B0-B949-4511-B86A-BFF894DF4958}"/>
              </a:ext>
            </a:extLst>
          </p:cNvPr>
          <p:cNvSpPr>
            <a:spLocks noGrp="1"/>
          </p:cNvSpPr>
          <p:nvPr>
            <p:ph idx="1"/>
          </p:nvPr>
        </p:nvSpPr>
        <p:spPr/>
        <p:txBody>
          <a:bodyPr>
            <a:normAutofit fontScale="92500" lnSpcReduction="20000"/>
          </a:bodyPr>
          <a:lstStyle/>
          <a:p>
            <a:r>
              <a:rPr lang="en-US" dirty="0"/>
              <a:t>“wanted dead or alive”</a:t>
            </a:r>
          </a:p>
          <a:p>
            <a:r>
              <a:rPr lang="en-US" dirty="0"/>
              <a:t>International / high level attention</a:t>
            </a:r>
          </a:p>
          <a:p>
            <a:r>
              <a:rPr lang="en-US" dirty="0"/>
              <a:t>Execution went forward despite protests</a:t>
            </a:r>
          </a:p>
          <a:p>
            <a:r>
              <a:rPr lang="en-US" dirty="0"/>
              <a:t>Family of victim still convinced of guilt</a:t>
            </a:r>
          </a:p>
          <a:p>
            <a:r>
              <a:rPr lang="en-US" dirty="0"/>
              <a:t>Credibility assigned to questionable witnesses/adverse incentives</a:t>
            </a:r>
          </a:p>
          <a:p>
            <a:r>
              <a:rPr lang="en-US" dirty="0"/>
              <a:t>no feet in grass</a:t>
            </a:r>
          </a:p>
          <a:p>
            <a:r>
              <a:rPr lang="en-US" dirty="0"/>
              <a:t>Inadmissibility of evidence based on “two bites at the apple”</a:t>
            </a:r>
          </a:p>
          <a:p>
            <a:r>
              <a:rPr lang="en-US" dirty="0"/>
              <a:t>Save inmates from suicide in order later to execute</a:t>
            </a:r>
          </a:p>
          <a:p>
            <a:r>
              <a:rPr lang="en-US" dirty="0"/>
              <a:t>Cruel: don’t talk to your own dad</a:t>
            </a:r>
          </a:p>
          <a:p>
            <a:r>
              <a:rPr lang="en-US" dirty="0"/>
              <a:t>For the family: anything that could go wrong, did</a:t>
            </a:r>
          </a:p>
        </p:txBody>
      </p:sp>
      <p:sp>
        <p:nvSpPr>
          <p:cNvPr id="4" name="Footer Placeholder 3">
            <a:extLst>
              <a:ext uri="{FF2B5EF4-FFF2-40B4-BE49-F238E27FC236}">
                <a16:creationId xmlns:a16="http://schemas.microsoft.com/office/drawing/2014/main" id="{39D85102-7C1A-4AFA-A073-197EE3377414}"/>
              </a:ext>
            </a:extLst>
          </p:cNvPr>
          <p:cNvSpPr>
            <a:spLocks noGrp="1"/>
          </p:cNvSpPr>
          <p:nvPr>
            <p:ph type="ftr" sz="quarter" idx="11"/>
          </p:nvPr>
        </p:nvSpPr>
        <p:spPr/>
        <p:txBody>
          <a:bodyPr/>
          <a:lstStyle/>
          <a:p>
            <a:r>
              <a:rPr lang="en-US"/>
              <a:t>Baumgartner, POLI 203, Spring 2018</a:t>
            </a:r>
          </a:p>
        </p:txBody>
      </p:sp>
    </p:spTree>
    <p:extLst>
      <p:ext uri="{BB962C8B-B14F-4D97-AF65-F5344CB8AC3E}">
        <p14:creationId xmlns:p14="http://schemas.microsoft.com/office/powerpoint/2010/main" val="1795112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Troy’s case exemplifies…</a:t>
            </a:r>
          </a:p>
        </p:txBody>
      </p:sp>
      <p:sp>
        <p:nvSpPr>
          <p:cNvPr id="3" name="Content Placeholder 2"/>
          <p:cNvSpPr>
            <a:spLocks noGrp="1"/>
          </p:cNvSpPr>
          <p:nvPr>
            <p:ph idx="1"/>
          </p:nvPr>
        </p:nvSpPr>
        <p:spPr>
          <a:xfrm>
            <a:off x="838200" y="1600200"/>
            <a:ext cx="10515600" cy="5029200"/>
          </a:xfrm>
        </p:spPr>
        <p:txBody>
          <a:bodyPr>
            <a:normAutofit lnSpcReduction="10000"/>
          </a:bodyPr>
          <a:lstStyle/>
          <a:p>
            <a:r>
              <a:rPr lang="en-US" dirty="0"/>
              <a:t>Reversing an initial conviction very hard</a:t>
            </a:r>
          </a:p>
          <a:p>
            <a:r>
              <a:rPr lang="en-US" dirty="0"/>
              <a:t>Lack of good attorneys, limited resources available for indigent defense</a:t>
            </a:r>
          </a:p>
          <a:p>
            <a:r>
              <a:rPr lang="en-US" dirty="0"/>
              <a:t>Entire family goes down</a:t>
            </a:r>
          </a:p>
          <a:p>
            <a:r>
              <a:rPr lang="en-US" dirty="0"/>
              <a:t>Terrible divisions in the community, as people divide based on trust in police / race</a:t>
            </a:r>
          </a:p>
          <a:p>
            <a:r>
              <a:rPr lang="en-US" dirty="0"/>
              <a:t>If wrong person is convicted, true perpetrator gets away with murder…</a:t>
            </a:r>
          </a:p>
          <a:p>
            <a:r>
              <a:rPr lang="en-US" dirty="0"/>
              <a:t>Also, once the state has a convicted cop-killer (or other murderer) safely in prison, few incentives exist to second-guess that judgment.</a:t>
            </a:r>
          </a:p>
          <a:p>
            <a:r>
              <a:rPr lang="en-US" dirty="0"/>
              <a:t>What other general themes do you see?</a:t>
            </a:r>
          </a:p>
        </p:txBody>
      </p:sp>
      <p:sp>
        <p:nvSpPr>
          <p:cNvPr id="4" name="Footer Placeholder 3"/>
          <p:cNvSpPr>
            <a:spLocks noGrp="1"/>
          </p:cNvSpPr>
          <p:nvPr>
            <p:ph type="ftr" sz="quarter" idx="11"/>
          </p:nvPr>
        </p:nvSpPr>
        <p:spPr/>
        <p:txBody>
          <a:bodyPr/>
          <a:lstStyle/>
          <a:p>
            <a:r>
              <a:rPr lang="en-US"/>
              <a:t>Baumgartner, POLI 203, Spring 2018</a:t>
            </a:r>
          </a:p>
        </p:txBody>
      </p:sp>
    </p:spTree>
    <p:extLst>
      <p:ext uri="{BB962C8B-B14F-4D97-AF65-F5344CB8AC3E}">
        <p14:creationId xmlns:p14="http://schemas.microsoft.com/office/powerpoint/2010/main" val="363027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dates with death</a:t>
            </a:r>
          </a:p>
        </p:txBody>
      </p:sp>
      <p:sp>
        <p:nvSpPr>
          <p:cNvPr id="3" name="Content Placeholder 2"/>
          <p:cNvSpPr>
            <a:spLocks noGrp="1"/>
          </p:cNvSpPr>
          <p:nvPr>
            <p:ph idx="1"/>
          </p:nvPr>
        </p:nvSpPr>
        <p:spPr/>
        <p:txBody>
          <a:bodyPr/>
          <a:lstStyle/>
          <a:p>
            <a:r>
              <a:rPr lang="en-US" dirty="0"/>
              <a:t>Troy came twice within 24 hours of his death date, a third time it was cancelled a few days ahead of time, and the fourth time, it came 4 hours after it was scheduled, as the US Supreme Court considered his appeals again.</a:t>
            </a:r>
          </a:p>
          <a:p>
            <a:endParaRPr lang="en-US" dirty="0"/>
          </a:p>
          <a:p>
            <a:r>
              <a:rPr lang="en-US" dirty="0"/>
              <a:t>Is that torture?</a:t>
            </a:r>
          </a:p>
          <a:p>
            <a:r>
              <a:rPr lang="en-US" dirty="0"/>
              <a:t>Is that unusual?</a:t>
            </a:r>
          </a:p>
        </p:txBody>
      </p:sp>
    </p:spTree>
    <p:extLst>
      <p:ext uri="{BB962C8B-B14F-4D97-AF65-F5344CB8AC3E}">
        <p14:creationId xmlns:p14="http://schemas.microsoft.com/office/powerpoint/2010/main" val="4001057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Twenty-two years on death row</a:t>
            </a:r>
          </a:p>
        </p:txBody>
      </p:sp>
      <p:sp>
        <p:nvSpPr>
          <p:cNvPr id="3" name="Content Placeholder 2"/>
          <p:cNvSpPr>
            <a:spLocks noGrp="1"/>
          </p:cNvSpPr>
          <p:nvPr>
            <p:ph idx="1"/>
          </p:nvPr>
        </p:nvSpPr>
        <p:spPr>
          <a:xfrm>
            <a:off x="838200" y="1600200"/>
            <a:ext cx="10249930" cy="5105400"/>
          </a:xfrm>
        </p:spPr>
        <p:txBody>
          <a:bodyPr>
            <a:normAutofit fontScale="92500" lnSpcReduction="10000"/>
          </a:bodyPr>
          <a:lstStyle/>
          <a:p>
            <a:r>
              <a:rPr lang="en-US" dirty="0"/>
              <a:t>That definitely is not unusual.</a:t>
            </a:r>
          </a:p>
          <a:p>
            <a:r>
              <a:rPr lang="en-US" dirty="0"/>
              <a:t>Is it  torture?</a:t>
            </a:r>
          </a:p>
          <a:p>
            <a:endParaRPr lang="en-US" dirty="0"/>
          </a:p>
          <a:p>
            <a:r>
              <a:rPr lang="en-US" dirty="0"/>
              <a:t>This has been litigated twice.  The first time, it was rejected.  1995, </a:t>
            </a:r>
            <a:r>
              <a:rPr lang="en-US" i="1" dirty="0"/>
              <a:t>Lackey v. Texas.  </a:t>
            </a:r>
            <a:r>
              <a:rPr lang="en-US" dirty="0"/>
              <a:t>USSC rejected it.  But he had “only” served 16 years when he filed.</a:t>
            </a:r>
          </a:p>
          <a:p>
            <a:r>
              <a:rPr lang="en-US" dirty="0"/>
              <a:t>2014, </a:t>
            </a:r>
            <a:r>
              <a:rPr lang="en-US" i="1" dirty="0"/>
              <a:t>Jones v. Chappell</a:t>
            </a:r>
            <a:r>
              <a:rPr lang="en-US" dirty="0"/>
              <a:t>, Federal judge ruled that the California system is unconstitutional because of the average 20 year delay for completing appeals.  Rejected on appeal because the California state appeals process was not complete…</a:t>
            </a:r>
          </a:p>
          <a:p>
            <a:r>
              <a:rPr lang="en-US" dirty="0"/>
              <a:t>Justice Breyer, in </a:t>
            </a:r>
            <a:r>
              <a:rPr lang="en-US" i="1" dirty="0" err="1"/>
              <a:t>Glossip</a:t>
            </a:r>
            <a:r>
              <a:rPr lang="en-US" dirty="0"/>
              <a:t>, raised this issue: What is the additional value to society of death, following 30+ years on death row?  So this will be litigated.</a:t>
            </a:r>
          </a:p>
          <a:p>
            <a:endParaRPr lang="en-US" dirty="0"/>
          </a:p>
        </p:txBody>
      </p:sp>
    </p:spTree>
    <p:extLst>
      <p:ext uri="{BB962C8B-B14F-4D97-AF65-F5344CB8AC3E}">
        <p14:creationId xmlns:p14="http://schemas.microsoft.com/office/powerpoint/2010/main" val="1874386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 for the family</a:t>
            </a:r>
          </a:p>
        </p:txBody>
      </p:sp>
      <p:sp>
        <p:nvSpPr>
          <p:cNvPr id="3" name="Content Placeholder 2"/>
          <p:cNvSpPr>
            <a:spLocks noGrp="1"/>
          </p:cNvSpPr>
          <p:nvPr>
            <p:ph idx="1"/>
          </p:nvPr>
        </p:nvSpPr>
        <p:spPr/>
        <p:txBody>
          <a:bodyPr/>
          <a:lstStyle/>
          <a:p>
            <a:r>
              <a:rPr lang="en-US" dirty="0"/>
              <a:t>How would you summarize those?</a:t>
            </a:r>
          </a:p>
        </p:txBody>
      </p:sp>
      <p:sp>
        <p:nvSpPr>
          <p:cNvPr id="4" name="Footer Placeholder 3"/>
          <p:cNvSpPr>
            <a:spLocks noGrp="1"/>
          </p:cNvSpPr>
          <p:nvPr>
            <p:ph type="ftr" sz="quarter" idx="11"/>
          </p:nvPr>
        </p:nvSpPr>
        <p:spPr/>
        <p:txBody>
          <a:bodyPr/>
          <a:lstStyle/>
          <a:p>
            <a:r>
              <a:rPr lang="en-US"/>
              <a:t>Baumgartner, POLI 203, Spring 2018</a:t>
            </a:r>
          </a:p>
        </p:txBody>
      </p:sp>
    </p:spTree>
    <p:extLst>
      <p:ext uri="{BB962C8B-B14F-4D97-AF65-F5344CB8AC3E}">
        <p14:creationId xmlns:p14="http://schemas.microsoft.com/office/powerpoint/2010/main" val="1479940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about the family of the slain officer</a:t>
            </a:r>
          </a:p>
        </p:txBody>
      </p:sp>
      <p:sp>
        <p:nvSpPr>
          <p:cNvPr id="3" name="Content Placeholder 2"/>
          <p:cNvSpPr>
            <a:spLocks noGrp="1"/>
          </p:cNvSpPr>
          <p:nvPr>
            <p:ph idx="1"/>
          </p:nvPr>
        </p:nvSpPr>
        <p:spPr/>
        <p:txBody>
          <a:bodyPr/>
          <a:lstStyle/>
          <a:p>
            <a:r>
              <a:rPr lang="en-US" dirty="0"/>
              <a:t>Was that family well served by this process?</a:t>
            </a:r>
          </a:p>
          <a:p>
            <a:endParaRPr lang="en-US" dirty="0"/>
          </a:p>
          <a:p>
            <a:r>
              <a:rPr lang="en-US" dirty="0"/>
              <a:t>(Note, of course, we have read a book about the Davis family’s experience, so we can only speculate here.)</a:t>
            </a:r>
          </a:p>
        </p:txBody>
      </p:sp>
      <p:sp>
        <p:nvSpPr>
          <p:cNvPr id="4" name="Footer Placeholder 3"/>
          <p:cNvSpPr>
            <a:spLocks noGrp="1"/>
          </p:cNvSpPr>
          <p:nvPr>
            <p:ph type="ftr" sz="quarter" idx="11"/>
          </p:nvPr>
        </p:nvSpPr>
        <p:spPr/>
        <p:txBody>
          <a:bodyPr/>
          <a:lstStyle/>
          <a:p>
            <a:r>
              <a:rPr lang="en-US"/>
              <a:t>Baumgartner, POLI 203, Spring 2018</a:t>
            </a:r>
          </a:p>
        </p:txBody>
      </p:sp>
    </p:spTree>
    <p:extLst>
      <p:ext uri="{BB962C8B-B14F-4D97-AF65-F5344CB8AC3E}">
        <p14:creationId xmlns:p14="http://schemas.microsoft.com/office/powerpoint/2010/main" val="1571854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Divisions in the community</a:t>
            </a:r>
          </a:p>
        </p:txBody>
      </p:sp>
      <p:sp>
        <p:nvSpPr>
          <p:cNvPr id="3" name="Content Placeholder 2"/>
          <p:cNvSpPr>
            <a:spLocks noGrp="1"/>
          </p:cNvSpPr>
          <p:nvPr>
            <p:ph idx="1"/>
          </p:nvPr>
        </p:nvSpPr>
        <p:spPr/>
        <p:txBody>
          <a:bodyPr>
            <a:normAutofit lnSpcReduction="10000"/>
          </a:bodyPr>
          <a:lstStyle/>
          <a:p>
            <a:r>
              <a:rPr lang="en-US" dirty="0"/>
              <a:t>White police officer is dead, that is a fact, and a tragedy</a:t>
            </a:r>
          </a:p>
          <a:p>
            <a:r>
              <a:rPr lang="en-US" dirty="0"/>
              <a:t>Black suspect is in custody</a:t>
            </a:r>
          </a:p>
          <a:p>
            <a:r>
              <a:rPr lang="en-US" dirty="0"/>
              <a:t>How often has this scenario played out?</a:t>
            </a:r>
          </a:p>
          <a:p>
            <a:r>
              <a:rPr lang="en-US" dirty="0"/>
              <a:t>What is the psychological process by which if we sympathize with the victim may be loose with the investigation of the crime? Does that make sense? Do you think it occurs?</a:t>
            </a:r>
          </a:p>
          <a:p>
            <a:r>
              <a:rPr lang="en-US" dirty="0"/>
              <a:t>What is the social process by which the community divides? What other examples do you know about? Darryl Hunt in Winston Salem, Black Panthers (the 1970s ones!), Malcolm X, J. Edgar Hoover v. MLK Jr., etc.</a:t>
            </a:r>
          </a:p>
        </p:txBody>
      </p:sp>
      <p:sp>
        <p:nvSpPr>
          <p:cNvPr id="4" name="Footer Placeholder 3"/>
          <p:cNvSpPr>
            <a:spLocks noGrp="1"/>
          </p:cNvSpPr>
          <p:nvPr>
            <p:ph type="ftr" sz="quarter" idx="11"/>
          </p:nvPr>
        </p:nvSpPr>
        <p:spPr/>
        <p:txBody>
          <a:bodyPr/>
          <a:lstStyle/>
          <a:p>
            <a:r>
              <a:rPr lang="en-US"/>
              <a:t>Baumgartner, POLI 203, Spring 2018</a:t>
            </a:r>
          </a:p>
        </p:txBody>
      </p:sp>
    </p:spTree>
    <p:extLst>
      <p:ext uri="{BB962C8B-B14F-4D97-AF65-F5344CB8AC3E}">
        <p14:creationId xmlns:p14="http://schemas.microsoft.com/office/powerpoint/2010/main" val="4289973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1334</TotalTime>
  <Words>578</Words>
  <Application>Microsoft Office PowerPoint</Application>
  <PresentationFormat>Widescreen</PresentationFormat>
  <Paragraphs>54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Troy Davis, part II  </vt:lpstr>
      <vt:lpstr>Top Surprises / take-aways from the book:</vt:lpstr>
      <vt:lpstr>Troy’s case exemplifies…</vt:lpstr>
      <vt:lpstr>Four dates with death</vt:lpstr>
      <vt:lpstr>Twenty-two years on death row</vt:lpstr>
      <vt:lpstr>Consequences for the family</vt:lpstr>
      <vt:lpstr>How about the family of the slain officer</vt:lpstr>
      <vt:lpstr>Divisions in the community</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Lenovo User</dc:creator>
  <cp:lastModifiedBy>Baumgartner, Frank R.</cp:lastModifiedBy>
  <cp:revision>116</cp:revision>
  <dcterms:created xsi:type="dcterms:W3CDTF">2018-01-15T16:13:46Z</dcterms:created>
  <dcterms:modified xsi:type="dcterms:W3CDTF">2018-03-26T19:20:23Z</dcterms:modified>
</cp:coreProperties>
</file>