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7" r:id="rId2"/>
    <p:sldId id="294" r:id="rId3"/>
    <p:sldId id="295" r:id="rId4"/>
    <p:sldId id="297" r:id="rId5"/>
    <p:sldId id="296" r:id="rId6"/>
    <p:sldId id="298" r:id="rId7"/>
    <p:sldId id="299" r:id="rId8"/>
    <p:sldId id="30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6421F-7BBC-4F22-BBE3-D4F3A5D41068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30ADF6-B1C2-4809-81B8-B6471EB31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88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0ADF6-B1C2-4809-81B8-B6471EB311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93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29D2-F3F8-4C15-B8BB-F925D2B02CCA}" type="datetime1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32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CC8F-706C-4817-90EC-89F6830D49E3}" type="datetime1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29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F42A2-36A4-46C7-986E-B9D1EA5B10ED}" type="datetime1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3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1784-2EC6-4E3D-8575-E5CB18890818}" type="datetime1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6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CDC9-359D-405F-ADFA-779D10934A49}" type="datetime1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1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4AC2-2EE5-432F-9EFE-508F563F7725}" type="datetime1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28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A423-6ECB-4C9F-B26C-AC85F4FBFF3E}" type="datetime1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5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0ED6E-183B-44AA-B99C-5B6D839A7307}" type="datetime1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6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CE1F4-9828-45E4-92C5-6764AE3C910B}" type="datetime1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4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4AD9-1510-4D09-BD34-AD685C7129FB}" type="datetime1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99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0EF9-47DF-465C-A88D-BF53FCD9A266}" type="datetime1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8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D0CD3-F0EE-465A-9A8A-53F596614D04}" type="datetime1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Baumgartner, POLI 203, Spring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B8CC8-9496-482A-B097-746D52D1E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80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21581"/>
            <a:ext cx="10515600" cy="15398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Unusually Cruel, Part 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i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040836"/>
            <a:ext cx="10515600" cy="4136126"/>
          </a:xfrm>
        </p:spPr>
        <p:txBody>
          <a:bodyPr>
            <a:normAutofit/>
          </a:bodyPr>
          <a:lstStyle/>
          <a:p>
            <a:r>
              <a:rPr lang="en-US" dirty="0" smtClean="0"/>
              <a:t>Announcements: speaker tonight, Jerome Morgan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Questions </a:t>
            </a:r>
            <a:r>
              <a:rPr lang="en-US" dirty="0"/>
              <a:t>before we start?</a:t>
            </a:r>
          </a:p>
          <a:p>
            <a:endParaRPr lang="en-US" dirty="0" smtClean="0"/>
          </a:p>
        </p:txBody>
      </p:sp>
      <p:pic>
        <p:nvPicPr>
          <p:cNvPr id="8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64275"/>
            <a:ext cx="1656522" cy="4572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Baumgartner, POLI 203, Spring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3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Unusually harsh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Stats and figures from the Introduction:</a:t>
            </a:r>
          </a:p>
          <a:p>
            <a:endParaRPr lang="en-US" dirty="0"/>
          </a:p>
          <a:p>
            <a:pPr lvl="1"/>
            <a:r>
              <a:rPr lang="en-US" dirty="0"/>
              <a:t>Some basic numbers to keep in mind, Fig 1.2:</a:t>
            </a:r>
          </a:p>
          <a:p>
            <a:pPr lvl="2"/>
            <a:r>
              <a:rPr lang="en-US" dirty="0"/>
              <a:t>Peak in about 2008, about 7 million total under supervision</a:t>
            </a:r>
          </a:p>
          <a:p>
            <a:pPr lvl="2"/>
            <a:r>
              <a:rPr lang="en-US" dirty="0"/>
              <a:t>Probation (4 million)</a:t>
            </a:r>
          </a:p>
          <a:p>
            <a:pPr lvl="2"/>
            <a:r>
              <a:rPr lang="en-US" dirty="0"/>
              <a:t>Prison / jail (2 million)</a:t>
            </a:r>
          </a:p>
          <a:p>
            <a:pPr lvl="2"/>
            <a:r>
              <a:rPr lang="en-US" dirty="0"/>
              <a:t>Parole (1 million)</a:t>
            </a:r>
          </a:p>
          <a:p>
            <a:pPr lvl="1"/>
            <a:r>
              <a:rPr lang="en-US" dirty="0" smtClean="0"/>
              <a:t>Very high rates of incarceration compared to other countries</a:t>
            </a:r>
          </a:p>
          <a:p>
            <a:pPr lvl="1"/>
            <a:r>
              <a:rPr lang="en-US" dirty="0" smtClean="0"/>
              <a:t>Very high rates compared to earlier periods in history</a:t>
            </a:r>
          </a:p>
          <a:p>
            <a:pPr lvl="2"/>
            <a:r>
              <a:rPr lang="en-US" dirty="0" smtClean="0"/>
              <a:t>This rise in punishment not correlated with a rise in crime (Fig 1.10)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97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basic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so high compared to other countries?</a:t>
            </a:r>
          </a:p>
          <a:p>
            <a:endParaRPr lang="en-US" dirty="0"/>
          </a:p>
          <a:p>
            <a:r>
              <a:rPr lang="en-US" dirty="0" smtClean="0"/>
              <a:t>Why so high compared to pre-1960s?</a:t>
            </a:r>
          </a:p>
          <a:p>
            <a:endParaRPr lang="en-US" dirty="0"/>
          </a:p>
          <a:p>
            <a:r>
              <a:rPr lang="en-US" dirty="0" smtClean="0"/>
              <a:t>Are we better off for it?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24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 bargaining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it?</a:t>
            </a:r>
          </a:p>
          <a:p>
            <a:r>
              <a:rPr lang="en-US" dirty="0" smtClean="0"/>
              <a:t>Why do we have it?</a:t>
            </a:r>
          </a:p>
          <a:p>
            <a:r>
              <a:rPr lang="en-US" dirty="0" smtClean="0"/>
              <a:t>How does it work, in practice?</a:t>
            </a:r>
          </a:p>
          <a:p>
            <a:r>
              <a:rPr lang="en-US" dirty="0" smtClean="0"/>
              <a:t>What would be a good “discount rate” to encourage it? </a:t>
            </a:r>
          </a:p>
          <a:p>
            <a:r>
              <a:rPr lang="en-US" dirty="0" smtClean="0"/>
              <a:t>What would be such a steep discount that maybe it means there is no case? </a:t>
            </a:r>
          </a:p>
          <a:p>
            <a:r>
              <a:rPr lang="en-US" dirty="0" smtClean="0"/>
              <a:t>What would be such a small discount that no one would take it?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94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Adversarial v. inquisitorial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France (F), Germany (D) represent inquisitorial systems</a:t>
            </a:r>
          </a:p>
          <a:p>
            <a:r>
              <a:rPr lang="en-US" dirty="0" smtClean="0"/>
              <a:t>US, UK, adversarial</a:t>
            </a:r>
          </a:p>
          <a:p>
            <a:endParaRPr lang="en-US" dirty="0"/>
          </a:p>
          <a:p>
            <a:r>
              <a:rPr lang="en-US" dirty="0" smtClean="0"/>
              <a:t>US, UK: power to the prosecutor</a:t>
            </a:r>
          </a:p>
          <a:p>
            <a:endParaRPr lang="en-US" dirty="0"/>
          </a:p>
          <a:p>
            <a:r>
              <a:rPr lang="en-US" dirty="0" smtClean="0"/>
              <a:t>F, D: power to the judge</a:t>
            </a:r>
          </a:p>
          <a:p>
            <a:endParaRPr lang="en-US" dirty="0"/>
          </a:p>
          <a:p>
            <a:r>
              <a:rPr lang="en-US" dirty="0" smtClean="0"/>
              <a:t>In both cases, the system can go wrong if the one with the power over-uses it.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9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Inquisitorial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Judge asks the questions</a:t>
            </a:r>
          </a:p>
          <a:p>
            <a:r>
              <a:rPr lang="en-US" dirty="0" smtClean="0"/>
              <a:t>Judge collects the evidence</a:t>
            </a:r>
          </a:p>
          <a:p>
            <a:r>
              <a:rPr lang="en-US" dirty="0" smtClean="0"/>
              <a:t>Defendant pleading guilty is just one element that the judge may consider</a:t>
            </a:r>
          </a:p>
          <a:p>
            <a:r>
              <a:rPr lang="en-US" dirty="0" smtClean="0"/>
              <a:t>Judge can appoint attorneys to play the role of prosecution or that of defense</a:t>
            </a:r>
          </a:p>
          <a:p>
            <a:r>
              <a:rPr lang="en-US" dirty="0" smtClean="0"/>
              <a:t>Judge controls the resources</a:t>
            </a:r>
          </a:p>
          <a:p>
            <a:r>
              <a:rPr lang="en-US" dirty="0" smtClean="0"/>
              <a:t>Judge are not necessarily interested in a conviction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63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– UK differences </a:t>
            </a:r>
            <a:r>
              <a:rPr lang="en-US" dirty="0" err="1" smtClean="0"/>
              <a:t>wrt</a:t>
            </a:r>
            <a:r>
              <a:rPr lang="en-US" dirty="0" smtClean="0"/>
              <a:t> plea bargains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Prosecuting barrister is appointed by the Crown Prosecution Service for just one case at a time, has no power over other cases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Differences</a:t>
            </a:r>
          </a:p>
          <a:p>
            <a:pPr lvl="1"/>
            <a:r>
              <a:rPr lang="en-US" dirty="0" smtClean="0"/>
              <a:t>No backlog of cases for that prosecutor (he/she just has one case)</a:t>
            </a:r>
          </a:p>
          <a:p>
            <a:pPr lvl="1"/>
            <a:r>
              <a:rPr lang="en-US" dirty="0" smtClean="0"/>
              <a:t>No incentive to convict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1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food for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our prosecutors so powerful?</a:t>
            </a:r>
          </a:p>
          <a:p>
            <a:pPr lvl="1"/>
            <a:r>
              <a:rPr lang="en-US" dirty="0" smtClean="0"/>
              <a:t>Did you vote in the last election for prosecutor?</a:t>
            </a:r>
          </a:p>
          <a:p>
            <a:pPr lvl="1"/>
            <a:r>
              <a:rPr lang="en-US" dirty="0" smtClean="0"/>
              <a:t>Did you vote in the last election for county sheriff?</a:t>
            </a:r>
          </a:p>
          <a:p>
            <a:r>
              <a:rPr lang="en-US" dirty="0" smtClean="0"/>
              <a:t>Given that they are so powerful, with the ability to drop or reduce charges, how would that be changed?</a:t>
            </a:r>
          </a:p>
          <a:p>
            <a:endParaRPr lang="en-US" dirty="0"/>
          </a:p>
          <a:p>
            <a:r>
              <a:rPr lang="en-US" dirty="0" smtClean="0"/>
              <a:t>How do other countries function with such weak prosecutors?</a:t>
            </a:r>
          </a:p>
          <a:p>
            <a:pPr lvl="1"/>
            <a:r>
              <a:rPr lang="en-US" dirty="0" smtClean="0"/>
              <a:t>Surprisingly well</a:t>
            </a:r>
            <a:r>
              <a:rPr lang="en-US" smtClean="0"/>
              <a:t>, actually…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Baumgartner, POLI 203, Spring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06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464</Words>
  <Application>Microsoft Office PowerPoint</Application>
  <PresentationFormat>Widescreen</PresentationFormat>
  <Paragraphs>68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Unusually Cruel, Part I  </vt:lpstr>
      <vt:lpstr>Unusually harsh</vt:lpstr>
      <vt:lpstr>Some basic questions</vt:lpstr>
      <vt:lpstr>Plea bargaining</vt:lpstr>
      <vt:lpstr>Adversarial v. inquisitorial systems</vt:lpstr>
      <vt:lpstr>Inquisitorial systems</vt:lpstr>
      <vt:lpstr>US – UK differences wrt plea bargains</vt:lpstr>
      <vt:lpstr>Some food for thought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Lenovo User</dc:creator>
  <cp:lastModifiedBy>Baumgartner, Frank R.</cp:lastModifiedBy>
  <cp:revision>116</cp:revision>
  <dcterms:created xsi:type="dcterms:W3CDTF">2018-01-15T16:13:46Z</dcterms:created>
  <dcterms:modified xsi:type="dcterms:W3CDTF">2018-04-02T18:19:46Z</dcterms:modified>
</cp:coreProperties>
</file>