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87" r:id="rId2"/>
    <p:sldId id="288" r:id="rId3"/>
    <p:sldId id="309" r:id="rId4"/>
    <p:sldId id="289" r:id="rId5"/>
    <p:sldId id="290" r:id="rId6"/>
    <p:sldId id="291" r:id="rId7"/>
    <p:sldId id="292" r:id="rId8"/>
    <p:sldId id="293" r:id="rId9"/>
    <p:sldId id="294" r:id="rId10"/>
    <p:sldId id="295" r:id="rId11"/>
    <p:sldId id="296" r:id="rId12"/>
    <p:sldId id="297" r:id="rId13"/>
    <p:sldId id="298" r:id="rId14"/>
    <p:sldId id="310" r:id="rId15"/>
    <p:sldId id="311" r:id="rId16"/>
    <p:sldId id="299" r:id="rId17"/>
    <p:sldId id="300" r:id="rId18"/>
    <p:sldId id="301" r:id="rId19"/>
    <p:sldId id="302" r:id="rId20"/>
    <p:sldId id="303" r:id="rId21"/>
    <p:sldId id="304" r:id="rId22"/>
    <p:sldId id="305" r:id="rId23"/>
    <p:sldId id="306" r:id="rId24"/>
    <p:sldId id="307"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snapToGrid="0">
      <p:cViewPr varScale="1">
        <p:scale>
          <a:sx n="87" d="100"/>
          <a:sy n="87" d="100"/>
        </p:scale>
        <p:origin x="102" y="786"/>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76421F-7BBC-4F22-BBE3-D4F3A5D41068}" type="datetimeFigureOut">
              <a:rPr lang="en-US" smtClean="0"/>
              <a:t>4/15/2018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30ADF6-B1C2-4809-81B8-B6471EB311A5}" type="slidenum">
              <a:rPr lang="en-US" smtClean="0"/>
              <a:t>‹#›</a:t>
            </a:fld>
            <a:endParaRPr lang="en-US"/>
          </a:p>
        </p:txBody>
      </p:sp>
    </p:spTree>
    <p:extLst>
      <p:ext uri="{BB962C8B-B14F-4D97-AF65-F5344CB8AC3E}">
        <p14:creationId xmlns:p14="http://schemas.microsoft.com/office/powerpoint/2010/main" val="4079588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30ADF6-B1C2-4809-81B8-B6471EB311A5}" type="slidenum">
              <a:rPr lang="en-US" smtClean="0"/>
              <a:t>1</a:t>
            </a:fld>
            <a:endParaRPr lang="en-US"/>
          </a:p>
        </p:txBody>
      </p:sp>
    </p:spTree>
    <p:extLst>
      <p:ext uri="{BB962C8B-B14F-4D97-AF65-F5344CB8AC3E}">
        <p14:creationId xmlns:p14="http://schemas.microsoft.com/office/powerpoint/2010/main" val="4261393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9E7ECA-4B4A-4EC6-9FB6-C0743B7EAD95}" type="datetime1">
              <a:rPr lang="en-US" smtClean="0"/>
              <a:t>4/15/2018</a:t>
            </a:fld>
            <a:endParaRPr lang="en-US"/>
          </a:p>
        </p:txBody>
      </p:sp>
      <p:sp>
        <p:nvSpPr>
          <p:cNvPr id="5" name="Footer Placeholder 4"/>
          <p:cNvSpPr>
            <a:spLocks noGrp="1"/>
          </p:cNvSpPr>
          <p:nvPr>
            <p:ph type="ftr" sz="quarter" idx="11"/>
          </p:nvPr>
        </p:nvSpPr>
        <p:spPr/>
        <p:txBody>
          <a:bodyPr/>
          <a:lstStyle/>
          <a:p>
            <a:r>
              <a:rPr lang="en-US" smtClean="0"/>
              <a:t>Baumgartner, POLI 203, Spring 2018</a:t>
            </a:r>
            <a:endParaRPr lang="en-US"/>
          </a:p>
        </p:txBody>
      </p:sp>
      <p:sp>
        <p:nvSpPr>
          <p:cNvPr id="6" name="Slide Number Placeholder 5"/>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3574432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65E872-6A53-428B-9362-0E0971CBC65F}" type="datetime1">
              <a:rPr lang="en-US" smtClean="0"/>
              <a:t>4/15/2018</a:t>
            </a:fld>
            <a:endParaRPr lang="en-US"/>
          </a:p>
        </p:txBody>
      </p:sp>
      <p:sp>
        <p:nvSpPr>
          <p:cNvPr id="5" name="Footer Placeholder 4"/>
          <p:cNvSpPr>
            <a:spLocks noGrp="1"/>
          </p:cNvSpPr>
          <p:nvPr>
            <p:ph type="ftr" sz="quarter" idx="11"/>
          </p:nvPr>
        </p:nvSpPr>
        <p:spPr/>
        <p:txBody>
          <a:bodyPr/>
          <a:lstStyle/>
          <a:p>
            <a:r>
              <a:rPr lang="en-US" smtClean="0"/>
              <a:t>Baumgartner, POLI 203, Spring 2018</a:t>
            </a:r>
            <a:endParaRPr lang="en-US"/>
          </a:p>
        </p:txBody>
      </p:sp>
      <p:sp>
        <p:nvSpPr>
          <p:cNvPr id="6" name="Slide Number Placeholder 5"/>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4273329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FCCBF2-D0D9-4966-B81F-693B11CFF4B5}" type="datetime1">
              <a:rPr lang="en-US" smtClean="0"/>
              <a:t>4/15/2018</a:t>
            </a:fld>
            <a:endParaRPr lang="en-US"/>
          </a:p>
        </p:txBody>
      </p:sp>
      <p:sp>
        <p:nvSpPr>
          <p:cNvPr id="5" name="Footer Placeholder 4"/>
          <p:cNvSpPr>
            <a:spLocks noGrp="1"/>
          </p:cNvSpPr>
          <p:nvPr>
            <p:ph type="ftr" sz="quarter" idx="11"/>
          </p:nvPr>
        </p:nvSpPr>
        <p:spPr/>
        <p:txBody>
          <a:bodyPr/>
          <a:lstStyle/>
          <a:p>
            <a:r>
              <a:rPr lang="en-US" smtClean="0"/>
              <a:t>Baumgartner, POLI 203, Spring 2018</a:t>
            </a:r>
            <a:endParaRPr lang="en-US"/>
          </a:p>
        </p:txBody>
      </p:sp>
      <p:sp>
        <p:nvSpPr>
          <p:cNvPr id="6" name="Slide Number Placeholder 5"/>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3003839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904B33-5CD1-4F82-9631-ED2335C74DDB}" type="datetime1">
              <a:rPr lang="en-US" smtClean="0"/>
              <a:t>4/15/2018</a:t>
            </a:fld>
            <a:endParaRPr lang="en-US"/>
          </a:p>
        </p:txBody>
      </p:sp>
      <p:sp>
        <p:nvSpPr>
          <p:cNvPr id="5" name="Footer Placeholder 4"/>
          <p:cNvSpPr>
            <a:spLocks noGrp="1"/>
          </p:cNvSpPr>
          <p:nvPr>
            <p:ph type="ftr" sz="quarter" idx="11"/>
          </p:nvPr>
        </p:nvSpPr>
        <p:spPr/>
        <p:txBody>
          <a:bodyPr/>
          <a:lstStyle/>
          <a:p>
            <a:r>
              <a:rPr lang="en-US" smtClean="0"/>
              <a:t>Baumgartner, POLI 203, Spring 2018</a:t>
            </a:r>
            <a:endParaRPr lang="en-US"/>
          </a:p>
        </p:txBody>
      </p:sp>
      <p:sp>
        <p:nvSpPr>
          <p:cNvPr id="6" name="Slide Number Placeholder 5"/>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1626168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ECD171-A11C-45D4-B024-4F3385C02457}" type="datetime1">
              <a:rPr lang="en-US" smtClean="0"/>
              <a:t>4/15/2018</a:t>
            </a:fld>
            <a:endParaRPr lang="en-US"/>
          </a:p>
        </p:txBody>
      </p:sp>
      <p:sp>
        <p:nvSpPr>
          <p:cNvPr id="5" name="Footer Placeholder 4"/>
          <p:cNvSpPr>
            <a:spLocks noGrp="1"/>
          </p:cNvSpPr>
          <p:nvPr>
            <p:ph type="ftr" sz="quarter" idx="11"/>
          </p:nvPr>
        </p:nvSpPr>
        <p:spPr/>
        <p:txBody>
          <a:bodyPr/>
          <a:lstStyle/>
          <a:p>
            <a:r>
              <a:rPr lang="en-US" smtClean="0"/>
              <a:t>Baumgartner, POLI 203, Spring 2018</a:t>
            </a:r>
            <a:endParaRPr lang="en-US"/>
          </a:p>
        </p:txBody>
      </p:sp>
      <p:sp>
        <p:nvSpPr>
          <p:cNvPr id="6" name="Slide Number Placeholder 5"/>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1017812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629915-03DC-4981-8BC0-839E5D879AA8}" type="datetime1">
              <a:rPr lang="en-US" smtClean="0"/>
              <a:t>4/15/2018</a:t>
            </a:fld>
            <a:endParaRPr lang="en-US"/>
          </a:p>
        </p:txBody>
      </p:sp>
      <p:sp>
        <p:nvSpPr>
          <p:cNvPr id="6" name="Footer Placeholder 5"/>
          <p:cNvSpPr>
            <a:spLocks noGrp="1"/>
          </p:cNvSpPr>
          <p:nvPr>
            <p:ph type="ftr" sz="quarter" idx="11"/>
          </p:nvPr>
        </p:nvSpPr>
        <p:spPr/>
        <p:txBody>
          <a:bodyPr/>
          <a:lstStyle/>
          <a:p>
            <a:r>
              <a:rPr lang="en-US" smtClean="0"/>
              <a:t>Baumgartner, POLI 203, Spring 2018</a:t>
            </a:r>
            <a:endParaRPr lang="en-US"/>
          </a:p>
        </p:txBody>
      </p:sp>
      <p:sp>
        <p:nvSpPr>
          <p:cNvPr id="7" name="Slide Number Placeholder 6"/>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2959328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81D9F9-7EDF-4D3C-BE1D-EADFDAFA32F9}" type="datetime1">
              <a:rPr lang="en-US" smtClean="0"/>
              <a:t>4/15/2018</a:t>
            </a:fld>
            <a:endParaRPr lang="en-US"/>
          </a:p>
        </p:txBody>
      </p:sp>
      <p:sp>
        <p:nvSpPr>
          <p:cNvPr id="8" name="Footer Placeholder 7"/>
          <p:cNvSpPr>
            <a:spLocks noGrp="1"/>
          </p:cNvSpPr>
          <p:nvPr>
            <p:ph type="ftr" sz="quarter" idx="11"/>
          </p:nvPr>
        </p:nvSpPr>
        <p:spPr/>
        <p:txBody>
          <a:bodyPr/>
          <a:lstStyle/>
          <a:p>
            <a:r>
              <a:rPr lang="en-US" smtClean="0"/>
              <a:t>Baumgartner, POLI 203, Spring 2018</a:t>
            </a:r>
            <a:endParaRPr lang="en-US"/>
          </a:p>
        </p:txBody>
      </p:sp>
      <p:sp>
        <p:nvSpPr>
          <p:cNvPr id="9" name="Slide Number Placeholder 8"/>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687959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286743-1D6B-4AE0-AB02-1DF9696DD08E}" type="datetime1">
              <a:rPr lang="en-US" smtClean="0"/>
              <a:t>4/15/2018</a:t>
            </a:fld>
            <a:endParaRPr lang="en-US"/>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
        <p:nvSpPr>
          <p:cNvPr id="5" name="Slide Number Placeholder 4"/>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1225068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F8D6A7-0D19-4D29-9936-2983A5CB24C2}" type="datetime1">
              <a:rPr lang="en-US" smtClean="0"/>
              <a:t>4/15/2018</a:t>
            </a:fld>
            <a:endParaRPr lang="en-US"/>
          </a:p>
        </p:txBody>
      </p:sp>
      <p:sp>
        <p:nvSpPr>
          <p:cNvPr id="3" name="Footer Placeholder 2"/>
          <p:cNvSpPr>
            <a:spLocks noGrp="1"/>
          </p:cNvSpPr>
          <p:nvPr>
            <p:ph type="ftr" sz="quarter" idx="11"/>
          </p:nvPr>
        </p:nvSpPr>
        <p:spPr/>
        <p:txBody>
          <a:bodyPr/>
          <a:lstStyle/>
          <a:p>
            <a:r>
              <a:rPr lang="en-US" smtClean="0"/>
              <a:t>Baumgartner, POLI 203, Spring 2018</a:t>
            </a:r>
            <a:endParaRPr lang="en-US"/>
          </a:p>
        </p:txBody>
      </p:sp>
      <p:sp>
        <p:nvSpPr>
          <p:cNvPr id="4" name="Slide Number Placeholder 3"/>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383944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65F983-3CF1-42D4-8540-3742FC22D40B}" type="datetime1">
              <a:rPr lang="en-US" smtClean="0"/>
              <a:t>4/15/2018</a:t>
            </a:fld>
            <a:endParaRPr lang="en-US"/>
          </a:p>
        </p:txBody>
      </p:sp>
      <p:sp>
        <p:nvSpPr>
          <p:cNvPr id="6" name="Footer Placeholder 5"/>
          <p:cNvSpPr>
            <a:spLocks noGrp="1"/>
          </p:cNvSpPr>
          <p:nvPr>
            <p:ph type="ftr" sz="quarter" idx="11"/>
          </p:nvPr>
        </p:nvSpPr>
        <p:spPr/>
        <p:txBody>
          <a:bodyPr/>
          <a:lstStyle/>
          <a:p>
            <a:r>
              <a:rPr lang="en-US" smtClean="0"/>
              <a:t>Baumgartner, POLI 203, Spring 2018</a:t>
            </a:r>
            <a:endParaRPr lang="en-US"/>
          </a:p>
        </p:txBody>
      </p:sp>
      <p:sp>
        <p:nvSpPr>
          <p:cNvPr id="7" name="Slide Number Placeholder 6"/>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2263299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A81226-01F4-4718-B314-AB553C727D59}" type="datetime1">
              <a:rPr lang="en-US" smtClean="0"/>
              <a:t>4/15/2018</a:t>
            </a:fld>
            <a:endParaRPr lang="en-US"/>
          </a:p>
        </p:txBody>
      </p:sp>
      <p:sp>
        <p:nvSpPr>
          <p:cNvPr id="6" name="Footer Placeholder 5"/>
          <p:cNvSpPr>
            <a:spLocks noGrp="1"/>
          </p:cNvSpPr>
          <p:nvPr>
            <p:ph type="ftr" sz="quarter" idx="11"/>
          </p:nvPr>
        </p:nvSpPr>
        <p:spPr/>
        <p:txBody>
          <a:bodyPr/>
          <a:lstStyle/>
          <a:p>
            <a:r>
              <a:rPr lang="en-US" smtClean="0"/>
              <a:t>Baumgartner, POLI 203, Spring 2018</a:t>
            </a:r>
            <a:endParaRPr lang="en-US"/>
          </a:p>
        </p:txBody>
      </p:sp>
      <p:sp>
        <p:nvSpPr>
          <p:cNvPr id="7" name="Slide Number Placeholder 6"/>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4153588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E664AF-C92C-4541-9FA7-F33D611DE0D2}" type="datetime1">
              <a:rPr lang="en-US" smtClean="0"/>
              <a:t>4/15/2018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Baumgartner, POLI 203, Spring 2018</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4B8CC8-9496-482A-B097-746D52D1E611}" type="slidenum">
              <a:rPr lang="en-US" smtClean="0"/>
              <a:t>‹#›</a:t>
            </a:fld>
            <a:endParaRPr lang="en-US"/>
          </a:p>
        </p:txBody>
      </p:sp>
    </p:spTree>
    <p:extLst>
      <p:ext uri="{BB962C8B-B14F-4D97-AF65-F5344CB8AC3E}">
        <p14:creationId xmlns:p14="http://schemas.microsoft.com/office/powerpoint/2010/main" val="919580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Racial Justice Act, Part I</a:t>
            </a:r>
            <a:endParaRPr lang="en-US" i="1" dirty="0"/>
          </a:p>
        </p:txBody>
      </p:sp>
      <p:sp>
        <p:nvSpPr>
          <p:cNvPr id="2" name="Content Placeholder 1"/>
          <p:cNvSpPr>
            <a:spLocks noGrp="1"/>
          </p:cNvSpPr>
          <p:nvPr>
            <p:ph idx="1"/>
          </p:nvPr>
        </p:nvSpPr>
        <p:spPr/>
        <p:txBody>
          <a:bodyPr>
            <a:normAutofit/>
          </a:bodyPr>
          <a:lstStyle/>
          <a:p>
            <a:r>
              <a:rPr lang="en-US" dirty="0" smtClean="0"/>
              <a:t>Feedback on our quiz from last week: people were cheating</a:t>
            </a:r>
          </a:p>
          <a:p>
            <a:r>
              <a:rPr lang="en-US" dirty="0" smtClean="0"/>
              <a:t>OMG, what the heck? This is a class on justice.</a:t>
            </a:r>
            <a:endParaRPr lang="en-US" dirty="0"/>
          </a:p>
          <a:p>
            <a:endParaRPr lang="en-US" dirty="0" smtClean="0"/>
          </a:p>
          <a:p>
            <a:endParaRPr lang="en-US" dirty="0" smtClean="0"/>
          </a:p>
          <a:p>
            <a:r>
              <a:rPr lang="en-US" dirty="0" smtClean="0"/>
              <a:t>Questions </a:t>
            </a:r>
            <a:r>
              <a:rPr lang="en-US" dirty="0"/>
              <a:t>before we start?</a:t>
            </a:r>
          </a:p>
          <a:p>
            <a:endParaRPr lang="en-US" dirty="0" smtClean="0"/>
          </a:p>
        </p:txBody>
      </p:sp>
      <p:pic>
        <p:nvPicPr>
          <p:cNvPr id="8" name="Content Placeholder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
        <p:nvSpPr>
          <p:cNvPr id="5" name="Footer Placeholder 4"/>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22082380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2877" y="274638"/>
            <a:ext cx="10884665" cy="1935162"/>
          </a:xfrm>
        </p:spPr>
        <p:txBody>
          <a:bodyPr>
            <a:normAutofit/>
          </a:bodyPr>
          <a:lstStyle/>
          <a:p>
            <a:r>
              <a:rPr lang="en-US" dirty="0" smtClean="0"/>
              <a:t>Lobbying the General Assembly: Bo Jones, Jonathan Hoffman, Ed Chapman, Darryl Hunt</a:t>
            </a:r>
            <a:br>
              <a:rPr lang="en-US" dirty="0" smtClean="0"/>
            </a:b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192200" y="2209801"/>
            <a:ext cx="5807600" cy="4525963"/>
          </a:xfrm>
        </p:spPr>
      </p:pic>
      <p:sp>
        <p:nvSpPr>
          <p:cNvPr id="3" name="Footer Placeholder 2"/>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214024269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2009 RJA</a:t>
            </a:r>
            <a:endParaRPr lang="en-US" dirty="0"/>
          </a:p>
        </p:txBody>
      </p:sp>
      <p:sp>
        <p:nvSpPr>
          <p:cNvPr id="3" name="Content Placeholder 2"/>
          <p:cNvSpPr>
            <a:spLocks noGrp="1"/>
          </p:cNvSpPr>
          <p:nvPr>
            <p:ph idx="1"/>
          </p:nvPr>
        </p:nvSpPr>
        <p:spPr/>
        <p:txBody>
          <a:bodyPr/>
          <a:lstStyle/>
          <a:p>
            <a:r>
              <a:rPr lang="en-US" dirty="0" smtClean="0"/>
              <a:t>Read the law, it is only 3 pages long…</a:t>
            </a:r>
          </a:p>
          <a:p>
            <a:r>
              <a:rPr lang="en-US" dirty="0" smtClean="0"/>
              <a:t>Show racial disparity in:</a:t>
            </a:r>
          </a:p>
          <a:p>
            <a:endParaRPr lang="en-US" dirty="0" smtClean="0"/>
          </a:p>
          <a:p>
            <a:r>
              <a:rPr lang="en-US" dirty="0" smtClean="0"/>
              <a:t>Decision to seek or impose death:</a:t>
            </a:r>
          </a:p>
          <a:p>
            <a:pPr lvl="1"/>
            <a:r>
              <a:rPr lang="en-US" dirty="0" smtClean="0"/>
              <a:t>In the county, prosecutorial district, judicial division, or state</a:t>
            </a:r>
          </a:p>
          <a:p>
            <a:pPr lvl="1"/>
            <a:r>
              <a:rPr lang="en-US" dirty="0" smtClean="0"/>
              <a:t>At the time that death was sought or imposed</a:t>
            </a:r>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820284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Relevant evidence to demonstrate disparities</a:t>
            </a:r>
            <a:endParaRPr lang="en-US" dirty="0"/>
          </a:p>
        </p:txBody>
      </p:sp>
      <p:sp>
        <p:nvSpPr>
          <p:cNvPr id="3" name="Content Placeholder 2"/>
          <p:cNvSpPr>
            <a:spLocks noGrp="1"/>
          </p:cNvSpPr>
          <p:nvPr>
            <p:ph idx="1"/>
          </p:nvPr>
        </p:nvSpPr>
        <p:spPr/>
        <p:txBody>
          <a:bodyPr/>
          <a:lstStyle/>
          <a:p>
            <a:r>
              <a:rPr lang="en-US" dirty="0" smtClean="0"/>
              <a:t>Statistical or other evidence including but not limited to:</a:t>
            </a:r>
          </a:p>
          <a:p>
            <a:pPr lvl="1"/>
            <a:r>
              <a:rPr lang="en-US" dirty="0" smtClean="0"/>
              <a:t>Sworn testimony of attorneys… or other members of the criminal justice system</a:t>
            </a:r>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17371550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Any of three findings</a:t>
            </a:r>
            <a:endParaRPr lang="en-US" dirty="0"/>
          </a:p>
        </p:txBody>
      </p:sp>
      <p:sp>
        <p:nvSpPr>
          <p:cNvPr id="3" name="Content Placeholder 2"/>
          <p:cNvSpPr>
            <a:spLocks noGrp="1"/>
          </p:cNvSpPr>
          <p:nvPr>
            <p:ph idx="1"/>
          </p:nvPr>
        </p:nvSpPr>
        <p:spPr/>
        <p:txBody>
          <a:bodyPr/>
          <a:lstStyle/>
          <a:p>
            <a:r>
              <a:rPr lang="en-US" dirty="0" smtClean="0"/>
              <a:t>Inmate’s race</a:t>
            </a:r>
          </a:p>
          <a:p>
            <a:r>
              <a:rPr lang="en-US" dirty="0" smtClean="0"/>
              <a:t>Victim’s race</a:t>
            </a:r>
          </a:p>
          <a:p>
            <a:r>
              <a:rPr lang="en-US" dirty="0" smtClean="0"/>
              <a:t>Peremptory challenges in jury selection</a:t>
            </a:r>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2821140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Kentucky passed the first Racial Justice Act (1999), but it was severely watered down</a:t>
            </a:r>
            <a:endParaRPr lang="en-US" dirty="0"/>
          </a:p>
        </p:txBody>
      </p:sp>
      <p:sp>
        <p:nvSpPr>
          <p:cNvPr id="3" name="Content Placeholder 2"/>
          <p:cNvSpPr>
            <a:spLocks noGrp="1"/>
          </p:cNvSpPr>
          <p:nvPr>
            <p:ph idx="1"/>
          </p:nvPr>
        </p:nvSpPr>
        <p:spPr/>
        <p:txBody>
          <a:bodyPr/>
          <a:lstStyle/>
          <a:p>
            <a:r>
              <a:rPr lang="en-US" dirty="0" smtClean="0"/>
              <a:t>From the </a:t>
            </a:r>
            <a:r>
              <a:rPr lang="en-US" i="1" dirty="0" smtClean="0"/>
              <a:t>Winston Salem Journal</a:t>
            </a:r>
            <a:r>
              <a:rPr lang="en-US" dirty="0" smtClean="0"/>
              <a:t>, Dec 25, 2011:</a:t>
            </a:r>
          </a:p>
          <a:p>
            <a:pPr marL="0" indent="0">
              <a:buNone/>
            </a:pPr>
            <a:r>
              <a:rPr lang="en-US" dirty="0"/>
              <a:t>The North Carolina and Kentucky laws, although they are known with the same name, couldn't be more different. The law in Kentucky isn't retroactive for defendants sentenced to death before 1998, and they can only raise a claim before a trial. They also have to prove by clear and convincing evidence that racial bias played a role in their individual case, which limits the use of statewide statistics. The law also prohibits defendants from claiming racial discrimination in a jury's decision to impose the death penalty.</a:t>
            </a:r>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3139921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States seek </a:t>
            </a:r>
            <a:r>
              <a:rPr lang="en-US" dirty="0" smtClean="0"/>
              <a:t>death, juries impose it</a:t>
            </a:r>
            <a:endParaRPr lang="en-US" dirty="0"/>
          </a:p>
        </p:txBody>
      </p:sp>
      <p:sp>
        <p:nvSpPr>
          <p:cNvPr id="3" name="Content Placeholder 2"/>
          <p:cNvSpPr>
            <a:spLocks noGrp="1"/>
          </p:cNvSpPr>
          <p:nvPr>
            <p:ph idx="1"/>
          </p:nvPr>
        </p:nvSpPr>
        <p:spPr/>
        <p:txBody>
          <a:bodyPr/>
          <a:lstStyle/>
          <a:p>
            <a:r>
              <a:rPr lang="en-US" dirty="0" smtClean="0"/>
              <a:t>Thinking back to Deadly Justice, chapter </a:t>
            </a:r>
            <a:r>
              <a:rPr lang="en-US" dirty="0" smtClean="0"/>
              <a:t>4 </a:t>
            </a:r>
            <a:r>
              <a:rPr lang="en-US" dirty="0" smtClean="0"/>
              <a:t>on racial bias, you will see separate analyses of:</a:t>
            </a:r>
          </a:p>
          <a:p>
            <a:endParaRPr lang="en-US" dirty="0"/>
          </a:p>
          <a:p>
            <a:pPr lvl="1"/>
            <a:r>
              <a:rPr lang="en-US" dirty="0" smtClean="0"/>
              <a:t>DA’s decision to seek a death </a:t>
            </a:r>
            <a:r>
              <a:rPr lang="en-US" dirty="0" smtClean="0"/>
              <a:t>sentence (e.g., “charging”)</a:t>
            </a:r>
            <a:endParaRPr lang="en-US" dirty="0" smtClean="0"/>
          </a:p>
          <a:p>
            <a:pPr lvl="1"/>
            <a:endParaRPr lang="en-US" dirty="0"/>
          </a:p>
          <a:p>
            <a:pPr lvl="1"/>
            <a:r>
              <a:rPr lang="en-US" dirty="0" smtClean="0"/>
              <a:t>Juries’ decisions to impose </a:t>
            </a:r>
            <a:r>
              <a:rPr lang="en-US" dirty="0" smtClean="0"/>
              <a:t>death (“sentencing”)</a:t>
            </a:r>
            <a:endParaRPr lang="en-US" dirty="0" smtClean="0"/>
          </a:p>
          <a:p>
            <a:pPr lvl="1"/>
            <a:endParaRPr lang="en-US" dirty="0"/>
          </a:p>
          <a:p>
            <a:r>
              <a:rPr lang="en-US" dirty="0" smtClean="0"/>
              <a:t>Should we constrain the actions of jurors? Kentucky said no. Is the jury a state actor? Interesting philosophical / legal question.</a:t>
            </a:r>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3044500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Defendant has burden of proof</a:t>
            </a:r>
            <a:endParaRPr lang="en-US" dirty="0"/>
          </a:p>
        </p:txBody>
      </p:sp>
      <p:sp>
        <p:nvSpPr>
          <p:cNvPr id="3" name="Content Placeholder 2"/>
          <p:cNvSpPr>
            <a:spLocks noGrp="1"/>
          </p:cNvSpPr>
          <p:nvPr>
            <p:ph idx="1"/>
          </p:nvPr>
        </p:nvSpPr>
        <p:spPr/>
        <p:txBody>
          <a:bodyPr/>
          <a:lstStyle/>
          <a:p>
            <a:r>
              <a:rPr lang="en-US" dirty="0" smtClean="0"/>
              <a:t>State may offer rebuttal evidence, including statistical evidence</a:t>
            </a:r>
          </a:p>
          <a:p>
            <a:r>
              <a:rPr lang="en-US" dirty="0" smtClean="0"/>
              <a:t>Court may consider evidence of programs designed to </a:t>
            </a:r>
            <a:r>
              <a:rPr lang="en-US" dirty="0"/>
              <a:t>e</a:t>
            </a:r>
            <a:r>
              <a:rPr lang="en-US" dirty="0" smtClean="0"/>
              <a:t>liminate race as a factor</a:t>
            </a:r>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7984948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Relief</a:t>
            </a:r>
            <a:endParaRPr lang="en-US" dirty="0"/>
          </a:p>
        </p:txBody>
      </p:sp>
      <p:sp>
        <p:nvSpPr>
          <p:cNvPr id="3" name="Content Placeholder 2"/>
          <p:cNvSpPr>
            <a:spLocks noGrp="1"/>
          </p:cNvSpPr>
          <p:nvPr>
            <p:ph idx="1"/>
          </p:nvPr>
        </p:nvSpPr>
        <p:spPr/>
        <p:txBody>
          <a:bodyPr/>
          <a:lstStyle/>
          <a:p>
            <a:r>
              <a:rPr lang="en-US" dirty="0" smtClean="0"/>
              <a:t>Death sentence shall be vacated and the inmate resentenced to LWOP</a:t>
            </a:r>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38929989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details</a:t>
            </a:r>
            <a:endParaRPr lang="en-US" dirty="0"/>
          </a:p>
        </p:txBody>
      </p:sp>
      <p:sp>
        <p:nvSpPr>
          <p:cNvPr id="3" name="Content Placeholder 2"/>
          <p:cNvSpPr>
            <a:spLocks noGrp="1"/>
          </p:cNvSpPr>
          <p:nvPr>
            <p:ph idx="1"/>
          </p:nvPr>
        </p:nvSpPr>
        <p:spPr/>
        <p:txBody>
          <a:bodyPr>
            <a:normAutofit/>
          </a:bodyPr>
          <a:lstStyle/>
          <a:p>
            <a:r>
              <a:rPr lang="en-US" dirty="0" smtClean="0"/>
              <a:t>Some caveats at the end:</a:t>
            </a:r>
          </a:p>
          <a:p>
            <a:r>
              <a:rPr lang="en-US" dirty="0" smtClean="0"/>
              <a:t>“… </a:t>
            </a:r>
            <a:r>
              <a:rPr lang="en-US" dirty="0"/>
              <a:t>comply with G.S. 15A-1420, 15A-1421, and 15A-1422</a:t>
            </a:r>
            <a:r>
              <a:rPr lang="en-US" dirty="0" smtClean="0"/>
              <a:t>.“</a:t>
            </a:r>
          </a:p>
          <a:p>
            <a:pPr lvl="1"/>
            <a:r>
              <a:rPr lang="en-US" dirty="0" smtClean="0"/>
              <a:t>Follow procedures for MAR</a:t>
            </a:r>
          </a:p>
          <a:p>
            <a:pPr lvl="1"/>
            <a:r>
              <a:rPr lang="en-US" dirty="0" smtClean="0"/>
              <a:t>Court costs up to judge for indigent defendants</a:t>
            </a:r>
          </a:p>
          <a:p>
            <a:pPr lvl="1"/>
            <a:r>
              <a:rPr lang="en-US" dirty="0" smtClean="0"/>
              <a:t>Appeals follow normal procedures</a:t>
            </a:r>
            <a:endParaRPr lang="en-US" dirty="0"/>
          </a:p>
          <a:p>
            <a:endParaRPr lang="en-US" dirty="0" smtClean="0"/>
          </a:p>
          <a:p>
            <a:r>
              <a:rPr lang="en-US" dirty="0"/>
              <a:t>http://law.justia.com/codes/north-carolina/2009/Chapter_15A/Chapter_15A.html</a:t>
            </a:r>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3874541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8915400" cy="1143000"/>
          </a:xfrm>
        </p:spPr>
        <p:txBody>
          <a:bodyPr>
            <a:normAutofit fontScale="90000"/>
          </a:bodyPr>
          <a:lstStyle/>
          <a:p>
            <a:r>
              <a:rPr lang="en-US" dirty="0" smtClean="0"/>
              <a:t>OK, what is clear and what is not clear?</a:t>
            </a:r>
            <a:endParaRPr lang="en-US" dirty="0"/>
          </a:p>
        </p:txBody>
      </p:sp>
      <p:sp>
        <p:nvSpPr>
          <p:cNvPr id="3" name="Content Placeholder 2"/>
          <p:cNvSpPr>
            <a:spLocks noGrp="1"/>
          </p:cNvSpPr>
          <p:nvPr>
            <p:ph idx="1"/>
          </p:nvPr>
        </p:nvSpPr>
        <p:spPr/>
        <p:txBody>
          <a:bodyPr/>
          <a:lstStyle/>
          <a:p>
            <a:r>
              <a:rPr lang="en-US" dirty="0" smtClean="0"/>
              <a:t>Clear:</a:t>
            </a:r>
          </a:p>
          <a:p>
            <a:pPr lvl="1"/>
            <a:r>
              <a:rPr lang="en-US" dirty="0" smtClean="0"/>
              <a:t>Inmate</a:t>
            </a:r>
          </a:p>
          <a:p>
            <a:pPr lvl="1"/>
            <a:r>
              <a:rPr lang="en-US" dirty="0" smtClean="0"/>
              <a:t>Victim</a:t>
            </a:r>
          </a:p>
          <a:p>
            <a:pPr lvl="1"/>
            <a:r>
              <a:rPr lang="en-US" dirty="0" smtClean="0"/>
              <a:t>Jury selection</a:t>
            </a:r>
          </a:p>
          <a:p>
            <a:pPr lvl="1"/>
            <a:r>
              <a:rPr lang="en-US" dirty="0" smtClean="0"/>
              <a:t>Statistical evidence can be used</a:t>
            </a:r>
          </a:p>
          <a:p>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440996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6200"/>
            <a:ext cx="8229600" cy="838200"/>
          </a:xfrm>
        </p:spPr>
        <p:txBody>
          <a:bodyPr/>
          <a:lstStyle/>
          <a:p>
            <a:r>
              <a:rPr lang="en-US" dirty="0" smtClean="0"/>
              <a:t>Courts unresponsive to statistics</a:t>
            </a:r>
            <a:endParaRPr lang="en-US" dirty="0"/>
          </a:p>
        </p:txBody>
      </p:sp>
      <p:sp>
        <p:nvSpPr>
          <p:cNvPr id="3" name="Content Placeholder 2"/>
          <p:cNvSpPr>
            <a:spLocks noGrp="1"/>
          </p:cNvSpPr>
          <p:nvPr>
            <p:ph idx="1"/>
          </p:nvPr>
        </p:nvSpPr>
        <p:spPr>
          <a:xfrm>
            <a:off x="665018" y="1143000"/>
            <a:ext cx="10856422" cy="5562600"/>
          </a:xfrm>
        </p:spPr>
        <p:txBody>
          <a:bodyPr>
            <a:normAutofit/>
          </a:bodyPr>
          <a:lstStyle/>
          <a:p>
            <a:r>
              <a:rPr lang="en-US" dirty="0" err="1" smtClean="0"/>
              <a:t>McCleskey</a:t>
            </a:r>
            <a:r>
              <a:rPr lang="en-US" dirty="0" smtClean="0"/>
              <a:t> v. Kemp, 1987</a:t>
            </a:r>
          </a:p>
          <a:p>
            <a:pPr lvl="1"/>
            <a:r>
              <a:rPr lang="en-US" dirty="0" err="1" smtClean="0"/>
              <a:t>Baldus</a:t>
            </a:r>
            <a:r>
              <a:rPr lang="en-US" dirty="0" smtClean="0"/>
              <a:t> study: review of all Georgia death-eligible cases, same as Donohue did for Connecticut (2,500 murders, 39 non-racial variables, killers of whites 4.3 times more likely to be sentenced to death in Georgia than killers of blacks)</a:t>
            </a:r>
          </a:p>
          <a:p>
            <a:pPr lvl="1"/>
            <a:r>
              <a:rPr lang="en-US" dirty="0" smtClean="0"/>
              <a:t>(Attorney arguing the case before the USSC: Jack </a:t>
            </a:r>
            <a:r>
              <a:rPr lang="en-US" dirty="0" err="1" smtClean="0"/>
              <a:t>Boger</a:t>
            </a:r>
            <a:r>
              <a:rPr lang="en-US" dirty="0" smtClean="0"/>
              <a:t>, until recently the Dean of UNC Law School)</a:t>
            </a:r>
            <a:r>
              <a:rPr lang="en-US" dirty="0"/>
              <a:t> </a:t>
            </a:r>
            <a:endParaRPr lang="en-US" dirty="0" smtClean="0"/>
          </a:p>
          <a:p>
            <a:r>
              <a:rPr lang="en-US" dirty="0" err="1"/>
              <a:t>McCleskey</a:t>
            </a:r>
            <a:r>
              <a:rPr lang="en-US" dirty="0"/>
              <a:t> v. Kemp: the Dred Scott of the 20</a:t>
            </a:r>
            <a:r>
              <a:rPr lang="en-US" baseline="30000" dirty="0"/>
              <a:t>th</a:t>
            </a:r>
            <a:r>
              <a:rPr lang="en-US" dirty="0"/>
              <a:t> century.  </a:t>
            </a:r>
            <a:r>
              <a:rPr lang="en-US" dirty="0" smtClean="0"/>
              <a:t>Statistics don’t matter.  Must prove “intent to discriminate” in the individual case.</a:t>
            </a:r>
            <a:endParaRPr lang="en-US" dirty="0"/>
          </a:p>
          <a:p>
            <a:r>
              <a:rPr lang="en-US" dirty="0" err="1" smtClean="0"/>
              <a:t>McCleskey</a:t>
            </a:r>
            <a:r>
              <a:rPr lang="en-US" dirty="0" smtClean="0"/>
              <a:t> </a:t>
            </a:r>
            <a:r>
              <a:rPr lang="en-US" dirty="0"/>
              <a:t>as the “bitter end” or a litigation strategy based on racial disparities</a:t>
            </a:r>
          </a:p>
          <a:p>
            <a:pPr lvl="1"/>
            <a:r>
              <a:rPr lang="en-US" dirty="0"/>
              <a:t>Huge legal investment in this idea, from 1940s through the 1980s, ends in complete </a:t>
            </a:r>
            <a:r>
              <a:rPr lang="en-US" dirty="0" smtClean="0"/>
              <a:t>failure</a:t>
            </a:r>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13183225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Unclear, needs to be litigated…</a:t>
            </a:r>
            <a:endParaRPr lang="en-US" dirty="0"/>
          </a:p>
        </p:txBody>
      </p:sp>
      <p:sp>
        <p:nvSpPr>
          <p:cNvPr id="3" name="Content Placeholder 2"/>
          <p:cNvSpPr>
            <a:spLocks noGrp="1"/>
          </p:cNvSpPr>
          <p:nvPr>
            <p:ph idx="1"/>
          </p:nvPr>
        </p:nvSpPr>
        <p:spPr/>
        <p:txBody>
          <a:bodyPr/>
          <a:lstStyle/>
          <a:p>
            <a:r>
              <a:rPr lang="en-US" dirty="0" smtClean="0"/>
              <a:t>What if I show bias in the county, but the state rebuts that there is no bias in the district or state?</a:t>
            </a:r>
          </a:p>
          <a:p>
            <a:endParaRPr lang="en-US" dirty="0"/>
          </a:p>
          <a:p>
            <a:r>
              <a:rPr lang="en-US" dirty="0" smtClean="0"/>
              <a:t>What if I show bias in a certain time frame?  Which time frame is appropriate?  Can’t just be the day of my trial, obviously. </a:t>
            </a:r>
          </a:p>
          <a:p>
            <a:endParaRPr lang="en-US" dirty="0"/>
          </a:p>
          <a:p>
            <a:r>
              <a:rPr lang="en-US" dirty="0" smtClean="0"/>
              <a:t>What if the state counter-argues that it was 10 years ago, and therefore not relevant, or in a different county / judicial district?</a:t>
            </a:r>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13241510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enough disparity? </a:t>
            </a:r>
            <a:endParaRPr lang="en-US" dirty="0"/>
          </a:p>
        </p:txBody>
      </p:sp>
      <p:sp>
        <p:nvSpPr>
          <p:cNvPr id="3" name="Content Placeholder 2"/>
          <p:cNvSpPr>
            <a:spLocks noGrp="1"/>
          </p:cNvSpPr>
          <p:nvPr>
            <p:ph idx="1"/>
          </p:nvPr>
        </p:nvSpPr>
        <p:spPr/>
        <p:txBody>
          <a:bodyPr/>
          <a:lstStyle/>
          <a:p>
            <a:r>
              <a:rPr lang="en-US" dirty="0" smtClean="0"/>
              <a:t>40% for whites v. 41% for blacks? Is that enough?</a:t>
            </a:r>
          </a:p>
          <a:p>
            <a:r>
              <a:rPr lang="en-US" dirty="0" smtClean="0"/>
              <a:t>Judge has to rule on this, unclear</a:t>
            </a:r>
          </a:p>
          <a:p>
            <a:pPr lvl="1"/>
            <a:r>
              <a:rPr lang="en-US" dirty="0" smtClean="0"/>
              <a:t>Judge Weeks:  BOTH statistically significant at .05 level (1 in 20 chance of occurring by random chance), AND a 20 percent difference in value.  This was taken from employment law.</a:t>
            </a:r>
          </a:p>
          <a:p>
            <a:pPr lvl="1"/>
            <a:r>
              <a:rPr lang="en-US" dirty="0" smtClean="0"/>
              <a:t>(His ruling shows that for jury strikes, the actual probability level </a:t>
            </a:r>
            <a:r>
              <a:rPr lang="en-US" dirty="0"/>
              <a:t>was more like 1 in </a:t>
            </a:r>
            <a:r>
              <a:rPr lang="en-US" dirty="0" smtClean="0"/>
              <a:t>10,000,000,000,000,000,000,000,000,000,000.)</a:t>
            </a:r>
          </a:p>
          <a:p>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35728659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10,000,000,000,000,000,000,000,000,000,000.</a:t>
            </a:r>
            <a:br>
              <a:rPr lang="en-US" dirty="0"/>
            </a:br>
            <a:endParaRPr lang="en-US" dirty="0"/>
          </a:p>
        </p:txBody>
      </p:sp>
      <p:sp>
        <p:nvSpPr>
          <p:cNvPr id="3" name="Content Placeholder 2"/>
          <p:cNvSpPr>
            <a:spLocks noGrp="1"/>
          </p:cNvSpPr>
          <p:nvPr>
            <p:ph idx="1"/>
          </p:nvPr>
        </p:nvSpPr>
        <p:spPr>
          <a:xfrm>
            <a:off x="1981200" y="1219200"/>
            <a:ext cx="8229600" cy="5410200"/>
          </a:xfrm>
        </p:spPr>
        <p:txBody>
          <a:bodyPr>
            <a:normAutofit fontScale="85000" lnSpcReduction="20000"/>
          </a:bodyPr>
          <a:lstStyle/>
          <a:p>
            <a:pPr marL="0" indent="0">
              <a:buNone/>
            </a:pPr>
            <a:r>
              <a:rPr lang="en-US" dirty="0" smtClean="0"/>
              <a:t>ten </a:t>
            </a:r>
            <a:r>
              <a:rPr lang="en-US" dirty="0"/>
              <a:t>commas?</a:t>
            </a:r>
          </a:p>
          <a:p>
            <a:pPr marL="0" indent="0">
              <a:buNone/>
            </a:pPr>
            <a:r>
              <a:rPr lang="en-US" dirty="0"/>
              <a:t>1: thousand</a:t>
            </a:r>
          </a:p>
          <a:p>
            <a:pPr marL="0" indent="0">
              <a:buNone/>
            </a:pPr>
            <a:r>
              <a:rPr lang="en-US" dirty="0"/>
              <a:t>2: million</a:t>
            </a:r>
          </a:p>
          <a:p>
            <a:pPr marL="0" indent="0">
              <a:buNone/>
            </a:pPr>
            <a:r>
              <a:rPr lang="en-US" dirty="0"/>
              <a:t>3: billion</a:t>
            </a:r>
          </a:p>
          <a:p>
            <a:pPr marL="0" indent="0">
              <a:buNone/>
            </a:pPr>
            <a:r>
              <a:rPr lang="en-US" dirty="0"/>
              <a:t>4: trillion</a:t>
            </a:r>
          </a:p>
          <a:p>
            <a:pPr marL="0" indent="0">
              <a:buNone/>
            </a:pPr>
            <a:r>
              <a:rPr lang="en-US" dirty="0"/>
              <a:t>5: quadrillion</a:t>
            </a:r>
          </a:p>
          <a:p>
            <a:pPr marL="0" indent="0">
              <a:buNone/>
            </a:pPr>
            <a:r>
              <a:rPr lang="en-US" dirty="0"/>
              <a:t>6: quintillion</a:t>
            </a:r>
          </a:p>
          <a:p>
            <a:pPr marL="0" indent="0">
              <a:buNone/>
            </a:pPr>
            <a:r>
              <a:rPr lang="en-US" dirty="0"/>
              <a:t>7: sextillion</a:t>
            </a:r>
          </a:p>
          <a:p>
            <a:pPr marL="0" indent="0">
              <a:buNone/>
            </a:pPr>
            <a:r>
              <a:rPr lang="en-US" dirty="0"/>
              <a:t>8: octillion</a:t>
            </a:r>
          </a:p>
          <a:p>
            <a:pPr marL="0" indent="0">
              <a:buNone/>
            </a:pPr>
            <a:r>
              <a:rPr lang="en-US" dirty="0"/>
              <a:t>9: nonillion</a:t>
            </a:r>
          </a:p>
          <a:p>
            <a:pPr marL="0" indent="0">
              <a:buNone/>
            </a:pPr>
            <a:r>
              <a:rPr lang="en-US" dirty="0"/>
              <a:t>10: </a:t>
            </a:r>
            <a:r>
              <a:rPr lang="en-US" dirty="0" smtClean="0"/>
              <a:t>decillion</a:t>
            </a:r>
          </a:p>
          <a:p>
            <a:pPr marL="0" indent="0">
              <a:buNone/>
            </a:pPr>
            <a:endParaRPr lang="en-US" dirty="0"/>
          </a:p>
          <a:p>
            <a:pPr marL="0" indent="0">
              <a:buNone/>
            </a:pPr>
            <a:r>
              <a:rPr lang="en-US" dirty="0" smtClean="0"/>
              <a:t>So the odds were 1 in 10 decillion, not very likely.</a:t>
            </a:r>
            <a:endParaRPr lang="en-US" dirty="0"/>
          </a:p>
          <a:p>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5342749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rebut?</a:t>
            </a:r>
            <a:endParaRPr lang="en-US" dirty="0"/>
          </a:p>
        </p:txBody>
      </p:sp>
      <p:sp>
        <p:nvSpPr>
          <p:cNvPr id="3" name="Content Placeholder 2"/>
          <p:cNvSpPr>
            <a:spLocks noGrp="1"/>
          </p:cNvSpPr>
          <p:nvPr>
            <p:ph idx="1"/>
          </p:nvPr>
        </p:nvSpPr>
        <p:spPr/>
        <p:txBody>
          <a:bodyPr>
            <a:normAutofit/>
          </a:bodyPr>
          <a:lstStyle/>
          <a:p>
            <a:r>
              <a:rPr lang="en-US" dirty="0" smtClean="0"/>
              <a:t>Statistical evidence, clearly</a:t>
            </a:r>
          </a:p>
          <a:p>
            <a:endParaRPr lang="en-US" dirty="0"/>
          </a:p>
          <a:p>
            <a:r>
              <a:rPr lang="en-US" dirty="0" smtClean="0"/>
              <a:t>But also “sworn testimony” of people involved in the system</a:t>
            </a:r>
          </a:p>
          <a:p>
            <a:pPr lvl="1"/>
            <a:r>
              <a:rPr lang="en-US" dirty="0" smtClean="0"/>
              <a:t>I did not intend to discriminate</a:t>
            </a:r>
          </a:p>
          <a:p>
            <a:pPr lvl="1"/>
            <a:r>
              <a:rPr lang="en-US" dirty="0" smtClean="0"/>
              <a:t>We have programs in place to eliminate discrimination</a:t>
            </a:r>
          </a:p>
          <a:p>
            <a:r>
              <a:rPr lang="en-US" dirty="0" smtClean="0"/>
              <a:t>Unclear how such evidence would / should be weighed by a judge or the NC SC</a:t>
            </a:r>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16656153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did this ever pass???</a:t>
            </a:r>
            <a:endParaRPr lang="en-US" dirty="0"/>
          </a:p>
        </p:txBody>
      </p:sp>
      <p:sp>
        <p:nvSpPr>
          <p:cNvPr id="3" name="Content Placeholder 2"/>
          <p:cNvSpPr>
            <a:spLocks noGrp="1"/>
          </p:cNvSpPr>
          <p:nvPr>
            <p:ph idx="1"/>
          </p:nvPr>
        </p:nvSpPr>
        <p:spPr/>
        <p:txBody>
          <a:bodyPr>
            <a:normAutofit/>
          </a:bodyPr>
          <a:lstStyle/>
          <a:p>
            <a:r>
              <a:rPr lang="en-US" dirty="0" smtClean="0"/>
              <a:t>O’Brien and </a:t>
            </a:r>
            <a:r>
              <a:rPr lang="en-US" dirty="0" err="1" smtClean="0"/>
              <a:t>Grosso</a:t>
            </a:r>
            <a:r>
              <a:rPr lang="en-US" dirty="0" smtClean="0"/>
              <a:t> article</a:t>
            </a:r>
          </a:p>
          <a:p>
            <a:r>
              <a:rPr lang="en-US" dirty="0" smtClean="0"/>
              <a:t>Our focus on Wednesday: debates, 4 cases that were heard, revision in 2011, repeal in 2013, current law (2015) designed to speed up executions: Restoring Proper Justice Act</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5333668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Batson v. Kentucky (1986)</a:t>
            </a:r>
            <a:endParaRPr lang="en-US" dirty="0"/>
          </a:p>
        </p:txBody>
      </p:sp>
      <p:sp>
        <p:nvSpPr>
          <p:cNvPr id="3" name="Content Placeholder 2"/>
          <p:cNvSpPr>
            <a:spLocks noGrp="1"/>
          </p:cNvSpPr>
          <p:nvPr>
            <p:ph idx="1"/>
          </p:nvPr>
        </p:nvSpPr>
        <p:spPr/>
        <p:txBody>
          <a:bodyPr/>
          <a:lstStyle/>
          <a:p>
            <a:r>
              <a:rPr lang="en-US" dirty="0" smtClean="0"/>
              <a:t>You may not reject all the blacks from the jury pool.</a:t>
            </a:r>
          </a:p>
          <a:p>
            <a:endParaRPr lang="en-US" dirty="0"/>
          </a:p>
          <a:p>
            <a:r>
              <a:rPr lang="en-US" dirty="0" smtClean="0"/>
              <a:t>OK, great.</a:t>
            </a:r>
          </a:p>
          <a:p>
            <a:endParaRPr lang="en-US" dirty="0"/>
          </a:p>
          <a:p>
            <a:r>
              <a:rPr lang="en-US" dirty="0" smtClean="0"/>
              <a:t>However, no such challenge has ever been successful.</a:t>
            </a:r>
          </a:p>
          <a:p>
            <a:endParaRPr lang="en-US" dirty="0"/>
          </a:p>
          <a:p>
            <a:r>
              <a:rPr lang="en-US" dirty="0" smtClean="0"/>
              <a:t>DA must provide “a reason” other than race to strike the person. “He shuffled” is accepted. He’s a member of the NAACP is accepted.</a:t>
            </a:r>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544119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 a turn to the legislature</a:t>
            </a:r>
            <a:endParaRPr lang="en-US" dirty="0"/>
          </a:p>
        </p:txBody>
      </p:sp>
      <p:sp>
        <p:nvSpPr>
          <p:cNvPr id="3" name="Content Placeholder 2"/>
          <p:cNvSpPr>
            <a:spLocks noGrp="1"/>
          </p:cNvSpPr>
          <p:nvPr>
            <p:ph idx="1"/>
          </p:nvPr>
        </p:nvSpPr>
        <p:spPr/>
        <p:txBody>
          <a:bodyPr/>
          <a:lstStyle/>
          <a:p>
            <a:r>
              <a:rPr lang="en-US" dirty="0" smtClean="0"/>
              <a:t>If the US SC will not use statistical evidence, pass a law specifically to allow this</a:t>
            </a:r>
          </a:p>
          <a:p>
            <a:endParaRPr lang="en-US" dirty="0"/>
          </a:p>
          <a:p>
            <a:r>
              <a:rPr lang="en-US" dirty="0" smtClean="0"/>
              <a:t>From lawyering to lobbying…</a:t>
            </a:r>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41607836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Feb 2001 RJA proposed</a:t>
            </a:r>
            <a:endParaRPr lang="en-US" dirty="0"/>
          </a:p>
        </p:txBody>
      </p:sp>
      <p:sp>
        <p:nvSpPr>
          <p:cNvPr id="3" name="Content Placeholder 2"/>
          <p:cNvSpPr>
            <a:spLocks noGrp="1"/>
          </p:cNvSpPr>
          <p:nvPr>
            <p:ph idx="1"/>
          </p:nvPr>
        </p:nvSpPr>
        <p:spPr/>
        <p:txBody>
          <a:bodyPr/>
          <a:lstStyle/>
          <a:p>
            <a:r>
              <a:rPr lang="en-US" dirty="0" smtClean="0"/>
              <a:t>Rep. Ronnie Sutton (D-Pembroke)</a:t>
            </a:r>
          </a:p>
          <a:p>
            <a:endParaRPr lang="en-US" dirty="0"/>
          </a:p>
          <a:p>
            <a:r>
              <a:rPr lang="en-US" dirty="0" smtClean="0"/>
              <a:t>Passed through committees, postponed indefinitely in Oct 2002</a:t>
            </a:r>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17651494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April 2007</a:t>
            </a:r>
            <a:endParaRPr lang="en-US" dirty="0"/>
          </a:p>
        </p:txBody>
      </p:sp>
      <p:sp>
        <p:nvSpPr>
          <p:cNvPr id="3" name="Content Placeholder 2"/>
          <p:cNvSpPr>
            <a:spLocks noGrp="1"/>
          </p:cNvSpPr>
          <p:nvPr>
            <p:ph idx="1"/>
          </p:nvPr>
        </p:nvSpPr>
        <p:spPr/>
        <p:txBody>
          <a:bodyPr/>
          <a:lstStyle/>
          <a:p>
            <a:r>
              <a:rPr lang="en-US" dirty="0" smtClean="0"/>
              <a:t>Larry </a:t>
            </a:r>
            <a:r>
              <a:rPr lang="en-US" dirty="0" err="1" smtClean="0"/>
              <a:t>Womble</a:t>
            </a:r>
            <a:r>
              <a:rPr lang="en-US" dirty="0" smtClean="0"/>
              <a:t>, Earline </a:t>
            </a:r>
            <a:r>
              <a:rPr lang="en-US" dirty="0" err="1" smtClean="0"/>
              <a:t>Parmon</a:t>
            </a:r>
            <a:r>
              <a:rPr lang="en-US" dirty="0" smtClean="0"/>
              <a:t>, (D-Forsyth)</a:t>
            </a:r>
          </a:p>
          <a:p>
            <a:endParaRPr lang="en-US" dirty="0"/>
          </a:p>
          <a:p>
            <a:r>
              <a:rPr lang="en-US" dirty="0" smtClean="0"/>
              <a:t>Died in committee</a:t>
            </a:r>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13874366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2009</a:t>
            </a:r>
            <a:endParaRPr lang="en-US" dirty="0"/>
          </a:p>
        </p:txBody>
      </p:sp>
      <p:sp>
        <p:nvSpPr>
          <p:cNvPr id="3" name="Content Placeholder 2"/>
          <p:cNvSpPr>
            <a:spLocks noGrp="1"/>
          </p:cNvSpPr>
          <p:nvPr>
            <p:ph idx="1"/>
          </p:nvPr>
        </p:nvSpPr>
        <p:spPr/>
        <p:txBody>
          <a:bodyPr/>
          <a:lstStyle/>
          <a:p>
            <a:r>
              <a:rPr lang="en-US" dirty="0" smtClean="0"/>
              <a:t>Floyd </a:t>
            </a:r>
            <a:r>
              <a:rPr lang="en-US" dirty="0" err="1" smtClean="0"/>
              <a:t>McKissick</a:t>
            </a:r>
            <a:r>
              <a:rPr lang="en-US" dirty="0" smtClean="0"/>
              <a:t> </a:t>
            </a:r>
            <a:r>
              <a:rPr lang="en-US" dirty="0" err="1" smtClean="0"/>
              <a:t>Jr</a:t>
            </a:r>
            <a:r>
              <a:rPr lang="en-US" dirty="0" smtClean="0"/>
              <a:t> (D-Durham)</a:t>
            </a:r>
          </a:p>
          <a:p>
            <a:pPr lvl="1"/>
            <a:r>
              <a:rPr lang="en-US" dirty="0" smtClean="0"/>
              <a:t>(Note: his dad was the first Black student at UNC Law)</a:t>
            </a:r>
          </a:p>
          <a:p>
            <a:r>
              <a:rPr lang="en-US" dirty="0" smtClean="0"/>
              <a:t>Legislative Black Caucus pushes hard</a:t>
            </a:r>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4159845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Outside actors</a:t>
            </a:r>
            <a:endParaRPr lang="en-US" dirty="0"/>
          </a:p>
        </p:txBody>
      </p:sp>
      <p:sp>
        <p:nvSpPr>
          <p:cNvPr id="3" name="Content Placeholder 2"/>
          <p:cNvSpPr>
            <a:spLocks noGrp="1"/>
          </p:cNvSpPr>
          <p:nvPr>
            <p:ph idx="1"/>
          </p:nvPr>
        </p:nvSpPr>
        <p:spPr>
          <a:xfrm>
            <a:off x="838200" y="1600200"/>
            <a:ext cx="9372600" cy="5105400"/>
          </a:xfrm>
        </p:spPr>
        <p:txBody>
          <a:bodyPr>
            <a:normAutofit/>
          </a:bodyPr>
          <a:lstStyle/>
          <a:p>
            <a:r>
              <a:rPr lang="en-US" dirty="0" smtClean="0"/>
              <a:t>NAACP, Rev. Barber, much more aggressive, public tone of pressure than previous president of NAACP</a:t>
            </a:r>
          </a:p>
          <a:p>
            <a:r>
              <a:rPr lang="en-US" dirty="0" smtClean="0"/>
              <a:t>Death penalty reform advocates</a:t>
            </a:r>
          </a:p>
          <a:p>
            <a:pPr lvl="1"/>
            <a:r>
              <a:rPr lang="en-US" dirty="0" smtClean="0"/>
              <a:t>Had already had lots of successes restricting use, many reforms since 2000 / 2001: eyewitness ID reform, discretion not to seek death, creation of Innocence Inquiry Commission, and so on…</a:t>
            </a:r>
          </a:p>
          <a:p>
            <a:r>
              <a:rPr lang="en-US" dirty="0" smtClean="0"/>
              <a:t>Democratic caucus has a closed session, people come out unanimously in favor.</a:t>
            </a:r>
          </a:p>
          <a:p>
            <a:pPr lvl="1"/>
            <a:r>
              <a:rPr lang="en-US" dirty="0" smtClean="0"/>
              <a:t>Black caucus within the democratic party: Don’t think representation does not matter; it does. </a:t>
            </a:r>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103418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Timing is everything</a:t>
            </a:r>
            <a:endParaRPr lang="en-US" dirty="0"/>
          </a:p>
        </p:txBody>
      </p:sp>
      <p:sp>
        <p:nvSpPr>
          <p:cNvPr id="3" name="Content Placeholder 2"/>
          <p:cNvSpPr>
            <a:spLocks noGrp="1"/>
          </p:cNvSpPr>
          <p:nvPr>
            <p:ph idx="1"/>
          </p:nvPr>
        </p:nvSpPr>
        <p:spPr/>
        <p:txBody>
          <a:bodyPr/>
          <a:lstStyle/>
          <a:p>
            <a:r>
              <a:rPr lang="en-US" dirty="0" smtClean="0"/>
              <a:t>NC as a leader in reforms from 2000 through 2009, eyewitness ID, many other reforms</a:t>
            </a:r>
          </a:p>
          <a:p>
            <a:r>
              <a:rPr lang="en-US" dirty="0" smtClean="0"/>
              <a:t>Exonerations: lots of them here in NC</a:t>
            </a:r>
            <a:endParaRPr lang="en-US" dirty="0"/>
          </a:p>
          <a:p>
            <a:endParaRPr lang="en-US" dirty="0"/>
          </a:p>
          <a:p>
            <a:r>
              <a:rPr lang="en-US" dirty="0" smtClean="0"/>
              <a:t>Lobbying by </a:t>
            </a:r>
            <a:r>
              <a:rPr lang="en-US" dirty="0" err="1" smtClean="0"/>
              <a:t>exonerees</a:t>
            </a:r>
            <a:r>
              <a:rPr lang="en-US" dirty="0" smtClean="0"/>
              <a:t>, including Bo Jones, Darryl Hunt, Jonathan Hoffman, Ed Chapman</a:t>
            </a:r>
            <a:endParaRPr lang="en-US" dirty="0"/>
          </a:p>
        </p:txBody>
      </p:sp>
      <p:sp>
        <p:nvSpPr>
          <p:cNvPr id="4" name="Footer Placeholder 3"/>
          <p:cNvSpPr>
            <a:spLocks noGrp="1"/>
          </p:cNvSpPr>
          <p:nvPr>
            <p:ph type="ftr" sz="quarter" idx="11"/>
          </p:nvPr>
        </p:nvSpPr>
        <p:spPr/>
        <p:txBody>
          <a:bodyPr/>
          <a:lstStyle/>
          <a:p>
            <a:r>
              <a:rPr lang="en-US" smtClean="0"/>
              <a:t>Baumgartner, POLI 203, Spring 2018</a:t>
            </a:r>
            <a:endParaRPr lang="en-US"/>
          </a:p>
        </p:txBody>
      </p:sp>
    </p:spTree>
    <p:extLst>
      <p:ext uri="{BB962C8B-B14F-4D97-AF65-F5344CB8AC3E}">
        <p14:creationId xmlns:p14="http://schemas.microsoft.com/office/powerpoint/2010/main" val="20088673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1523</TotalTime>
  <Words>1338</Words>
  <Application>Microsoft Office PowerPoint</Application>
  <PresentationFormat>Widescreen</PresentationFormat>
  <Paragraphs>153</Paragraphs>
  <Slides>24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Racial Justice Act, Part I</vt:lpstr>
      <vt:lpstr>Courts unresponsive to statistics</vt:lpstr>
      <vt:lpstr>Batson v. Kentucky (1986)</vt:lpstr>
      <vt:lpstr>So a turn to the legislature</vt:lpstr>
      <vt:lpstr>Feb 2001 RJA proposed</vt:lpstr>
      <vt:lpstr>April 2007</vt:lpstr>
      <vt:lpstr>March 2009</vt:lpstr>
      <vt:lpstr>Outside actors</vt:lpstr>
      <vt:lpstr>Timing is everything</vt:lpstr>
      <vt:lpstr>Lobbying the General Assembly: Bo Jones, Jonathan Hoffman, Ed Chapman, Darryl Hunt </vt:lpstr>
      <vt:lpstr>2009 RJA</vt:lpstr>
      <vt:lpstr>Relevant evidence to demonstrate disparities</vt:lpstr>
      <vt:lpstr>Any of three findings</vt:lpstr>
      <vt:lpstr>Kentucky passed the first Racial Justice Act (1999), but it was severely watered down</vt:lpstr>
      <vt:lpstr>States seek death, juries impose it</vt:lpstr>
      <vt:lpstr>Defendant has burden of proof</vt:lpstr>
      <vt:lpstr>Relief</vt:lpstr>
      <vt:lpstr>Some details</vt:lpstr>
      <vt:lpstr>OK, what is clear and what is not clear?</vt:lpstr>
      <vt:lpstr>Unclear, needs to be litigated…</vt:lpstr>
      <vt:lpstr>What is enough disparity? </vt:lpstr>
      <vt:lpstr>10,000,000,000,000,000,000,000,000,000,000. </vt:lpstr>
      <vt:lpstr>How to rebut?</vt:lpstr>
      <vt:lpstr>How did this ever pass???</vt:lpstr>
    </vt:vector>
  </TitlesOfParts>
  <Company>Lenovo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Lenovo User</dc:creator>
  <cp:lastModifiedBy>Lenovo User</cp:lastModifiedBy>
  <cp:revision>135</cp:revision>
  <dcterms:created xsi:type="dcterms:W3CDTF">2018-01-15T16:13:46Z</dcterms:created>
  <dcterms:modified xsi:type="dcterms:W3CDTF">2018-04-15T20:12:22Z</dcterms:modified>
</cp:coreProperties>
</file>