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7" r:id="rId2"/>
    <p:sldId id="309" r:id="rId3"/>
    <p:sldId id="308" r:id="rId4"/>
    <p:sldId id="312" r:id="rId5"/>
    <p:sldId id="310" r:id="rId6"/>
    <p:sldId id="319" r:id="rId7"/>
    <p:sldId id="316" r:id="rId8"/>
    <p:sldId id="317" r:id="rId9"/>
    <p:sldId id="318" r:id="rId10"/>
    <p:sldId id="320" r:id="rId11"/>
    <p:sldId id="321" r:id="rId12"/>
    <p:sldId id="32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Percent Democrats in NC General Assembly Over Time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Senate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1993</c:v>
                </c:pt>
                <c:pt idx="1">
                  <c:v>1995</c:v>
                </c:pt>
                <c:pt idx="2">
                  <c:v>1997</c:v>
                </c:pt>
                <c:pt idx="3">
                  <c:v>1999</c:v>
                </c:pt>
                <c:pt idx="4">
                  <c:v>2001</c:v>
                </c:pt>
                <c:pt idx="5">
                  <c:v>2003</c:v>
                </c:pt>
                <c:pt idx="6">
                  <c:v>2005</c:v>
                </c:pt>
                <c:pt idx="7">
                  <c:v>2007</c:v>
                </c:pt>
                <c:pt idx="8">
                  <c:v>2009</c:v>
                </c:pt>
                <c:pt idx="9">
                  <c:v>2011</c:v>
                </c:pt>
                <c:pt idx="10">
                  <c:v>2013</c:v>
                </c:pt>
                <c:pt idx="11">
                  <c:v>2015</c:v>
                </c:pt>
                <c:pt idx="12">
                  <c:v>2017</c:v>
                </c:pt>
              </c:numCache>
            </c:numRef>
          </c:cat>
          <c:val>
            <c:numRef>
              <c:f>Sheet1!$F$2:$F$14</c:f>
              <c:numCache>
                <c:formatCode>_(* #,##0.00_);_(* \(#,##0.00\);_(* "-"??_);_(@_)</c:formatCode>
                <c:ptCount val="13"/>
                <c:pt idx="0">
                  <c:v>78</c:v>
                </c:pt>
                <c:pt idx="1">
                  <c:v>52</c:v>
                </c:pt>
                <c:pt idx="2">
                  <c:v>60</c:v>
                </c:pt>
                <c:pt idx="3">
                  <c:v>70</c:v>
                </c:pt>
                <c:pt idx="4">
                  <c:v>70</c:v>
                </c:pt>
                <c:pt idx="5">
                  <c:v>56</c:v>
                </c:pt>
                <c:pt idx="6">
                  <c:v>58</c:v>
                </c:pt>
                <c:pt idx="7">
                  <c:v>62</c:v>
                </c:pt>
                <c:pt idx="8">
                  <c:v>60</c:v>
                </c:pt>
                <c:pt idx="9">
                  <c:v>38</c:v>
                </c:pt>
                <c:pt idx="10">
                  <c:v>34</c:v>
                </c:pt>
                <c:pt idx="11">
                  <c:v>32</c:v>
                </c:pt>
                <c:pt idx="12">
                  <c:v>30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708-4036-A095-53ED3EB2AD69}"/>
            </c:ext>
          </c:extLst>
        </c:ser>
        <c:ser>
          <c:idx val="1"/>
          <c:order val="1"/>
          <c:tx>
            <c:strRef>
              <c:f>Sheet1!$G$1</c:f>
              <c:strCache>
                <c:ptCount val="1"/>
                <c:pt idx="0">
                  <c:v>House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1993</c:v>
                </c:pt>
                <c:pt idx="1">
                  <c:v>1995</c:v>
                </c:pt>
                <c:pt idx="2">
                  <c:v>1997</c:v>
                </c:pt>
                <c:pt idx="3">
                  <c:v>1999</c:v>
                </c:pt>
                <c:pt idx="4">
                  <c:v>2001</c:v>
                </c:pt>
                <c:pt idx="5">
                  <c:v>2003</c:v>
                </c:pt>
                <c:pt idx="6">
                  <c:v>2005</c:v>
                </c:pt>
                <c:pt idx="7">
                  <c:v>2007</c:v>
                </c:pt>
                <c:pt idx="8">
                  <c:v>2009</c:v>
                </c:pt>
                <c:pt idx="9">
                  <c:v>2011</c:v>
                </c:pt>
                <c:pt idx="10">
                  <c:v>2013</c:v>
                </c:pt>
                <c:pt idx="11">
                  <c:v>2015</c:v>
                </c:pt>
                <c:pt idx="12">
                  <c:v>2017</c:v>
                </c:pt>
              </c:numCache>
            </c:numRef>
          </c:cat>
          <c:val>
            <c:numRef>
              <c:f>Sheet1!$G$2:$G$14</c:f>
              <c:numCache>
                <c:formatCode>_(* #,##0.00_);_(* \(#,##0.00\);_(* "-"??_);_(@_)</c:formatCode>
                <c:ptCount val="13"/>
                <c:pt idx="0">
                  <c:v>65</c:v>
                </c:pt>
                <c:pt idx="1">
                  <c:v>43.333333333333336</c:v>
                </c:pt>
                <c:pt idx="2">
                  <c:v>49.166666666666664</c:v>
                </c:pt>
                <c:pt idx="3">
                  <c:v>55</c:v>
                </c:pt>
                <c:pt idx="4">
                  <c:v>51.666666666666664</c:v>
                </c:pt>
                <c:pt idx="5">
                  <c:v>50</c:v>
                </c:pt>
                <c:pt idx="6">
                  <c:v>52.5</c:v>
                </c:pt>
                <c:pt idx="7">
                  <c:v>56.666666666666664</c:v>
                </c:pt>
                <c:pt idx="8">
                  <c:v>56.666666666666664</c:v>
                </c:pt>
                <c:pt idx="9">
                  <c:v>43.69747899159664</c:v>
                </c:pt>
                <c:pt idx="10">
                  <c:v>35.833333333333336</c:v>
                </c:pt>
                <c:pt idx="11">
                  <c:v>37.815126050420169</c:v>
                </c:pt>
                <c:pt idx="12">
                  <c:v>38.333333333333336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708-4036-A095-53ED3EB2AD69}"/>
            </c:ext>
          </c:extLst>
        </c:ser>
        <c:ser>
          <c:idx val="2"/>
          <c:order val="2"/>
          <c:tx>
            <c:strRef>
              <c:f>Sheet1!$H$1</c:f>
              <c:strCache>
                <c:ptCount val="1"/>
                <c:pt idx="0">
                  <c:v>Majority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1993</c:v>
                </c:pt>
                <c:pt idx="1">
                  <c:v>1995</c:v>
                </c:pt>
                <c:pt idx="2">
                  <c:v>1997</c:v>
                </c:pt>
                <c:pt idx="3">
                  <c:v>1999</c:v>
                </c:pt>
                <c:pt idx="4">
                  <c:v>2001</c:v>
                </c:pt>
                <c:pt idx="5">
                  <c:v>2003</c:v>
                </c:pt>
                <c:pt idx="6">
                  <c:v>2005</c:v>
                </c:pt>
                <c:pt idx="7">
                  <c:v>2007</c:v>
                </c:pt>
                <c:pt idx="8">
                  <c:v>2009</c:v>
                </c:pt>
                <c:pt idx="9">
                  <c:v>2011</c:v>
                </c:pt>
                <c:pt idx="10">
                  <c:v>2013</c:v>
                </c:pt>
                <c:pt idx="11">
                  <c:v>2015</c:v>
                </c:pt>
                <c:pt idx="12">
                  <c:v>2017</c:v>
                </c:pt>
              </c:numCache>
            </c:numRef>
          </c:cat>
          <c:val>
            <c:numRef>
              <c:f>Sheet1!$H$2:$H$14</c:f>
              <c:numCache>
                <c:formatCode>General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708-4036-A095-53ED3EB2AD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6557840"/>
        <c:axId val="246557448"/>
      </c:lineChart>
      <c:catAx>
        <c:axId val="24655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557448"/>
        <c:crosses val="autoZero"/>
        <c:auto val="1"/>
        <c:lblAlgn val="ctr"/>
        <c:lblOffset val="100"/>
        <c:noMultiLvlLbl val="0"/>
      </c:catAx>
      <c:valAx>
        <c:axId val="246557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557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6421F-7BBC-4F22-BBE3-D4F3A5D4106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0ADF6-B1C2-4809-81B8-B6471EB31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88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0ADF6-B1C2-4809-81B8-B6471EB311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93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0ADF6-B1C2-4809-81B8-B6471EB311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3DC-B8D3-42BE-9205-F23D5A657E8E}" type="datetime1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32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4A7E-FF69-4A43-BF2C-26EF85992BC0}" type="datetime1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2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643D-DDAF-438E-A296-56CDE57A4F44}" type="datetime1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3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6637-0E70-44A6-B0C9-4735374F40D7}" type="datetime1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6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4026-44A9-4752-AEEB-3346368C2AC4}" type="datetime1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1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867E-6607-487A-9C46-9124C99AA963}" type="datetime1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2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4ACC-455F-49E0-94A6-E8379DC50956}" type="datetime1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5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70B6-0976-4A81-AB21-863880572419}" type="datetime1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6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06EA-1027-49C7-8574-D629DF997F25}" type="datetime1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4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7E15-A0A7-4A64-BCFB-DF9440D51362}" type="datetime1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99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648EB-78CD-4F2E-9B53-7AA9556E921A}" type="datetime1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8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2F442-847F-4702-B4E2-5270ED45D214}" type="datetime1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Baumgartner, POLI 203,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8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ral.com/news/local/story/123357/" TargetMode="External"/><Relationship Id="rId2" Type="http://schemas.openxmlformats.org/officeDocument/2006/relationships/hyperlink" Target="http://www.wral.com/news/local/story/123265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Racial Justice Act, Part </a:t>
            </a:r>
            <a:r>
              <a:rPr lang="en-US" dirty="0" smtClean="0"/>
              <a:t>II</a:t>
            </a:r>
            <a:endParaRPr lang="en-US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Questions </a:t>
            </a:r>
            <a:r>
              <a:rPr lang="en-US" dirty="0"/>
              <a:t>before we start?</a:t>
            </a:r>
          </a:p>
          <a:p>
            <a:endParaRPr lang="en-US" dirty="0" smtClean="0"/>
          </a:p>
        </p:txBody>
      </p:sp>
      <p:pic>
        <p:nvPicPr>
          <p:cNvPr id="8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64275"/>
            <a:ext cx="1656522" cy="4572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3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859" y="274638"/>
            <a:ext cx="10983817" cy="1630362"/>
          </a:xfrm>
        </p:spPr>
        <p:txBody>
          <a:bodyPr>
            <a:normAutofit/>
          </a:bodyPr>
          <a:lstStyle/>
          <a:p>
            <a:r>
              <a:rPr lang="en-US" dirty="0" smtClean="0"/>
              <a:t>Hugh Holliman entered politics because of his daughter’s murder by Ricky Sanderson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859" y="2286001"/>
            <a:ext cx="10675346" cy="3840163"/>
          </a:xfrm>
        </p:spPr>
        <p:txBody>
          <a:bodyPr/>
          <a:lstStyle/>
          <a:p>
            <a:r>
              <a:rPr lang="en-US" dirty="0">
                <a:hlinkClick r:id="rId2"/>
              </a:rPr>
              <a:t>http://www.wral.com/news/local/story/123265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http://www.wral.com/news/local/story/123357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Ricky Sanderson was executed in 1998. Holliman and Sanderson visited in prison, and prayed together. Holliman was present when Sanderson was gassed.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19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Hugh Holliman the target of these ads, defeated in 2012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05000"/>
            <a:ext cx="8229600" cy="438568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19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many ironies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Hugh Holliman as the target</a:t>
            </a:r>
          </a:p>
          <a:p>
            <a:r>
              <a:rPr lang="en-US" dirty="0" smtClean="0"/>
              <a:t>Henry McCollum as the threatening inmate</a:t>
            </a:r>
          </a:p>
          <a:p>
            <a:endParaRPr lang="en-US" dirty="0"/>
          </a:p>
          <a:p>
            <a:r>
              <a:rPr lang="en-US" dirty="0" smtClean="0"/>
              <a:t>Suggestion that people would go free (much less “move into your neighborhood”)</a:t>
            </a:r>
          </a:p>
          <a:p>
            <a:endParaRPr lang="en-US" dirty="0"/>
          </a:p>
          <a:p>
            <a:r>
              <a:rPr lang="en-US" dirty="0" smtClean="0"/>
              <a:t>But race, crime, capital punishment are potent scare dynamics in elections.  Holliman was defeated.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07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RJA allows inmates to be removed from death row and be resentenced to LWOP if they can show:</a:t>
            </a:r>
          </a:p>
          <a:p>
            <a:r>
              <a:rPr lang="en-US" dirty="0" smtClean="0"/>
              <a:t>Statistical Disparities</a:t>
            </a:r>
          </a:p>
          <a:p>
            <a:pPr lvl="1"/>
            <a:r>
              <a:rPr lang="en-US" dirty="0" smtClean="0"/>
              <a:t>By race of inmate</a:t>
            </a:r>
          </a:p>
          <a:p>
            <a:pPr lvl="1"/>
            <a:r>
              <a:rPr lang="en-US" dirty="0" smtClean="0"/>
              <a:t>By race of victim, OR</a:t>
            </a:r>
          </a:p>
          <a:p>
            <a:pPr lvl="1"/>
            <a:r>
              <a:rPr lang="en-US" dirty="0" smtClean="0"/>
              <a:t>In the use of peremptory strikes of potential jurors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41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2011, the Republican Party takes over both chambers, for the first time in recent history.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Baumgartner, POLI 203, Spring 2018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437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after it passed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First surprise: almost everyone on death row appealed</a:t>
            </a:r>
          </a:p>
          <a:p>
            <a:pPr lvl="1"/>
            <a:r>
              <a:rPr lang="en-US" dirty="0" smtClean="0"/>
              <a:t>Something like 145 of 150 inmates </a:t>
            </a:r>
            <a:r>
              <a:rPr lang="en-US" dirty="0" smtClean="0"/>
              <a:t>appealed</a:t>
            </a:r>
          </a:p>
          <a:p>
            <a:pPr lvl="1"/>
            <a:r>
              <a:rPr lang="en-US" dirty="0" smtClean="0"/>
              <a:t>White on white cases as well as others. (Does that make sense? It does to me; a disparity is a disparity and life and death should not hinge on it. But anyway the cases all hinge on jury selection, not race effects for inmates and victims.)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Second, it becomes a political football (no surprise).  However, the focus on Hugh Holliman is a surprise.  He was defeated for </a:t>
            </a:r>
            <a:r>
              <a:rPr lang="en-US" dirty="0" smtClean="0"/>
              <a:t>reelection.</a:t>
            </a:r>
          </a:p>
          <a:p>
            <a:endParaRPr lang="en-US" dirty="0" smtClean="0"/>
          </a:p>
          <a:p>
            <a:r>
              <a:rPr lang="en-US" dirty="0"/>
              <a:t>Third, the CDPL and others mount a massive fund effort to get a study done in 12 months: thousands of murders analyzed, a </a:t>
            </a:r>
            <a:r>
              <a:rPr lang="en-US" dirty="0" err="1"/>
              <a:t>Baldus</a:t>
            </a:r>
            <a:r>
              <a:rPr lang="en-US" dirty="0"/>
              <a:t> study. But the focus is on jury strikes. Evidence is overwhelming.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89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rebut?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Statistical evidence, clearly</a:t>
            </a:r>
          </a:p>
          <a:p>
            <a:endParaRPr lang="en-US" dirty="0"/>
          </a:p>
          <a:p>
            <a:r>
              <a:rPr lang="en-US" dirty="0" smtClean="0"/>
              <a:t>But also “sworn testimony” of people involved in the system</a:t>
            </a:r>
          </a:p>
          <a:p>
            <a:pPr lvl="1"/>
            <a:r>
              <a:rPr lang="en-US" dirty="0" smtClean="0"/>
              <a:t>I did not intend to discriminate</a:t>
            </a:r>
          </a:p>
          <a:p>
            <a:pPr lvl="1"/>
            <a:r>
              <a:rPr lang="en-US" dirty="0" smtClean="0"/>
              <a:t>We have programs in place to eliminate discrimination</a:t>
            </a:r>
          </a:p>
          <a:p>
            <a:r>
              <a:rPr lang="en-US" dirty="0" smtClean="0"/>
              <a:t>Unclear how such evidence would / should be weighed by a judge or the NC </a:t>
            </a:r>
            <a:r>
              <a:rPr lang="en-US" dirty="0" smtClean="0"/>
              <a:t>SC</a:t>
            </a:r>
          </a:p>
          <a:p>
            <a:endParaRPr lang="en-US" dirty="0"/>
          </a:p>
          <a:p>
            <a:r>
              <a:rPr lang="en-US" dirty="0" smtClean="0"/>
              <a:t>DA’s just provided a few </a:t>
            </a:r>
            <a:r>
              <a:rPr lang="en-US" dirty="0" err="1" smtClean="0"/>
              <a:t>affadavits</a:t>
            </a:r>
            <a:r>
              <a:rPr lang="en-US" dirty="0" smtClean="0"/>
              <a:t> about how they did not intend to discriminate.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34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Focus on the jury venire members not allowed to exercise their constitutional right and responsibility to be on a jury</a:t>
            </a:r>
          </a:p>
          <a:p>
            <a:endParaRPr lang="en-US" dirty="0"/>
          </a:p>
          <a:p>
            <a:r>
              <a:rPr lang="en-US" dirty="0" smtClean="0"/>
              <a:t>Avoid the race-of-victim litigation</a:t>
            </a:r>
          </a:p>
          <a:p>
            <a:r>
              <a:rPr lang="en-US" dirty="0" smtClean="0"/>
              <a:t>Avoid the race-of-inmate question</a:t>
            </a:r>
          </a:p>
          <a:p>
            <a:endParaRPr lang="en-US" dirty="0"/>
          </a:p>
          <a:p>
            <a:r>
              <a:rPr lang="en-US" dirty="0" smtClean="0"/>
              <a:t>No one can argue that black citizens should not have an equal right to be on a jury. Since that was in the law, it was “low-hanging fruit” because it’s pretty standard practice to eliminate most blacks from capital juries…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55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cases make it to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case: approved on the basis of jury selection  (Marcus Robinson)</a:t>
            </a:r>
          </a:p>
          <a:p>
            <a:r>
              <a:rPr lang="en-US" dirty="0" smtClean="0"/>
              <a:t>Next 3 cases combined, one involved the killer of a police officer.  Also successful on the basis of jury selection</a:t>
            </a:r>
          </a:p>
          <a:p>
            <a:endParaRPr lang="en-US" dirty="0"/>
          </a:p>
          <a:p>
            <a:r>
              <a:rPr lang="en-US" dirty="0" smtClean="0"/>
              <a:t>2015: cases overturned on the basis that the judge should have allowed more time for the prosecutors to submit their </a:t>
            </a:r>
            <a:r>
              <a:rPr lang="en-US" dirty="0" smtClean="0"/>
              <a:t>evidence.</a:t>
            </a:r>
          </a:p>
          <a:p>
            <a:endParaRPr lang="en-US" dirty="0"/>
          </a:p>
          <a:p>
            <a:r>
              <a:rPr lang="en-US" dirty="0" smtClean="0"/>
              <a:t>2018: NC SC agrees to hear the appeals of the 4 inmates who had been returned to death row. The case is pending.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48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 cases were heard, then the law was repealed</a:t>
            </a:r>
          </a:p>
          <a:p>
            <a:r>
              <a:rPr lang="en-US" dirty="0" smtClean="0"/>
              <a:t>Can you take away a right, once granted?  In other words, do the 142 inmates who filed in 2009 have the right to have their cases heard, even though the law is no longer in effect?</a:t>
            </a:r>
          </a:p>
          <a:p>
            <a:r>
              <a:rPr lang="en-US" dirty="0" smtClean="0"/>
              <a:t>The four cases that were heard, and which were successful, are to have new hearings.  But the law is no longer in effect…  They are currently back on death row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NC SC has recently agreed to hear the cases</a:t>
            </a:r>
          </a:p>
          <a:p>
            <a:r>
              <a:rPr lang="en-US" dirty="0" smtClean="0"/>
              <a:t>If they found in favor of the 4, what about the 142 others who sought relief, under a law which has since been rescinded? What a mess!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06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Restoring Proper Justice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Kick-start the execution machinery</a:t>
            </a:r>
          </a:p>
          <a:p>
            <a:endParaRPr lang="en-US" dirty="0"/>
          </a:p>
          <a:p>
            <a:r>
              <a:rPr lang="en-US" dirty="0" smtClean="0"/>
              <a:t>Look at the law on the web site and consider</a:t>
            </a:r>
          </a:p>
          <a:p>
            <a:endParaRPr lang="en-US" dirty="0"/>
          </a:p>
          <a:p>
            <a:r>
              <a:rPr lang="en-US" dirty="0" smtClean="0"/>
              <a:t>Is this “cheap talk”?  That is, are there so many legal hurdles to making this happen that it simply allows politicians to take a stand without actually worrying about making it happen?</a:t>
            </a:r>
          </a:p>
          <a:p>
            <a:r>
              <a:rPr lang="en-US" dirty="0" smtClean="0"/>
              <a:t>Or, even if it is not going to happen, is there a large constituency for bringing back executions?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04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849</Words>
  <Application>Microsoft Office PowerPoint</Application>
  <PresentationFormat>Widescreen</PresentationFormat>
  <Paragraphs>83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Racial Justice Act, Part II</vt:lpstr>
      <vt:lpstr>From Monday</vt:lpstr>
      <vt:lpstr>In 2011, the Republican Party takes over both chambers, for the first time in recent history.</vt:lpstr>
      <vt:lpstr>What happened after it passed</vt:lpstr>
      <vt:lpstr>How to rebut?</vt:lpstr>
      <vt:lpstr>Legal Strategy</vt:lpstr>
      <vt:lpstr>4 cases make it to trial</vt:lpstr>
      <vt:lpstr>Where we stand</vt:lpstr>
      <vt:lpstr>Restoring Proper Justice Act</vt:lpstr>
      <vt:lpstr>Hugh Holliman entered politics because of his daughter’s murder by Ricky Sanderson</vt:lpstr>
      <vt:lpstr>Hugh Holliman the target of these ads, defeated in 2012</vt:lpstr>
      <vt:lpstr>So many ironies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Lenovo User</dc:creator>
  <cp:lastModifiedBy>Lenovo User</cp:lastModifiedBy>
  <cp:revision>136</cp:revision>
  <dcterms:created xsi:type="dcterms:W3CDTF">2018-01-15T16:13:46Z</dcterms:created>
  <dcterms:modified xsi:type="dcterms:W3CDTF">2018-04-15T20:12:47Z</dcterms:modified>
</cp:coreProperties>
</file>