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68"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66" d="100"/>
          <a:sy n="66" d="100"/>
        </p:scale>
        <p:origin x="72" y="13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6421F-7BBC-4F22-BBE3-D4F3A5D41068}" type="datetimeFigureOut">
              <a:rPr lang="en-US" smtClean="0"/>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0ADF6-B1C2-4809-81B8-B6471EB311A5}" type="slidenum">
              <a:rPr lang="en-US" smtClean="0"/>
              <a:t>‹#›</a:t>
            </a:fld>
            <a:endParaRPr lang="en-US"/>
          </a:p>
        </p:txBody>
      </p:sp>
    </p:spTree>
    <p:extLst>
      <p:ext uri="{BB962C8B-B14F-4D97-AF65-F5344CB8AC3E}">
        <p14:creationId xmlns:p14="http://schemas.microsoft.com/office/powerpoint/2010/main" val="407958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0ADF6-B1C2-4809-81B8-B6471EB311A5}" type="slidenum">
              <a:rPr lang="en-US" smtClean="0"/>
              <a:t>1</a:t>
            </a:fld>
            <a:endParaRPr lang="en-US"/>
          </a:p>
        </p:txBody>
      </p:sp>
    </p:spTree>
    <p:extLst>
      <p:ext uri="{BB962C8B-B14F-4D97-AF65-F5344CB8AC3E}">
        <p14:creationId xmlns:p14="http://schemas.microsoft.com/office/powerpoint/2010/main" val="311080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8C80E3-D68E-46B9-A076-2034FED37F3A}" type="datetime1">
              <a:rPr lang="en-US" smtClean="0"/>
              <a:t>1/12/2020</a:t>
            </a:fld>
            <a:endParaRPr lang="en-US"/>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357443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C5054-1E83-4858-BE3D-ED11F25BD0DF}" type="datetime1">
              <a:rPr lang="en-US" smtClean="0"/>
              <a:t>1/12/2020</a:t>
            </a:fld>
            <a:endParaRPr lang="en-US"/>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427332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4529E-023B-45DD-833B-649849576DD3}" type="datetime1">
              <a:rPr lang="en-US" smtClean="0"/>
              <a:t>1/12/2020</a:t>
            </a:fld>
            <a:endParaRPr lang="en-US"/>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300383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6EE53-9D7B-4831-A23D-BD1D8B8C7260}" type="datetime1">
              <a:rPr lang="en-US" smtClean="0"/>
              <a:t>1/12/2020</a:t>
            </a:fld>
            <a:endParaRPr lang="en-US"/>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162616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BAC50-CA99-45F8-A107-1A8F5C10A375}" type="datetime1">
              <a:rPr lang="en-US" smtClean="0"/>
              <a:t>1/12/2020</a:t>
            </a:fld>
            <a:endParaRPr lang="en-US"/>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101781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C32223-E823-402D-AF73-3D833B331F0A}" type="datetime1">
              <a:rPr lang="en-US" smtClean="0"/>
              <a:t>1/12/2020</a:t>
            </a:fld>
            <a:endParaRPr lang="en-US"/>
          </a:p>
        </p:txBody>
      </p:sp>
      <p:sp>
        <p:nvSpPr>
          <p:cNvPr id="6" name="Footer Placeholder 5"/>
          <p:cNvSpPr>
            <a:spLocks noGrp="1"/>
          </p:cNvSpPr>
          <p:nvPr>
            <p:ph type="ftr" sz="quarter" idx="11"/>
          </p:nvPr>
        </p:nvSpPr>
        <p:spPr/>
        <p:txBody>
          <a:bodyPr/>
          <a:lstStyle/>
          <a:p>
            <a:r>
              <a:rPr lang="en-US" smtClean="0"/>
              <a:t>Baumgartner, POLI 203, Spring 2020</a:t>
            </a:r>
            <a:endParaRPr lang="en-US"/>
          </a:p>
        </p:txBody>
      </p:sp>
      <p:sp>
        <p:nvSpPr>
          <p:cNvPr id="7" name="Slide Number Placeholder 6"/>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295932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93504-ACAD-4CD7-B6D6-57FE2A1EB70F}" type="datetime1">
              <a:rPr lang="en-US" smtClean="0"/>
              <a:t>1/12/2020</a:t>
            </a:fld>
            <a:endParaRPr lang="en-US"/>
          </a:p>
        </p:txBody>
      </p:sp>
      <p:sp>
        <p:nvSpPr>
          <p:cNvPr id="8" name="Footer Placeholder 7"/>
          <p:cNvSpPr>
            <a:spLocks noGrp="1"/>
          </p:cNvSpPr>
          <p:nvPr>
            <p:ph type="ftr" sz="quarter" idx="11"/>
          </p:nvPr>
        </p:nvSpPr>
        <p:spPr/>
        <p:txBody>
          <a:bodyPr/>
          <a:lstStyle/>
          <a:p>
            <a:r>
              <a:rPr lang="en-US" smtClean="0"/>
              <a:t>Baumgartner, POLI 203, Spring 2020</a:t>
            </a:r>
            <a:endParaRPr lang="en-US"/>
          </a:p>
        </p:txBody>
      </p:sp>
      <p:sp>
        <p:nvSpPr>
          <p:cNvPr id="9" name="Slide Number Placeholder 8"/>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68795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90A864-63F8-4EAB-9FCD-2B9F6522BFC2}" type="datetime1">
              <a:rPr lang="en-US" smtClean="0"/>
              <a:t>1/12/2020</a:t>
            </a:fld>
            <a:endParaRPr lang="en-US"/>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122506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7809B-122C-479A-A2B6-C7B314055AF7}" type="datetime1">
              <a:rPr lang="en-US" smtClean="0"/>
              <a:t>1/12/2020</a:t>
            </a:fld>
            <a:endParaRPr lang="en-US"/>
          </a:p>
        </p:txBody>
      </p:sp>
      <p:sp>
        <p:nvSpPr>
          <p:cNvPr id="3" name="Footer Placeholder 2"/>
          <p:cNvSpPr>
            <a:spLocks noGrp="1"/>
          </p:cNvSpPr>
          <p:nvPr>
            <p:ph type="ftr" sz="quarter" idx="11"/>
          </p:nvPr>
        </p:nvSpPr>
        <p:spPr/>
        <p:txBody>
          <a:bodyPr/>
          <a:lstStyle/>
          <a:p>
            <a:r>
              <a:rPr lang="en-US" smtClean="0"/>
              <a:t>Baumgartner, POLI 203, Spring 2020</a:t>
            </a:r>
            <a:endParaRPr lang="en-US"/>
          </a:p>
        </p:txBody>
      </p:sp>
      <p:sp>
        <p:nvSpPr>
          <p:cNvPr id="4" name="Slide Number Placeholder 3"/>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38394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FC1C9-EF36-49DF-BDEF-342651ABF983}" type="datetime1">
              <a:rPr lang="en-US" smtClean="0"/>
              <a:t>1/12/2020</a:t>
            </a:fld>
            <a:endParaRPr lang="en-US"/>
          </a:p>
        </p:txBody>
      </p:sp>
      <p:sp>
        <p:nvSpPr>
          <p:cNvPr id="6" name="Footer Placeholder 5"/>
          <p:cNvSpPr>
            <a:spLocks noGrp="1"/>
          </p:cNvSpPr>
          <p:nvPr>
            <p:ph type="ftr" sz="quarter" idx="11"/>
          </p:nvPr>
        </p:nvSpPr>
        <p:spPr/>
        <p:txBody>
          <a:bodyPr/>
          <a:lstStyle/>
          <a:p>
            <a:r>
              <a:rPr lang="en-US" smtClean="0"/>
              <a:t>Baumgartner, POLI 203, Spring 2020</a:t>
            </a:r>
            <a:endParaRPr lang="en-US"/>
          </a:p>
        </p:txBody>
      </p:sp>
      <p:sp>
        <p:nvSpPr>
          <p:cNvPr id="7" name="Slide Number Placeholder 6"/>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226329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482556-670B-4611-AEAB-E71182E5E2F3}" type="datetime1">
              <a:rPr lang="en-US" smtClean="0"/>
              <a:t>1/12/2020</a:t>
            </a:fld>
            <a:endParaRPr lang="en-US"/>
          </a:p>
        </p:txBody>
      </p:sp>
      <p:sp>
        <p:nvSpPr>
          <p:cNvPr id="6" name="Footer Placeholder 5"/>
          <p:cNvSpPr>
            <a:spLocks noGrp="1"/>
          </p:cNvSpPr>
          <p:nvPr>
            <p:ph type="ftr" sz="quarter" idx="11"/>
          </p:nvPr>
        </p:nvSpPr>
        <p:spPr/>
        <p:txBody>
          <a:bodyPr/>
          <a:lstStyle/>
          <a:p>
            <a:r>
              <a:rPr lang="en-US" smtClean="0"/>
              <a:t>Baumgartner, POLI 203, Spring 2020</a:t>
            </a:r>
            <a:endParaRPr lang="en-US"/>
          </a:p>
        </p:txBody>
      </p:sp>
      <p:sp>
        <p:nvSpPr>
          <p:cNvPr id="7" name="Slide Number Placeholder 6"/>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415358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2908D-0209-4684-80E0-6845552F91C6}" type="datetime1">
              <a:rPr lang="en-US" smtClean="0"/>
              <a:t>1/12/2020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Baumgartner, POLI 203, Spring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B8CC8-9496-482A-B097-746D52D1E611}" type="slidenum">
              <a:rPr lang="en-US" smtClean="0"/>
              <a:t>‹#›</a:t>
            </a:fld>
            <a:endParaRPr lang="en-US"/>
          </a:p>
        </p:txBody>
      </p:sp>
    </p:spTree>
    <p:extLst>
      <p:ext uri="{BB962C8B-B14F-4D97-AF65-F5344CB8AC3E}">
        <p14:creationId xmlns:p14="http://schemas.microsoft.com/office/powerpoint/2010/main" val="919580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ews.gallup.com/poll/1606/death-penalty.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
            <a:ext cx="10515600" cy="1494692"/>
          </a:xfrm>
        </p:spPr>
        <p:txBody>
          <a:bodyPr>
            <a:normAutofit/>
          </a:bodyPr>
          <a:lstStyle/>
          <a:p>
            <a:r>
              <a:rPr lang="en-US" dirty="0" smtClean="0"/>
              <a:t>POLI 203 Results of Anonymous Survey and factual questionnaire</a:t>
            </a:r>
            <a:endParaRPr lang="en-US" dirty="0"/>
          </a:p>
        </p:txBody>
      </p:sp>
      <p:sp>
        <p:nvSpPr>
          <p:cNvPr id="2" name="Content Placeholder 1"/>
          <p:cNvSpPr>
            <a:spLocks noGrp="1"/>
          </p:cNvSpPr>
          <p:nvPr>
            <p:ph idx="1"/>
          </p:nvPr>
        </p:nvSpPr>
        <p:spPr>
          <a:xfrm>
            <a:off x="838200" y="1494693"/>
            <a:ext cx="10515600" cy="4682269"/>
          </a:xfrm>
        </p:spPr>
        <p:txBody>
          <a:bodyPr>
            <a:noAutofit/>
          </a:bodyPr>
          <a:lstStyle/>
          <a:p>
            <a:r>
              <a:rPr lang="en-US" dirty="0" smtClean="0"/>
              <a:t>Note this point of comparison for survey results, the Gallup Poll historical collection of results for their death penalty questions. Our survey used the same question wordings as the Gallup Poll.</a:t>
            </a:r>
          </a:p>
          <a:p>
            <a:endParaRPr lang="en-US" dirty="0"/>
          </a:p>
          <a:p>
            <a:r>
              <a:rPr lang="en-US" dirty="0">
                <a:hlinkClick r:id="rId3"/>
              </a:rPr>
              <a:t>https://</a:t>
            </a:r>
            <a:r>
              <a:rPr lang="en-US" dirty="0" smtClean="0">
                <a:hlinkClick r:id="rId3"/>
              </a:rPr>
              <a:t>news.gallup.com/poll/1606/death-penalty.aspx</a:t>
            </a:r>
            <a:endParaRPr lang="en-US" dirty="0" smtClean="0"/>
          </a:p>
          <a:p>
            <a:endParaRPr lang="en-US" dirty="0"/>
          </a:p>
          <a:p>
            <a:endParaRPr lang="en-US" dirty="0"/>
          </a:p>
        </p:txBody>
      </p:sp>
      <p:pic>
        <p:nvPicPr>
          <p:cNvPr id="8"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
        <p:nvSpPr>
          <p:cNvPr id="3" name="Footer Placeholder 2"/>
          <p:cNvSpPr>
            <a:spLocks noGrp="1"/>
          </p:cNvSpPr>
          <p:nvPr>
            <p:ph type="ftr" sz="quarter" idx="11"/>
          </p:nvPr>
        </p:nvSpPr>
        <p:spPr/>
        <p:txBody>
          <a:bodyPr/>
          <a:lstStyle/>
          <a:p>
            <a:r>
              <a:rPr lang="en-US" dirty="0" smtClean="0"/>
              <a:t>Baumgartner, POLI 203, Spring 2020</a:t>
            </a:r>
          </a:p>
        </p:txBody>
      </p:sp>
      <p:sp>
        <p:nvSpPr>
          <p:cNvPr id="5" name="Slide Number Placeholder 4"/>
          <p:cNvSpPr>
            <a:spLocks noGrp="1"/>
          </p:cNvSpPr>
          <p:nvPr>
            <p:ph type="sldNum" sz="quarter" idx="12"/>
          </p:nvPr>
        </p:nvSpPr>
        <p:spPr/>
        <p:txBody>
          <a:bodyPr/>
          <a:lstStyle/>
          <a:p>
            <a:fld id="{8D4B8CC8-9496-482A-B097-746D52D1E611}" type="slidenum">
              <a:rPr lang="en-US" smtClean="0"/>
              <a:t>1</a:t>
            </a:fld>
            <a:endParaRPr lang="en-US"/>
          </a:p>
        </p:txBody>
      </p:sp>
    </p:spTree>
    <p:extLst>
      <p:ext uri="{BB962C8B-B14F-4D97-AF65-F5344CB8AC3E}">
        <p14:creationId xmlns:p14="http://schemas.microsoft.com/office/powerpoint/2010/main" val="86847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10</a:t>
            </a:fld>
            <a:endParaRPr lang="en-US"/>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0521" y="0"/>
            <a:ext cx="9430958" cy="6858000"/>
          </a:xfrm>
        </p:spPr>
      </p:pic>
    </p:spTree>
    <p:extLst>
      <p:ext uri="{BB962C8B-B14F-4D97-AF65-F5344CB8AC3E}">
        <p14:creationId xmlns:p14="http://schemas.microsoft.com/office/powerpoint/2010/main" val="53045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Q10.</a:t>
            </a:r>
            <a:r>
              <a:rPr lang="en-US" dirty="0"/>
              <a:t> Which comes closer to your </a:t>
            </a:r>
            <a:r>
              <a:rPr lang="en-US" dirty="0" smtClean="0"/>
              <a:t>view?</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41854250"/>
              </p:ext>
            </p:extLst>
          </p:nvPr>
        </p:nvGraphicFramePr>
        <p:xfrm>
          <a:off x="838200" y="1825625"/>
          <a:ext cx="10515600" cy="4755011"/>
        </p:xfrm>
        <a:graphic>
          <a:graphicData uri="http://schemas.openxmlformats.org/drawingml/2006/table">
            <a:tbl>
              <a:tblPr firstRow="1" bandRow="1">
                <a:tableStyleId>{5C22544A-7EE6-4342-B048-85BDC9FD1C3A}</a:tableStyleId>
              </a:tblPr>
              <a:tblGrid>
                <a:gridCol w="3505200"/>
                <a:gridCol w="3505200"/>
                <a:gridCol w="3505200"/>
              </a:tblGrid>
              <a:tr h="945011">
                <a:tc>
                  <a:txBody>
                    <a:bodyPr/>
                    <a:lstStyle/>
                    <a:p>
                      <a:endParaRPr lang="en-US" sz="3600" dirty="0"/>
                    </a:p>
                  </a:txBody>
                  <a:tcPr/>
                </a:tc>
                <a:tc>
                  <a:txBody>
                    <a:bodyPr/>
                    <a:lstStyle/>
                    <a:p>
                      <a:pPr algn="r"/>
                      <a:r>
                        <a:rPr lang="en-US" sz="3600" dirty="0" smtClean="0"/>
                        <a:t>POLI</a:t>
                      </a:r>
                      <a:r>
                        <a:rPr lang="en-US" sz="3600" baseline="0" dirty="0" smtClean="0"/>
                        <a:t> 203</a:t>
                      </a:r>
                      <a:endParaRPr lang="en-US" sz="3600" dirty="0"/>
                    </a:p>
                  </a:txBody>
                  <a:tcPr/>
                </a:tc>
                <a:tc>
                  <a:txBody>
                    <a:bodyPr/>
                    <a:lstStyle/>
                    <a:p>
                      <a:pPr algn="r"/>
                      <a:r>
                        <a:rPr lang="en-US" sz="3600" dirty="0" smtClean="0"/>
                        <a:t>Most Recent Gallup Poll</a:t>
                      </a:r>
                      <a:endParaRPr lang="en-US" sz="3600" dirty="0"/>
                    </a:p>
                  </a:txBody>
                  <a:tcPr/>
                </a:tc>
              </a:tr>
              <a:tr h="945011">
                <a:tc>
                  <a:txBody>
                    <a:bodyPr/>
                    <a:lstStyle/>
                    <a:p>
                      <a:r>
                        <a:rPr lang="en-US" sz="3200" kern="1200" dirty="0" smtClean="0">
                          <a:solidFill>
                            <a:schemeClr val="dk1"/>
                          </a:solidFill>
                          <a:effectLst/>
                          <a:latin typeface="+mn-lt"/>
                          <a:ea typeface="+mn-ea"/>
                          <a:cs typeface="+mn-cs"/>
                        </a:rPr>
                        <a:t>allow lethal injection</a:t>
                      </a:r>
                      <a:endParaRPr lang="en-US" sz="3200" dirty="0"/>
                    </a:p>
                  </a:txBody>
                  <a:tcPr/>
                </a:tc>
                <a:tc>
                  <a:txBody>
                    <a:bodyPr/>
                    <a:lstStyle/>
                    <a:p>
                      <a:pPr algn="r"/>
                      <a:r>
                        <a:rPr lang="en-US" sz="3600" dirty="0" smtClean="0"/>
                        <a:t>57</a:t>
                      </a:r>
                      <a:endParaRPr lang="en-US" sz="3600" dirty="0"/>
                    </a:p>
                  </a:txBody>
                  <a:tcPr/>
                </a:tc>
                <a:tc>
                  <a:txBody>
                    <a:bodyPr/>
                    <a:lstStyle/>
                    <a:p>
                      <a:pPr algn="r"/>
                      <a:r>
                        <a:rPr lang="en-US" sz="3600" dirty="0" smtClean="0"/>
                        <a:t>75</a:t>
                      </a:r>
                      <a:endParaRPr lang="en-US" sz="3600" dirty="0"/>
                    </a:p>
                  </a:txBody>
                  <a:tcPr/>
                </a:tc>
              </a:tr>
              <a:tr h="945011">
                <a:tc>
                  <a:txBody>
                    <a:bodyPr/>
                    <a:lstStyle/>
                    <a:p>
                      <a:r>
                        <a:rPr lang="en-US" sz="3200" kern="1200" dirty="0" smtClean="0">
                          <a:solidFill>
                            <a:schemeClr val="dk1"/>
                          </a:solidFill>
                          <a:effectLst/>
                          <a:latin typeface="+mn-lt"/>
                          <a:ea typeface="+mn-ea"/>
                          <a:cs typeface="+mn-cs"/>
                        </a:rPr>
                        <a:t>lethal injection should not be permitted</a:t>
                      </a:r>
                      <a:endParaRPr lang="en-US" sz="3200" dirty="0"/>
                    </a:p>
                  </a:txBody>
                  <a:tcPr/>
                </a:tc>
                <a:tc>
                  <a:txBody>
                    <a:bodyPr/>
                    <a:lstStyle/>
                    <a:p>
                      <a:pPr algn="r"/>
                      <a:r>
                        <a:rPr lang="en-US" sz="3600" dirty="0" smtClean="0"/>
                        <a:t>43</a:t>
                      </a:r>
                      <a:endParaRPr lang="en-US" sz="3600" dirty="0"/>
                    </a:p>
                  </a:txBody>
                  <a:tcPr/>
                </a:tc>
                <a:tc>
                  <a:txBody>
                    <a:bodyPr/>
                    <a:lstStyle/>
                    <a:p>
                      <a:pPr algn="r"/>
                      <a:r>
                        <a:rPr lang="en-US" sz="3600" dirty="0" smtClean="0"/>
                        <a:t>21</a:t>
                      </a:r>
                      <a:endParaRPr lang="en-US" sz="3600" dirty="0"/>
                    </a:p>
                  </a:txBody>
                  <a:tcPr/>
                </a:tc>
              </a:tr>
              <a:tr h="945011">
                <a:tc>
                  <a:txBody>
                    <a:bodyPr/>
                    <a:lstStyle/>
                    <a:p>
                      <a:r>
                        <a:rPr lang="en-US" sz="3600" dirty="0" smtClean="0"/>
                        <a:t>Total</a:t>
                      </a:r>
                      <a:endParaRPr lang="en-US" sz="3600" dirty="0"/>
                    </a:p>
                  </a:txBody>
                  <a:tcPr/>
                </a:tc>
                <a:tc>
                  <a:txBody>
                    <a:bodyPr/>
                    <a:lstStyle/>
                    <a:p>
                      <a:pPr algn="r"/>
                      <a:r>
                        <a:rPr lang="en-US" sz="3600" dirty="0" smtClean="0"/>
                        <a:t>100% (350)</a:t>
                      </a:r>
                      <a:endParaRPr lang="en-US" sz="3600" dirty="0"/>
                    </a:p>
                  </a:txBody>
                  <a:tcPr/>
                </a:tc>
                <a:tc>
                  <a:txBody>
                    <a:bodyPr/>
                    <a:lstStyle/>
                    <a:p>
                      <a:pPr algn="r"/>
                      <a:r>
                        <a:rPr lang="en-US" sz="3600" dirty="0" smtClean="0"/>
                        <a:t>96%</a:t>
                      </a:r>
                      <a:endParaRPr lang="en-US" sz="3600" dirty="0"/>
                    </a:p>
                  </a:txBody>
                  <a:tcPr/>
                </a:tc>
              </a:tr>
            </a:tbl>
          </a:graphicData>
        </a:graphic>
      </p:graphicFrame>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11</a:t>
            </a:fld>
            <a:endParaRPr lang="en-US"/>
          </a:p>
        </p:txBody>
      </p:sp>
    </p:spTree>
    <p:extLst>
      <p:ext uri="{BB962C8B-B14F-4D97-AF65-F5344CB8AC3E}">
        <p14:creationId xmlns:p14="http://schemas.microsoft.com/office/powerpoint/2010/main" val="3463601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favor or oppose the death penalty for:</a:t>
            </a:r>
            <a:br>
              <a:rPr lang="en-US" dirty="0" smtClean="0"/>
            </a:br>
            <a:r>
              <a:rPr lang="en-US" dirty="0" smtClean="0"/>
              <a:t>(Percent opposed)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7216474"/>
              </p:ext>
            </p:extLst>
          </p:nvPr>
        </p:nvGraphicFramePr>
        <p:xfrm>
          <a:off x="838200" y="1825625"/>
          <a:ext cx="10515600" cy="3913995"/>
        </p:xfrm>
        <a:graphic>
          <a:graphicData uri="http://schemas.openxmlformats.org/drawingml/2006/table">
            <a:tbl>
              <a:tblPr firstRow="1" bandRow="1">
                <a:tableStyleId>{5C22544A-7EE6-4342-B048-85BDC9FD1C3A}</a:tableStyleId>
              </a:tblPr>
              <a:tblGrid>
                <a:gridCol w="3505200"/>
                <a:gridCol w="3505200"/>
                <a:gridCol w="3505200"/>
              </a:tblGrid>
              <a:tr h="782799">
                <a:tc>
                  <a:txBody>
                    <a:bodyPr/>
                    <a:lstStyle/>
                    <a:p>
                      <a:endParaRPr lang="en-US" sz="3200" dirty="0"/>
                    </a:p>
                  </a:txBody>
                  <a:tcPr/>
                </a:tc>
                <a:tc>
                  <a:txBody>
                    <a:bodyPr/>
                    <a:lstStyle/>
                    <a:p>
                      <a:pPr algn="r"/>
                      <a:r>
                        <a:rPr lang="en-US" sz="3200" dirty="0" smtClean="0"/>
                        <a:t>POLI 203</a:t>
                      </a:r>
                      <a:endParaRPr lang="en-US" sz="3200" dirty="0"/>
                    </a:p>
                  </a:txBody>
                  <a:tcPr/>
                </a:tc>
                <a:tc>
                  <a:txBody>
                    <a:bodyPr/>
                    <a:lstStyle/>
                    <a:p>
                      <a:pPr algn="r"/>
                      <a:r>
                        <a:rPr lang="en-US" sz="3200" dirty="0" smtClean="0"/>
                        <a:t>Gallup</a:t>
                      </a:r>
                      <a:endParaRPr lang="en-US" sz="3200" dirty="0"/>
                    </a:p>
                  </a:txBody>
                  <a:tcPr/>
                </a:tc>
              </a:tr>
              <a:tr h="782799">
                <a:tc>
                  <a:txBody>
                    <a:bodyPr/>
                    <a:lstStyle/>
                    <a:p>
                      <a:r>
                        <a:rPr lang="en-US" sz="3200" dirty="0" smtClean="0"/>
                        <a:t>Women</a:t>
                      </a:r>
                      <a:endParaRPr lang="en-US" sz="3200" dirty="0"/>
                    </a:p>
                  </a:txBody>
                  <a:tcPr/>
                </a:tc>
                <a:tc>
                  <a:txBody>
                    <a:bodyPr/>
                    <a:lstStyle/>
                    <a:p>
                      <a:pPr algn="r"/>
                      <a:r>
                        <a:rPr lang="en-US" sz="3200" dirty="0" smtClean="0"/>
                        <a:t>72</a:t>
                      </a:r>
                      <a:endParaRPr lang="en-US" sz="3200" dirty="0"/>
                    </a:p>
                  </a:txBody>
                  <a:tcPr/>
                </a:tc>
                <a:tc>
                  <a:txBody>
                    <a:bodyPr/>
                    <a:lstStyle/>
                    <a:p>
                      <a:pPr algn="r"/>
                      <a:r>
                        <a:rPr lang="en-US" sz="3200" dirty="0" smtClean="0"/>
                        <a:t>29</a:t>
                      </a:r>
                      <a:endParaRPr lang="en-US" sz="3200" dirty="0"/>
                    </a:p>
                  </a:txBody>
                  <a:tcPr/>
                </a:tc>
              </a:tr>
              <a:tr h="782799">
                <a:tc>
                  <a:txBody>
                    <a:bodyPr/>
                    <a:lstStyle/>
                    <a:p>
                      <a:r>
                        <a:rPr lang="en-US" sz="3200" dirty="0" smtClean="0"/>
                        <a:t>Mentally Ill</a:t>
                      </a:r>
                      <a:endParaRPr lang="en-US" sz="3200" dirty="0"/>
                    </a:p>
                  </a:txBody>
                  <a:tcPr/>
                </a:tc>
                <a:tc>
                  <a:txBody>
                    <a:bodyPr/>
                    <a:lstStyle/>
                    <a:p>
                      <a:pPr algn="r"/>
                      <a:r>
                        <a:rPr lang="en-US" sz="3200" dirty="0" smtClean="0"/>
                        <a:t>90</a:t>
                      </a:r>
                      <a:endParaRPr lang="en-US" sz="3200" dirty="0"/>
                    </a:p>
                  </a:txBody>
                  <a:tcPr/>
                </a:tc>
                <a:tc>
                  <a:txBody>
                    <a:bodyPr/>
                    <a:lstStyle/>
                    <a:p>
                      <a:pPr algn="r"/>
                      <a:r>
                        <a:rPr lang="en-US" sz="3200" dirty="0" smtClean="0"/>
                        <a:t>75</a:t>
                      </a:r>
                      <a:endParaRPr lang="en-US" sz="3200" dirty="0"/>
                    </a:p>
                  </a:txBody>
                  <a:tcPr/>
                </a:tc>
              </a:tr>
              <a:tr h="782799">
                <a:tc>
                  <a:txBody>
                    <a:bodyPr/>
                    <a:lstStyle/>
                    <a:p>
                      <a:r>
                        <a:rPr lang="en-US" sz="3200" dirty="0" smtClean="0"/>
                        <a:t>Mentally retarded</a:t>
                      </a:r>
                      <a:endParaRPr lang="en-US" sz="3200" dirty="0"/>
                    </a:p>
                  </a:txBody>
                  <a:tcPr/>
                </a:tc>
                <a:tc>
                  <a:txBody>
                    <a:bodyPr/>
                    <a:lstStyle/>
                    <a:p>
                      <a:pPr algn="r"/>
                      <a:r>
                        <a:rPr lang="en-US" sz="3200" dirty="0" smtClean="0"/>
                        <a:t>95</a:t>
                      </a:r>
                      <a:endParaRPr lang="en-US" sz="3200" dirty="0"/>
                    </a:p>
                  </a:txBody>
                  <a:tcPr/>
                </a:tc>
                <a:tc>
                  <a:txBody>
                    <a:bodyPr/>
                    <a:lstStyle/>
                    <a:p>
                      <a:pPr algn="r"/>
                      <a:r>
                        <a:rPr lang="en-US" sz="3200" dirty="0" smtClean="0"/>
                        <a:t>82</a:t>
                      </a:r>
                      <a:endParaRPr lang="en-US" sz="3200" dirty="0"/>
                    </a:p>
                  </a:txBody>
                  <a:tcPr/>
                </a:tc>
              </a:tr>
              <a:tr h="782799">
                <a:tc>
                  <a:txBody>
                    <a:bodyPr/>
                    <a:lstStyle/>
                    <a:p>
                      <a:r>
                        <a:rPr lang="en-US" sz="3200" dirty="0" smtClean="0"/>
                        <a:t>Juveniles</a:t>
                      </a:r>
                      <a:endParaRPr lang="en-US" sz="3200" dirty="0"/>
                    </a:p>
                  </a:txBody>
                  <a:tcPr/>
                </a:tc>
                <a:tc>
                  <a:txBody>
                    <a:bodyPr/>
                    <a:lstStyle/>
                    <a:p>
                      <a:pPr algn="r"/>
                      <a:r>
                        <a:rPr lang="en-US" sz="3200" dirty="0" smtClean="0"/>
                        <a:t>94</a:t>
                      </a:r>
                      <a:endParaRPr lang="en-US" sz="3200" dirty="0"/>
                    </a:p>
                  </a:txBody>
                  <a:tcPr/>
                </a:tc>
                <a:tc>
                  <a:txBody>
                    <a:bodyPr/>
                    <a:lstStyle/>
                    <a:p>
                      <a:pPr algn="r"/>
                      <a:r>
                        <a:rPr lang="en-US" sz="3200" dirty="0" smtClean="0"/>
                        <a:t>69</a:t>
                      </a:r>
                      <a:endParaRPr lang="en-US" sz="3200" dirty="0"/>
                    </a:p>
                  </a:txBody>
                  <a:tcPr/>
                </a:tc>
              </a:tr>
            </a:tbl>
          </a:graphicData>
        </a:graphic>
      </p:graphicFrame>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12</a:t>
            </a:fld>
            <a:endParaRPr lang="en-US"/>
          </a:p>
        </p:txBody>
      </p:sp>
    </p:spTree>
    <p:extLst>
      <p:ext uri="{BB962C8B-B14F-4D97-AF65-F5344CB8AC3E}">
        <p14:creationId xmlns:p14="http://schemas.microsoft.com/office/powerpoint/2010/main" val="395919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13</a:t>
            </a:fld>
            <a:endParaRPr lang="en-US"/>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0521" y="0"/>
            <a:ext cx="9430958" cy="6858000"/>
          </a:xfrm>
        </p:spPr>
      </p:pic>
    </p:spTree>
    <p:extLst>
      <p:ext uri="{BB962C8B-B14F-4D97-AF65-F5344CB8AC3E}">
        <p14:creationId xmlns:p14="http://schemas.microsoft.com/office/powerpoint/2010/main" val="1601995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0521" y="0"/>
            <a:ext cx="9430958" cy="6858000"/>
          </a:xfrm>
        </p:spPr>
      </p:pic>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14</a:t>
            </a:fld>
            <a:endParaRPr lang="en-US"/>
          </a:p>
        </p:txBody>
      </p:sp>
    </p:spTree>
    <p:extLst>
      <p:ext uri="{BB962C8B-B14F-4D97-AF65-F5344CB8AC3E}">
        <p14:creationId xmlns:p14="http://schemas.microsoft.com/office/powerpoint/2010/main" val="261943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15</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3972155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16</a:t>
            </a:fld>
            <a:endParaRPr lang="en-US"/>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0521" y="0"/>
            <a:ext cx="9430958" cy="6858000"/>
          </a:xfrm>
        </p:spPr>
      </p:pic>
    </p:spTree>
    <p:extLst>
      <p:ext uri="{BB962C8B-B14F-4D97-AF65-F5344CB8AC3E}">
        <p14:creationId xmlns:p14="http://schemas.microsoft.com/office/powerpoint/2010/main" val="3563591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2800661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18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168334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Maximum homicide rates:</a:t>
            </a:r>
            <a:endParaRPr lang="en-US" dirty="0"/>
          </a:p>
        </p:txBody>
      </p:sp>
      <p:sp>
        <p:nvSpPr>
          <p:cNvPr id="5" name="Content Placeholder 4"/>
          <p:cNvSpPr>
            <a:spLocks noGrp="1"/>
          </p:cNvSpPr>
          <p:nvPr>
            <p:ph idx="1"/>
          </p:nvPr>
        </p:nvSpPr>
        <p:spPr/>
        <p:txBody>
          <a:bodyPr/>
          <a:lstStyle/>
          <a:p>
            <a:r>
              <a:rPr lang="en-US" dirty="0"/>
              <a:t>Roughly speaking, what was the maximum number of homicides in the US in any single year from 1972 to present?</a:t>
            </a:r>
          </a:p>
          <a:p>
            <a:r>
              <a:rPr lang="en-US" dirty="0"/>
              <a:t>In North Carolina?</a:t>
            </a:r>
          </a:p>
          <a:p>
            <a:endParaRPr lang="en-US" dirty="0" smtClean="0"/>
          </a:p>
          <a:p>
            <a:r>
              <a:rPr lang="en-US" dirty="0" smtClean="0"/>
              <a:t>These results were so crazy I did not graph them.</a:t>
            </a:r>
          </a:p>
          <a:p>
            <a:r>
              <a:rPr lang="en-US" dirty="0" smtClean="0"/>
              <a:t>US: 300,000,000 max estimate</a:t>
            </a:r>
          </a:p>
          <a:p>
            <a:r>
              <a:rPr lang="en-US" dirty="0" smtClean="0"/>
              <a:t>NC: 10,000,000 max estimate</a:t>
            </a:r>
          </a:p>
          <a:p>
            <a:r>
              <a:rPr lang="en-US" dirty="0" smtClean="0"/>
              <a:t>Note: that’s the entire population!</a:t>
            </a:r>
            <a:endParaRPr lang="en-US" dirty="0"/>
          </a:p>
        </p:txBody>
      </p:sp>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19</a:t>
            </a:fld>
            <a:endParaRPr lang="en-US"/>
          </a:p>
        </p:txBody>
      </p:sp>
    </p:spTree>
    <p:extLst>
      <p:ext uri="{BB962C8B-B14F-4D97-AF65-F5344CB8AC3E}">
        <p14:creationId xmlns:p14="http://schemas.microsoft.com/office/powerpoint/2010/main" val="214787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Q1. </a:t>
            </a:r>
            <a:r>
              <a:rPr lang="en-US" dirty="0"/>
              <a:t>Are you in favor of the death penalty for a person convicted of murder</a:t>
            </a:r>
            <a:r>
              <a:rPr lang="en-US" dirty="0" smtClean="0"/>
              <a: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3042446"/>
              </p:ext>
            </p:extLst>
          </p:nvPr>
        </p:nvGraphicFramePr>
        <p:xfrm>
          <a:off x="838200" y="1825625"/>
          <a:ext cx="10515600" cy="4023753"/>
        </p:xfrm>
        <a:graphic>
          <a:graphicData uri="http://schemas.openxmlformats.org/drawingml/2006/table">
            <a:tbl>
              <a:tblPr firstRow="1" bandRow="1">
                <a:tableStyleId>{5C22544A-7EE6-4342-B048-85BDC9FD1C3A}</a:tableStyleId>
              </a:tblPr>
              <a:tblGrid>
                <a:gridCol w="3505200"/>
                <a:gridCol w="3505200"/>
                <a:gridCol w="3505200"/>
              </a:tblGrid>
              <a:tr h="945011">
                <a:tc>
                  <a:txBody>
                    <a:bodyPr/>
                    <a:lstStyle/>
                    <a:p>
                      <a:endParaRPr lang="en-US" sz="3600" dirty="0"/>
                    </a:p>
                  </a:txBody>
                  <a:tcPr/>
                </a:tc>
                <a:tc>
                  <a:txBody>
                    <a:bodyPr/>
                    <a:lstStyle/>
                    <a:p>
                      <a:pPr algn="r"/>
                      <a:r>
                        <a:rPr lang="en-US" sz="3600" dirty="0" smtClean="0"/>
                        <a:t>POLI</a:t>
                      </a:r>
                      <a:r>
                        <a:rPr lang="en-US" sz="3600" baseline="0" dirty="0" smtClean="0"/>
                        <a:t> 203</a:t>
                      </a:r>
                      <a:endParaRPr lang="en-US" sz="3600" dirty="0"/>
                    </a:p>
                  </a:txBody>
                  <a:tcPr/>
                </a:tc>
                <a:tc>
                  <a:txBody>
                    <a:bodyPr/>
                    <a:lstStyle/>
                    <a:p>
                      <a:pPr algn="r"/>
                      <a:r>
                        <a:rPr lang="en-US" sz="3600" dirty="0" smtClean="0"/>
                        <a:t>Most Recent Gallup Poll</a:t>
                      </a:r>
                      <a:endParaRPr lang="en-US" sz="3600" dirty="0"/>
                    </a:p>
                  </a:txBody>
                  <a:tcPr/>
                </a:tc>
              </a:tr>
              <a:tr h="945011">
                <a:tc>
                  <a:txBody>
                    <a:bodyPr/>
                    <a:lstStyle/>
                    <a:p>
                      <a:r>
                        <a:rPr lang="en-US" sz="3600" dirty="0" smtClean="0"/>
                        <a:t>Favor</a:t>
                      </a:r>
                      <a:endParaRPr lang="en-US" sz="3600" dirty="0"/>
                    </a:p>
                  </a:txBody>
                  <a:tcPr/>
                </a:tc>
                <a:tc>
                  <a:txBody>
                    <a:bodyPr/>
                    <a:lstStyle/>
                    <a:p>
                      <a:pPr algn="r"/>
                      <a:r>
                        <a:rPr lang="en-US" sz="3600" dirty="0" smtClean="0"/>
                        <a:t>24</a:t>
                      </a:r>
                      <a:endParaRPr lang="en-US" sz="3600" dirty="0"/>
                    </a:p>
                  </a:txBody>
                  <a:tcPr/>
                </a:tc>
                <a:tc>
                  <a:txBody>
                    <a:bodyPr/>
                    <a:lstStyle/>
                    <a:p>
                      <a:pPr algn="r"/>
                      <a:r>
                        <a:rPr lang="en-US" sz="3600" dirty="0" smtClean="0"/>
                        <a:t>56</a:t>
                      </a:r>
                      <a:endParaRPr lang="en-US" sz="3600" dirty="0"/>
                    </a:p>
                  </a:txBody>
                  <a:tcPr/>
                </a:tc>
              </a:tr>
              <a:tr h="945011">
                <a:tc>
                  <a:txBody>
                    <a:bodyPr/>
                    <a:lstStyle/>
                    <a:p>
                      <a:r>
                        <a:rPr lang="en-US" sz="3600" dirty="0" smtClean="0"/>
                        <a:t>Oppose</a:t>
                      </a:r>
                      <a:endParaRPr lang="en-US" sz="3600" dirty="0"/>
                    </a:p>
                  </a:txBody>
                  <a:tcPr/>
                </a:tc>
                <a:tc>
                  <a:txBody>
                    <a:bodyPr/>
                    <a:lstStyle/>
                    <a:p>
                      <a:pPr algn="r"/>
                      <a:r>
                        <a:rPr lang="en-US" sz="3600" dirty="0" smtClean="0"/>
                        <a:t>76</a:t>
                      </a:r>
                      <a:endParaRPr lang="en-US" sz="3600" dirty="0"/>
                    </a:p>
                  </a:txBody>
                  <a:tcPr/>
                </a:tc>
                <a:tc>
                  <a:txBody>
                    <a:bodyPr/>
                    <a:lstStyle/>
                    <a:p>
                      <a:pPr algn="r"/>
                      <a:r>
                        <a:rPr lang="en-US" sz="3600" dirty="0" smtClean="0"/>
                        <a:t>42</a:t>
                      </a:r>
                      <a:endParaRPr lang="en-US" sz="3600" dirty="0"/>
                    </a:p>
                  </a:txBody>
                  <a:tcPr/>
                </a:tc>
              </a:tr>
              <a:tr h="945011">
                <a:tc>
                  <a:txBody>
                    <a:bodyPr/>
                    <a:lstStyle/>
                    <a:p>
                      <a:r>
                        <a:rPr lang="en-US" sz="3600" dirty="0" smtClean="0"/>
                        <a:t>Total</a:t>
                      </a:r>
                      <a:endParaRPr lang="en-US" sz="3600" dirty="0"/>
                    </a:p>
                  </a:txBody>
                  <a:tcPr/>
                </a:tc>
                <a:tc>
                  <a:txBody>
                    <a:bodyPr/>
                    <a:lstStyle/>
                    <a:p>
                      <a:pPr algn="r"/>
                      <a:r>
                        <a:rPr lang="en-US" sz="3600" dirty="0" smtClean="0"/>
                        <a:t>100% (349)</a:t>
                      </a:r>
                      <a:endParaRPr lang="en-US" sz="3600" dirty="0"/>
                    </a:p>
                  </a:txBody>
                  <a:tcPr/>
                </a:tc>
                <a:tc>
                  <a:txBody>
                    <a:bodyPr/>
                    <a:lstStyle/>
                    <a:p>
                      <a:pPr algn="r"/>
                      <a:r>
                        <a:rPr lang="en-US" sz="3600" dirty="0" smtClean="0"/>
                        <a:t>100%</a:t>
                      </a:r>
                      <a:endParaRPr lang="en-US" sz="3600" dirty="0"/>
                    </a:p>
                  </a:txBody>
                  <a:tcPr/>
                </a:tc>
              </a:tr>
            </a:tbl>
          </a:graphicData>
        </a:graphic>
      </p:graphicFrame>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a:t>
            </a:fld>
            <a:endParaRPr lang="en-US"/>
          </a:p>
        </p:txBody>
      </p:sp>
    </p:spTree>
    <p:extLst>
      <p:ext uri="{BB962C8B-B14F-4D97-AF65-F5344CB8AC3E}">
        <p14:creationId xmlns:p14="http://schemas.microsoft.com/office/powerpoint/2010/main" val="2523477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True or false: It costs more to maintain the death penalty than to have Life without Parole as the most severe </a:t>
            </a:r>
            <a:r>
              <a:rPr lang="en-US" dirty="0" smtClean="0"/>
              <a:t>punishment?</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chemeClr val="accent6"/>
                </a:solidFill>
              </a:rPr>
              <a:t>True: 58%</a:t>
            </a:r>
          </a:p>
          <a:p>
            <a:r>
              <a:rPr lang="en-US" dirty="0" smtClean="0">
                <a:solidFill>
                  <a:srgbClr val="FF0000"/>
                </a:solidFill>
              </a:rPr>
              <a:t>False: 42%</a:t>
            </a:r>
          </a:p>
          <a:p>
            <a:endParaRPr lang="en-US" dirty="0" smtClean="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20</a:t>
            </a:fld>
            <a:endParaRPr lang="en-US"/>
          </a:p>
        </p:txBody>
      </p:sp>
    </p:spTree>
    <p:extLst>
      <p:ext uri="{BB962C8B-B14F-4D97-AF65-F5344CB8AC3E}">
        <p14:creationId xmlns:p14="http://schemas.microsoft.com/office/powerpoint/2010/main" val="406732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879909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22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93984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2145846"/>
          </a:xfrm>
        </p:spPr>
        <p:txBody>
          <a:bodyPr>
            <a:normAutofit fontScale="90000"/>
          </a:bodyPr>
          <a:lstStyle/>
          <a:p>
            <a:r>
              <a:rPr lang="en-US" dirty="0"/>
              <a:t>True or false:  No one in the US may serve on a jury in a capital case unless they believe in the death penalty.</a:t>
            </a:r>
            <a:br>
              <a:rPr lang="en-US" dirty="0"/>
            </a:br>
            <a:endParaRPr lang="en-US" dirty="0"/>
          </a:p>
        </p:txBody>
      </p:sp>
      <p:sp>
        <p:nvSpPr>
          <p:cNvPr id="5" name="Content Placeholder 4"/>
          <p:cNvSpPr>
            <a:spLocks noGrp="1"/>
          </p:cNvSpPr>
          <p:nvPr>
            <p:ph idx="1"/>
          </p:nvPr>
        </p:nvSpPr>
        <p:spPr>
          <a:xfrm>
            <a:off x="838200" y="2960913"/>
            <a:ext cx="10515600" cy="3216049"/>
          </a:xfrm>
        </p:spPr>
        <p:txBody>
          <a:bodyPr/>
          <a:lstStyle/>
          <a:p>
            <a:r>
              <a:rPr lang="en-US" dirty="0" smtClean="0">
                <a:solidFill>
                  <a:schemeClr val="accent6"/>
                </a:solidFill>
              </a:rPr>
              <a:t>True:  25%</a:t>
            </a:r>
          </a:p>
          <a:p>
            <a:endParaRPr lang="en-US" dirty="0"/>
          </a:p>
          <a:p>
            <a:r>
              <a:rPr lang="en-US" dirty="0" smtClean="0">
                <a:solidFill>
                  <a:srgbClr val="FF0000"/>
                </a:solidFill>
              </a:rPr>
              <a:t>False: 75%</a:t>
            </a:r>
            <a:endParaRPr lang="en-US" dirty="0">
              <a:solidFill>
                <a:srgbClr val="FF0000"/>
              </a:solidFill>
            </a:endParaRPr>
          </a:p>
        </p:txBody>
      </p:sp>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23</a:t>
            </a:fld>
            <a:endParaRPr lang="en-US"/>
          </a:p>
        </p:txBody>
      </p:sp>
    </p:spTree>
    <p:extLst>
      <p:ext uri="{BB962C8B-B14F-4D97-AF65-F5344CB8AC3E}">
        <p14:creationId xmlns:p14="http://schemas.microsoft.com/office/powerpoint/2010/main" val="930342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47122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Which state has executed the most people since </a:t>
            </a:r>
            <a:r>
              <a:rPr lang="en-US" dirty="0" smtClean="0"/>
              <a:t>1976?</a:t>
            </a:r>
            <a:endParaRPr lang="en-US" dirty="0"/>
          </a:p>
        </p:txBody>
      </p:sp>
      <p:sp>
        <p:nvSpPr>
          <p:cNvPr id="5" name="Content Placeholder 4"/>
          <p:cNvSpPr>
            <a:spLocks noGrp="1"/>
          </p:cNvSpPr>
          <p:nvPr>
            <p:ph idx="1"/>
          </p:nvPr>
        </p:nvSpPr>
        <p:spPr/>
        <p:txBody>
          <a:bodyPr/>
          <a:lstStyle/>
          <a:p>
            <a:r>
              <a:rPr lang="en-US" dirty="0" smtClean="0">
                <a:solidFill>
                  <a:schemeClr val="accent6"/>
                </a:solidFill>
              </a:rPr>
              <a:t>Texas: 54%</a:t>
            </a:r>
          </a:p>
          <a:p>
            <a:endParaRPr lang="en-US" dirty="0"/>
          </a:p>
          <a:p>
            <a:r>
              <a:rPr lang="en-US" dirty="0" smtClean="0">
                <a:solidFill>
                  <a:srgbClr val="FF0000"/>
                </a:solidFill>
              </a:rPr>
              <a:t>Any other answer: 46%</a:t>
            </a:r>
            <a:endParaRPr lang="en-US" dirty="0">
              <a:solidFill>
                <a:srgbClr val="FF0000"/>
              </a:solidFill>
            </a:endParaRPr>
          </a:p>
        </p:txBody>
      </p:sp>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25</a:t>
            </a:fld>
            <a:endParaRPr lang="en-US"/>
          </a:p>
        </p:txBody>
      </p:sp>
    </p:spTree>
    <p:extLst>
      <p:ext uri="{BB962C8B-B14F-4D97-AF65-F5344CB8AC3E}">
        <p14:creationId xmlns:p14="http://schemas.microsoft.com/office/powerpoint/2010/main" val="1515579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120932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Which city has the most _____ since 1972?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9662024"/>
              </p:ext>
            </p:extLst>
          </p:nvPr>
        </p:nvGraphicFramePr>
        <p:xfrm>
          <a:off x="838200" y="1825625"/>
          <a:ext cx="10515600" cy="4114800"/>
        </p:xfrm>
        <a:graphic>
          <a:graphicData uri="http://schemas.openxmlformats.org/drawingml/2006/table">
            <a:tbl>
              <a:tblPr firstRow="1" bandRow="1">
                <a:tableStyleId>{5C22544A-7EE6-4342-B048-85BDC9FD1C3A}</a:tableStyleId>
              </a:tblPr>
              <a:tblGrid>
                <a:gridCol w="2628900"/>
                <a:gridCol w="2628900"/>
                <a:gridCol w="2628900"/>
                <a:gridCol w="2628900"/>
              </a:tblGrid>
              <a:tr h="370840">
                <a:tc>
                  <a:txBody>
                    <a:bodyPr/>
                    <a:lstStyle/>
                    <a:p>
                      <a:endParaRPr lang="en-US" sz="4000" dirty="0"/>
                    </a:p>
                  </a:txBody>
                  <a:tcPr/>
                </a:tc>
                <a:tc>
                  <a:txBody>
                    <a:bodyPr/>
                    <a:lstStyle/>
                    <a:p>
                      <a:r>
                        <a:rPr lang="en-US" sz="4000" dirty="0" smtClean="0"/>
                        <a:t>Homicides</a:t>
                      </a:r>
                      <a:endParaRPr lang="en-US" sz="4000" dirty="0"/>
                    </a:p>
                  </a:txBody>
                  <a:tcPr/>
                </a:tc>
                <a:tc>
                  <a:txBody>
                    <a:bodyPr/>
                    <a:lstStyle/>
                    <a:p>
                      <a:r>
                        <a:rPr lang="en-US" sz="4000" dirty="0" smtClean="0"/>
                        <a:t>Executions</a:t>
                      </a:r>
                      <a:endParaRPr lang="en-US" sz="4000" dirty="0"/>
                    </a:p>
                  </a:txBody>
                  <a:tcPr/>
                </a:tc>
                <a:tc>
                  <a:txBody>
                    <a:bodyPr/>
                    <a:lstStyle/>
                    <a:p>
                      <a:r>
                        <a:rPr lang="en-US" sz="4000" dirty="0" smtClean="0"/>
                        <a:t>Death Sentences</a:t>
                      </a:r>
                      <a:endParaRPr lang="en-US" sz="4000" dirty="0"/>
                    </a:p>
                  </a:txBody>
                  <a:tcPr/>
                </a:tc>
              </a:tr>
              <a:tr h="370840">
                <a:tc>
                  <a:txBody>
                    <a:bodyPr/>
                    <a:lstStyle/>
                    <a:p>
                      <a:r>
                        <a:rPr lang="en-US" sz="4000" dirty="0" smtClean="0"/>
                        <a:t>Los Angeles</a:t>
                      </a:r>
                      <a:endParaRPr lang="en-US" sz="4000" dirty="0"/>
                    </a:p>
                  </a:txBody>
                  <a:tcPr/>
                </a:tc>
                <a:tc>
                  <a:txBody>
                    <a:bodyPr/>
                    <a:lstStyle/>
                    <a:p>
                      <a:r>
                        <a:rPr lang="en-US" sz="4000" dirty="0" smtClean="0"/>
                        <a:t>20*</a:t>
                      </a:r>
                      <a:endParaRPr lang="en-US" sz="4000" dirty="0"/>
                    </a:p>
                  </a:txBody>
                  <a:tcPr/>
                </a:tc>
                <a:tc>
                  <a:txBody>
                    <a:bodyPr/>
                    <a:lstStyle/>
                    <a:p>
                      <a:r>
                        <a:rPr lang="en-US" sz="4000" dirty="0" smtClean="0"/>
                        <a:t>14</a:t>
                      </a:r>
                      <a:endParaRPr lang="en-US" sz="4000" dirty="0"/>
                    </a:p>
                  </a:txBody>
                  <a:tcPr/>
                </a:tc>
                <a:tc>
                  <a:txBody>
                    <a:bodyPr/>
                    <a:lstStyle/>
                    <a:p>
                      <a:r>
                        <a:rPr lang="en-US" sz="4000" dirty="0" smtClean="0"/>
                        <a:t>35*</a:t>
                      </a:r>
                      <a:endParaRPr lang="en-US" sz="4000" dirty="0"/>
                    </a:p>
                  </a:txBody>
                  <a:tcPr/>
                </a:tc>
              </a:tr>
              <a:tr h="370840">
                <a:tc>
                  <a:txBody>
                    <a:bodyPr/>
                    <a:lstStyle/>
                    <a:p>
                      <a:r>
                        <a:rPr lang="en-US" sz="4000" dirty="0" smtClean="0"/>
                        <a:t>Chicago</a:t>
                      </a:r>
                      <a:endParaRPr lang="en-US" sz="4000" dirty="0"/>
                    </a:p>
                  </a:txBody>
                  <a:tcPr/>
                </a:tc>
                <a:tc>
                  <a:txBody>
                    <a:bodyPr/>
                    <a:lstStyle/>
                    <a:p>
                      <a:r>
                        <a:rPr lang="en-US" sz="4000" dirty="0" smtClean="0"/>
                        <a:t>73</a:t>
                      </a:r>
                      <a:endParaRPr lang="en-US" sz="4000" dirty="0"/>
                    </a:p>
                  </a:txBody>
                  <a:tcPr/>
                </a:tc>
                <a:tc>
                  <a:txBody>
                    <a:bodyPr/>
                    <a:lstStyle/>
                    <a:p>
                      <a:r>
                        <a:rPr lang="en-US" sz="4000" dirty="0" smtClean="0"/>
                        <a:t>21</a:t>
                      </a:r>
                      <a:endParaRPr lang="en-US" sz="4000" dirty="0"/>
                    </a:p>
                  </a:txBody>
                  <a:tcPr/>
                </a:tc>
                <a:tc>
                  <a:txBody>
                    <a:bodyPr/>
                    <a:lstStyle/>
                    <a:p>
                      <a:r>
                        <a:rPr lang="en-US" sz="4000" dirty="0" smtClean="0"/>
                        <a:t>27</a:t>
                      </a:r>
                      <a:endParaRPr lang="en-US" sz="4000" dirty="0"/>
                    </a:p>
                  </a:txBody>
                  <a:tcPr/>
                </a:tc>
              </a:tr>
              <a:tr h="370840">
                <a:tc>
                  <a:txBody>
                    <a:bodyPr/>
                    <a:lstStyle/>
                    <a:p>
                      <a:r>
                        <a:rPr lang="en-US" sz="4000" dirty="0" smtClean="0"/>
                        <a:t>St. Louis</a:t>
                      </a:r>
                      <a:endParaRPr lang="en-US" sz="4000" dirty="0"/>
                    </a:p>
                  </a:txBody>
                  <a:tcPr/>
                </a:tc>
                <a:tc>
                  <a:txBody>
                    <a:bodyPr/>
                    <a:lstStyle/>
                    <a:p>
                      <a:r>
                        <a:rPr lang="en-US" sz="4000" dirty="0" smtClean="0"/>
                        <a:t>7</a:t>
                      </a:r>
                      <a:endParaRPr lang="en-US" sz="4000" dirty="0"/>
                    </a:p>
                  </a:txBody>
                  <a:tcPr/>
                </a:tc>
                <a:tc>
                  <a:txBody>
                    <a:bodyPr/>
                    <a:lstStyle/>
                    <a:p>
                      <a:r>
                        <a:rPr lang="en-US" sz="4000" dirty="0" smtClean="0"/>
                        <a:t>65*</a:t>
                      </a:r>
                      <a:endParaRPr lang="en-US" sz="4000" dirty="0"/>
                    </a:p>
                  </a:txBody>
                  <a:tcPr/>
                </a:tc>
                <a:tc>
                  <a:txBody>
                    <a:bodyPr/>
                    <a:lstStyle/>
                    <a:p>
                      <a:r>
                        <a:rPr lang="en-US" sz="4000" dirty="0" smtClean="0"/>
                        <a:t>39</a:t>
                      </a:r>
                      <a:endParaRPr lang="en-US" sz="4000" dirty="0"/>
                    </a:p>
                  </a:txBody>
                  <a:tcPr/>
                </a:tc>
              </a:tr>
              <a:tr h="370840">
                <a:tc>
                  <a:txBody>
                    <a:bodyPr/>
                    <a:lstStyle/>
                    <a:p>
                      <a:r>
                        <a:rPr lang="en-US" sz="4000" dirty="0" smtClean="0"/>
                        <a:t>(*:</a:t>
                      </a:r>
                      <a:r>
                        <a:rPr lang="en-US" sz="4000" baseline="0" dirty="0" smtClean="0"/>
                        <a:t> </a:t>
                      </a:r>
                      <a:r>
                        <a:rPr lang="en-US" sz="4000" dirty="0" smtClean="0"/>
                        <a:t>correct)</a:t>
                      </a:r>
                      <a:endParaRPr lang="en-US" sz="4000" dirty="0"/>
                    </a:p>
                  </a:txBody>
                  <a:tcPr/>
                </a:tc>
                <a:tc>
                  <a:txBody>
                    <a:bodyPr/>
                    <a:lstStyle/>
                    <a:p>
                      <a:endParaRPr lang="en-US" sz="4000" dirty="0"/>
                    </a:p>
                  </a:txBody>
                  <a:tcPr/>
                </a:tc>
                <a:tc>
                  <a:txBody>
                    <a:bodyPr/>
                    <a:lstStyle/>
                    <a:p>
                      <a:endParaRPr lang="en-US" sz="4000" dirty="0"/>
                    </a:p>
                  </a:txBody>
                  <a:tcPr/>
                </a:tc>
                <a:tc>
                  <a:txBody>
                    <a:bodyPr/>
                    <a:lstStyle/>
                    <a:p>
                      <a:endParaRPr lang="en-US" sz="4000" dirty="0"/>
                    </a:p>
                  </a:txBody>
                  <a:tcPr/>
                </a:tc>
              </a:tr>
            </a:tbl>
          </a:graphicData>
        </a:graphic>
      </p:graphicFrame>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27</a:t>
            </a:fld>
            <a:endParaRPr lang="en-US"/>
          </a:p>
        </p:txBody>
      </p:sp>
    </p:spTree>
    <p:extLst>
      <p:ext uri="{BB962C8B-B14F-4D97-AF65-F5344CB8AC3E}">
        <p14:creationId xmlns:p14="http://schemas.microsoft.com/office/powerpoint/2010/main" val="2477435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92589"/>
          </a:xfrm>
        </p:spPr>
        <p:txBody>
          <a:bodyPr>
            <a:normAutofit fontScale="90000"/>
          </a:bodyPr>
          <a:lstStyle/>
          <a:p>
            <a:r>
              <a:rPr lang="en-US" dirty="0"/>
              <a:t>One county in the US has more executions than any state other than its own.  Name that county or its major city.</a:t>
            </a:r>
            <a:br>
              <a:rPr lang="en-US" dirty="0"/>
            </a:br>
            <a:endParaRPr lang="en-US" dirty="0"/>
          </a:p>
        </p:txBody>
      </p:sp>
      <p:sp>
        <p:nvSpPr>
          <p:cNvPr id="3" name="Content Placeholder 2"/>
          <p:cNvSpPr>
            <a:spLocks noGrp="1"/>
          </p:cNvSpPr>
          <p:nvPr>
            <p:ph idx="1"/>
          </p:nvPr>
        </p:nvSpPr>
        <p:spPr>
          <a:xfrm>
            <a:off x="838200" y="2757713"/>
            <a:ext cx="10515600" cy="3419249"/>
          </a:xfrm>
        </p:spPr>
        <p:txBody>
          <a:bodyPr/>
          <a:lstStyle/>
          <a:p>
            <a:r>
              <a:rPr lang="en-US" dirty="0" smtClean="0"/>
              <a:t>Houston, Harris County, or any version: 7%</a:t>
            </a:r>
          </a:p>
          <a:p>
            <a:endParaRPr lang="en-US" dirty="0"/>
          </a:p>
          <a:p>
            <a:r>
              <a:rPr lang="en-US" dirty="0" smtClean="0"/>
              <a:t>Other common answers: St. Louis, Los Angeles, Dallas, Chicago</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28</a:t>
            </a:fld>
            <a:endParaRPr lang="en-US"/>
          </a:p>
        </p:txBody>
      </p:sp>
    </p:spTree>
    <p:extLst>
      <p:ext uri="{BB962C8B-B14F-4D97-AF65-F5344CB8AC3E}">
        <p14:creationId xmlns:p14="http://schemas.microsoft.com/office/powerpoint/2010/main" val="3864623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 the states that currently have the death penalty</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47241842"/>
              </p:ext>
            </p:extLst>
          </p:nvPr>
        </p:nvGraphicFramePr>
        <p:xfrm>
          <a:off x="725716" y="1828799"/>
          <a:ext cx="10628085" cy="4122060"/>
        </p:xfrm>
        <a:graphic>
          <a:graphicData uri="http://schemas.openxmlformats.org/drawingml/2006/table">
            <a:tbl>
              <a:tblPr firstRow="1" bandRow="1">
                <a:tableStyleId>{5C22544A-7EE6-4342-B048-85BDC9FD1C3A}</a:tableStyleId>
              </a:tblPr>
              <a:tblGrid>
                <a:gridCol w="3542695"/>
                <a:gridCol w="3542695"/>
                <a:gridCol w="3542695"/>
              </a:tblGrid>
              <a:tr h="687010">
                <a:tc>
                  <a:txBody>
                    <a:bodyPr/>
                    <a:lstStyle/>
                    <a:p>
                      <a:r>
                        <a:rPr lang="en-US" sz="3600" dirty="0" smtClean="0"/>
                        <a:t>State</a:t>
                      </a:r>
                      <a:endParaRPr lang="en-US" sz="3600" dirty="0"/>
                    </a:p>
                  </a:txBody>
                  <a:tcPr/>
                </a:tc>
                <a:tc>
                  <a:txBody>
                    <a:bodyPr/>
                    <a:lstStyle/>
                    <a:p>
                      <a:r>
                        <a:rPr lang="en-US" sz="3600" dirty="0" smtClean="0"/>
                        <a:t>Yes</a:t>
                      </a:r>
                      <a:endParaRPr lang="en-US" sz="3600" dirty="0"/>
                    </a:p>
                  </a:txBody>
                  <a:tcPr/>
                </a:tc>
                <a:tc>
                  <a:txBody>
                    <a:bodyPr/>
                    <a:lstStyle/>
                    <a:p>
                      <a:r>
                        <a:rPr lang="en-US" sz="3600" dirty="0" smtClean="0"/>
                        <a:t>No</a:t>
                      </a:r>
                      <a:endParaRPr lang="en-US" sz="3600" dirty="0"/>
                    </a:p>
                  </a:txBody>
                  <a:tcPr/>
                </a:tc>
              </a:tr>
              <a:tr h="687010">
                <a:tc>
                  <a:txBody>
                    <a:bodyPr/>
                    <a:lstStyle/>
                    <a:p>
                      <a:r>
                        <a:rPr lang="en-US" sz="3600" dirty="0" smtClean="0"/>
                        <a:t>Oregon (yes)</a:t>
                      </a:r>
                      <a:endParaRPr lang="en-US" sz="3600" dirty="0"/>
                    </a:p>
                  </a:txBody>
                  <a:tcPr/>
                </a:tc>
                <a:tc>
                  <a:txBody>
                    <a:bodyPr/>
                    <a:lstStyle/>
                    <a:p>
                      <a:r>
                        <a:rPr lang="en-US" sz="3600" dirty="0" smtClean="0"/>
                        <a:t>36*</a:t>
                      </a:r>
                      <a:endParaRPr lang="en-US" sz="3600" dirty="0"/>
                    </a:p>
                  </a:txBody>
                  <a:tcPr/>
                </a:tc>
                <a:tc>
                  <a:txBody>
                    <a:bodyPr/>
                    <a:lstStyle/>
                    <a:p>
                      <a:r>
                        <a:rPr lang="en-US" sz="3600" dirty="0" smtClean="0"/>
                        <a:t>64</a:t>
                      </a:r>
                      <a:endParaRPr lang="en-US" sz="3600" dirty="0"/>
                    </a:p>
                  </a:txBody>
                  <a:tcPr/>
                </a:tc>
              </a:tr>
              <a:tr h="687010">
                <a:tc>
                  <a:txBody>
                    <a:bodyPr/>
                    <a:lstStyle/>
                    <a:p>
                      <a:r>
                        <a:rPr lang="en-US" sz="3600" dirty="0" smtClean="0"/>
                        <a:t>Ohio (yes)</a:t>
                      </a:r>
                      <a:endParaRPr lang="en-US" sz="3600" dirty="0"/>
                    </a:p>
                  </a:txBody>
                  <a:tcPr/>
                </a:tc>
                <a:tc>
                  <a:txBody>
                    <a:bodyPr/>
                    <a:lstStyle/>
                    <a:p>
                      <a:r>
                        <a:rPr lang="en-US" sz="3600" dirty="0" smtClean="0"/>
                        <a:t>81*</a:t>
                      </a:r>
                      <a:endParaRPr lang="en-US" sz="3600" dirty="0"/>
                    </a:p>
                  </a:txBody>
                  <a:tcPr/>
                </a:tc>
                <a:tc>
                  <a:txBody>
                    <a:bodyPr/>
                    <a:lstStyle/>
                    <a:p>
                      <a:r>
                        <a:rPr lang="en-US" sz="3600" dirty="0" smtClean="0"/>
                        <a:t>19</a:t>
                      </a:r>
                      <a:endParaRPr lang="en-US" sz="3600" dirty="0"/>
                    </a:p>
                  </a:txBody>
                  <a:tcPr/>
                </a:tc>
              </a:tr>
              <a:tr h="687010">
                <a:tc>
                  <a:txBody>
                    <a:bodyPr/>
                    <a:lstStyle/>
                    <a:p>
                      <a:r>
                        <a:rPr lang="en-US" sz="3600" dirty="0" smtClean="0"/>
                        <a:t>Michigan (no)</a:t>
                      </a:r>
                      <a:endParaRPr lang="en-US" sz="3600" dirty="0"/>
                    </a:p>
                  </a:txBody>
                  <a:tcPr/>
                </a:tc>
                <a:tc>
                  <a:txBody>
                    <a:bodyPr/>
                    <a:lstStyle/>
                    <a:p>
                      <a:r>
                        <a:rPr lang="en-US" sz="3600" dirty="0" smtClean="0"/>
                        <a:t>67</a:t>
                      </a:r>
                      <a:endParaRPr lang="en-US" sz="3600" dirty="0"/>
                    </a:p>
                  </a:txBody>
                  <a:tcPr/>
                </a:tc>
                <a:tc>
                  <a:txBody>
                    <a:bodyPr/>
                    <a:lstStyle/>
                    <a:p>
                      <a:r>
                        <a:rPr lang="en-US" sz="3600" dirty="0" smtClean="0"/>
                        <a:t>33*</a:t>
                      </a:r>
                      <a:endParaRPr lang="en-US" sz="3600" dirty="0"/>
                    </a:p>
                  </a:txBody>
                  <a:tcPr/>
                </a:tc>
              </a:tr>
              <a:tr h="687010">
                <a:tc>
                  <a:txBody>
                    <a:bodyPr/>
                    <a:lstStyle/>
                    <a:p>
                      <a:r>
                        <a:rPr lang="en-US" sz="3600" dirty="0" smtClean="0"/>
                        <a:t>Vermont (no)</a:t>
                      </a:r>
                      <a:endParaRPr lang="en-US" sz="3600" dirty="0"/>
                    </a:p>
                  </a:txBody>
                  <a:tcPr/>
                </a:tc>
                <a:tc>
                  <a:txBody>
                    <a:bodyPr/>
                    <a:lstStyle/>
                    <a:p>
                      <a:r>
                        <a:rPr lang="en-US" sz="3600" dirty="0" smtClean="0"/>
                        <a:t>30</a:t>
                      </a:r>
                      <a:endParaRPr lang="en-US" sz="3600" dirty="0"/>
                    </a:p>
                  </a:txBody>
                  <a:tcPr/>
                </a:tc>
                <a:tc>
                  <a:txBody>
                    <a:bodyPr/>
                    <a:lstStyle/>
                    <a:p>
                      <a:r>
                        <a:rPr lang="en-US" sz="3600" dirty="0" smtClean="0"/>
                        <a:t>70*</a:t>
                      </a:r>
                      <a:endParaRPr lang="en-US" sz="3600" dirty="0"/>
                    </a:p>
                  </a:txBody>
                  <a:tcPr/>
                </a:tc>
              </a:tr>
              <a:tr h="687010">
                <a:tc>
                  <a:txBody>
                    <a:bodyPr/>
                    <a:lstStyle/>
                    <a:p>
                      <a:r>
                        <a:rPr lang="en-US" sz="3600" dirty="0" smtClean="0"/>
                        <a:t>New Jersey (no)</a:t>
                      </a:r>
                      <a:endParaRPr lang="en-US" sz="3600" dirty="0"/>
                    </a:p>
                  </a:txBody>
                  <a:tcPr/>
                </a:tc>
                <a:tc>
                  <a:txBody>
                    <a:bodyPr/>
                    <a:lstStyle/>
                    <a:p>
                      <a:r>
                        <a:rPr lang="en-US" sz="3600" dirty="0" smtClean="0"/>
                        <a:t>55</a:t>
                      </a:r>
                      <a:endParaRPr lang="en-US" sz="3600" dirty="0"/>
                    </a:p>
                  </a:txBody>
                  <a:tcPr/>
                </a:tc>
                <a:tc>
                  <a:txBody>
                    <a:bodyPr/>
                    <a:lstStyle/>
                    <a:p>
                      <a:r>
                        <a:rPr lang="en-US" sz="3600" dirty="0" smtClean="0"/>
                        <a:t>45*</a:t>
                      </a:r>
                      <a:endParaRPr lang="en-US" sz="3600" dirty="0"/>
                    </a:p>
                  </a:txBody>
                  <a:tcPr/>
                </a:tc>
              </a:tr>
            </a:tbl>
          </a:graphicData>
        </a:graphic>
      </p:graphicFrame>
    </p:spTree>
    <p:extLst>
      <p:ext uri="{BB962C8B-B14F-4D97-AF65-F5344CB8AC3E}">
        <p14:creationId xmlns:p14="http://schemas.microsoft.com/office/powerpoint/2010/main" val="374620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Q2. </a:t>
            </a:r>
            <a:r>
              <a:rPr lang="en-US" dirty="0"/>
              <a:t>If you could choose between the following two approaches, which do you think is the better penalty for </a:t>
            </a:r>
            <a:r>
              <a:rPr lang="en-US" dirty="0" smtClean="0"/>
              <a:t>murder?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2625277"/>
              </p:ext>
            </p:extLst>
          </p:nvPr>
        </p:nvGraphicFramePr>
        <p:xfrm>
          <a:off x="838200" y="1825625"/>
          <a:ext cx="10515600" cy="4633222"/>
        </p:xfrm>
        <a:graphic>
          <a:graphicData uri="http://schemas.openxmlformats.org/drawingml/2006/table">
            <a:tbl>
              <a:tblPr firstRow="1" bandRow="1">
                <a:tableStyleId>{5C22544A-7EE6-4342-B048-85BDC9FD1C3A}</a:tableStyleId>
              </a:tblPr>
              <a:tblGrid>
                <a:gridCol w="3505200"/>
                <a:gridCol w="3505200"/>
                <a:gridCol w="3505200"/>
              </a:tblGrid>
              <a:tr h="945011">
                <a:tc>
                  <a:txBody>
                    <a:bodyPr/>
                    <a:lstStyle/>
                    <a:p>
                      <a:endParaRPr lang="en-US" sz="3600" dirty="0"/>
                    </a:p>
                  </a:txBody>
                  <a:tcPr/>
                </a:tc>
                <a:tc>
                  <a:txBody>
                    <a:bodyPr/>
                    <a:lstStyle/>
                    <a:p>
                      <a:pPr algn="r"/>
                      <a:r>
                        <a:rPr lang="en-US" sz="3600" dirty="0" smtClean="0"/>
                        <a:t>POLI</a:t>
                      </a:r>
                      <a:r>
                        <a:rPr lang="en-US" sz="3600" baseline="0" dirty="0" smtClean="0"/>
                        <a:t> 203</a:t>
                      </a:r>
                      <a:endParaRPr lang="en-US" sz="3600" dirty="0"/>
                    </a:p>
                  </a:txBody>
                  <a:tcPr/>
                </a:tc>
                <a:tc>
                  <a:txBody>
                    <a:bodyPr/>
                    <a:lstStyle/>
                    <a:p>
                      <a:pPr algn="r"/>
                      <a:r>
                        <a:rPr lang="en-US" sz="3600" dirty="0" smtClean="0"/>
                        <a:t>Most Recent Gallup Poll</a:t>
                      </a:r>
                      <a:endParaRPr lang="en-US" sz="3600" dirty="0"/>
                    </a:p>
                  </a:txBody>
                  <a:tcPr/>
                </a:tc>
              </a:tr>
              <a:tr h="945011">
                <a:tc>
                  <a:txBody>
                    <a:bodyPr/>
                    <a:lstStyle/>
                    <a:p>
                      <a:r>
                        <a:rPr lang="en-US" sz="3200" kern="1200" dirty="0" smtClean="0">
                          <a:solidFill>
                            <a:schemeClr val="dk1"/>
                          </a:solidFill>
                          <a:effectLst/>
                          <a:latin typeface="+mn-lt"/>
                          <a:ea typeface="+mn-ea"/>
                          <a:cs typeface="+mn-cs"/>
                        </a:rPr>
                        <a:t>the death penalty </a:t>
                      </a:r>
                      <a:endParaRPr lang="en-US" sz="3200" dirty="0"/>
                    </a:p>
                  </a:txBody>
                  <a:tcPr/>
                </a:tc>
                <a:tc>
                  <a:txBody>
                    <a:bodyPr/>
                    <a:lstStyle/>
                    <a:p>
                      <a:pPr algn="r"/>
                      <a:r>
                        <a:rPr lang="en-US" sz="3600" dirty="0" smtClean="0"/>
                        <a:t>13</a:t>
                      </a:r>
                      <a:endParaRPr lang="en-US" sz="3600" dirty="0"/>
                    </a:p>
                  </a:txBody>
                  <a:tcPr/>
                </a:tc>
                <a:tc>
                  <a:txBody>
                    <a:bodyPr/>
                    <a:lstStyle/>
                    <a:p>
                      <a:pPr algn="r"/>
                      <a:r>
                        <a:rPr lang="en-US" sz="3600" dirty="0" smtClean="0"/>
                        <a:t>36</a:t>
                      </a:r>
                      <a:endParaRPr lang="en-US" sz="3600" dirty="0"/>
                    </a:p>
                  </a:txBody>
                  <a:tcPr/>
                </a:tc>
              </a:tr>
              <a:tr h="945011">
                <a:tc>
                  <a:txBody>
                    <a:bodyPr/>
                    <a:lstStyle/>
                    <a:p>
                      <a:r>
                        <a:rPr lang="en-US" sz="3200" kern="1200" dirty="0" smtClean="0">
                          <a:solidFill>
                            <a:schemeClr val="dk1"/>
                          </a:solidFill>
                          <a:effectLst/>
                          <a:latin typeface="+mn-lt"/>
                          <a:ea typeface="+mn-ea"/>
                          <a:cs typeface="+mn-cs"/>
                        </a:rPr>
                        <a:t>life imprisonment, with absolutely no possibility of parole</a:t>
                      </a:r>
                      <a:endParaRPr lang="en-US" sz="3200" dirty="0"/>
                    </a:p>
                  </a:txBody>
                  <a:tcPr/>
                </a:tc>
                <a:tc>
                  <a:txBody>
                    <a:bodyPr/>
                    <a:lstStyle/>
                    <a:p>
                      <a:pPr algn="r"/>
                      <a:r>
                        <a:rPr lang="en-US" sz="3600" dirty="0" smtClean="0"/>
                        <a:t>87</a:t>
                      </a:r>
                      <a:endParaRPr lang="en-US" sz="3600" dirty="0"/>
                    </a:p>
                  </a:txBody>
                  <a:tcPr/>
                </a:tc>
                <a:tc>
                  <a:txBody>
                    <a:bodyPr/>
                    <a:lstStyle/>
                    <a:p>
                      <a:pPr algn="r"/>
                      <a:r>
                        <a:rPr lang="en-US" sz="3600" dirty="0" smtClean="0"/>
                        <a:t>60</a:t>
                      </a:r>
                      <a:endParaRPr lang="en-US" sz="3600" dirty="0"/>
                    </a:p>
                  </a:txBody>
                  <a:tcPr/>
                </a:tc>
              </a:tr>
              <a:tr h="945011">
                <a:tc>
                  <a:txBody>
                    <a:bodyPr/>
                    <a:lstStyle/>
                    <a:p>
                      <a:r>
                        <a:rPr lang="en-US" sz="3600" dirty="0" smtClean="0"/>
                        <a:t>Total</a:t>
                      </a:r>
                      <a:endParaRPr lang="en-US" sz="3600" dirty="0"/>
                    </a:p>
                  </a:txBody>
                  <a:tcPr/>
                </a:tc>
                <a:tc>
                  <a:txBody>
                    <a:bodyPr/>
                    <a:lstStyle/>
                    <a:p>
                      <a:pPr algn="r"/>
                      <a:r>
                        <a:rPr lang="en-US" sz="3600" dirty="0" smtClean="0"/>
                        <a:t>100% (351)</a:t>
                      </a:r>
                      <a:endParaRPr lang="en-US" sz="3600" dirty="0"/>
                    </a:p>
                  </a:txBody>
                  <a:tcPr/>
                </a:tc>
                <a:tc>
                  <a:txBody>
                    <a:bodyPr/>
                    <a:lstStyle/>
                    <a:p>
                      <a:pPr algn="r"/>
                      <a:r>
                        <a:rPr lang="en-US" sz="3600" dirty="0" smtClean="0"/>
                        <a:t>96%</a:t>
                      </a:r>
                      <a:endParaRPr lang="en-US" sz="3600" dirty="0"/>
                    </a:p>
                  </a:txBody>
                  <a:tcPr/>
                </a:tc>
              </a:tr>
            </a:tbl>
          </a:graphicData>
        </a:graphic>
      </p:graphicFrame>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3</a:t>
            </a:fld>
            <a:endParaRPr lang="en-US"/>
          </a:p>
        </p:txBody>
      </p:sp>
    </p:spTree>
    <p:extLst>
      <p:ext uri="{BB962C8B-B14F-4D97-AF65-F5344CB8AC3E}">
        <p14:creationId xmlns:p14="http://schemas.microsoft.com/office/powerpoint/2010/main" val="600299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30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175082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31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4092658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Which NC County has imposed the most death sentences since </a:t>
            </a:r>
            <a:r>
              <a:rPr lang="en-US" dirty="0" smtClean="0"/>
              <a:t>1972?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3870744"/>
              </p:ext>
            </p:extLst>
          </p:nvPr>
        </p:nvGraphicFramePr>
        <p:xfrm>
          <a:off x="838200" y="1825625"/>
          <a:ext cx="10515600" cy="4206240"/>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r>
                        <a:rPr lang="en-US" sz="4000" dirty="0" smtClean="0"/>
                        <a:t>County</a:t>
                      </a:r>
                      <a:endParaRPr lang="en-US" sz="4000" dirty="0"/>
                    </a:p>
                  </a:txBody>
                  <a:tcPr/>
                </a:tc>
                <a:tc>
                  <a:txBody>
                    <a:bodyPr/>
                    <a:lstStyle/>
                    <a:p>
                      <a:pPr algn="r"/>
                      <a:r>
                        <a:rPr lang="en-US" sz="4000" dirty="0" smtClean="0"/>
                        <a:t>Percent</a:t>
                      </a:r>
                      <a:endParaRPr lang="en-US" sz="4000" dirty="0"/>
                    </a:p>
                  </a:txBody>
                  <a:tcPr/>
                </a:tc>
                <a:tc>
                  <a:txBody>
                    <a:bodyPr/>
                    <a:lstStyle/>
                    <a:p>
                      <a:pPr algn="r"/>
                      <a:r>
                        <a:rPr lang="en-US" sz="4000" dirty="0" smtClean="0"/>
                        <a:t>Actual</a:t>
                      </a:r>
                      <a:r>
                        <a:rPr lang="en-US" sz="4000" baseline="0" dirty="0" smtClean="0"/>
                        <a:t> Number</a:t>
                      </a:r>
                      <a:endParaRPr lang="en-US" sz="4000" dirty="0"/>
                    </a:p>
                  </a:txBody>
                  <a:tcPr/>
                </a:tc>
              </a:tr>
              <a:tr h="370840">
                <a:tc>
                  <a:txBody>
                    <a:bodyPr/>
                    <a:lstStyle/>
                    <a:p>
                      <a:r>
                        <a:rPr lang="en-US" sz="4000" dirty="0" smtClean="0"/>
                        <a:t>Durham</a:t>
                      </a:r>
                      <a:endParaRPr lang="en-US" sz="4000" dirty="0"/>
                    </a:p>
                  </a:txBody>
                  <a:tcPr/>
                </a:tc>
                <a:tc>
                  <a:txBody>
                    <a:bodyPr/>
                    <a:lstStyle/>
                    <a:p>
                      <a:pPr algn="r"/>
                      <a:r>
                        <a:rPr lang="en-US" sz="4000" dirty="0" smtClean="0"/>
                        <a:t>28</a:t>
                      </a:r>
                      <a:endParaRPr lang="en-US" sz="4000" dirty="0"/>
                    </a:p>
                  </a:txBody>
                  <a:tcPr/>
                </a:tc>
                <a:tc>
                  <a:txBody>
                    <a:bodyPr/>
                    <a:lstStyle/>
                    <a:p>
                      <a:pPr algn="r"/>
                      <a:r>
                        <a:rPr lang="en-US" sz="4000" dirty="0" smtClean="0"/>
                        <a:t>9</a:t>
                      </a:r>
                      <a:endParaRPr lang="en-US" sz="4000" dirty="0"/>
                    </a:p>
                  </a:txBody>
                  <a:tcPr/>
                </a:tc>
              </a:tr>
              <a:tr h="370840">
                <a:tc>
                  <a:txBody>
                    <a:bodyPr/>
                    <a:lstStyle/>
                    <a:p>
                      <a:r>
                        <a:rPr lang="en-US" sz="4000" dirty="0" smtClean="0"/>
                        <a:t>Forsyth</a:t>
                      </a:r>
                      <a:endParaRPr lang="en-US" sz="4000" dirty="0"/>
                    </a:p>
                  </a:txBody>
                  <a:tcPr/>
                </a:tc>
                <a:tc>
                  <a:txBody>
                    <a:bodyPr/>
                    <a:lstStyle/>
                    <a:p>
                      <a:pPr algn="r"/>
                      <a:r>
                        <a:rPr lang="en-US" sz="4000" dirty="0" smtClean="0"/>
                        <a:t>14</a:t>
                      </a:r>
                      <a:endParaRPr lang="en-US" sz="4000" dirty="0"/>
                    </a:p>
                  </a:txBody>
                  <a:tcPr/>
                </a:tc>
                <a:tc>
                  <a:txBody>
                    <a:bodyPr/>
                    <a:lstStyle/>
                    <a:p>
                      <a:pPr algn="r"/>
                      <a:r>
                        <a:rPr lang="en-US" sz="4000" dirty="0" smtClean="0"/>
                        <a:t>31</a:t>
                      </a:r>
                      <a:endParaRPr lang="en-US" sz="4000" dirty="0"/>
                    </a:p>
                  </a:txBody>
                  <a:tcPr/>
                </a:tc>
              </a:tr>
              <a:tr h="370840">
                <a:tc>
                  <a:txBody>
                    <a:bodyPr/>
                    <a:lstStyle/>
                    <a:p>
                      <a:r>
                        <a:rPr lang="en-US" sz="4000" dirty="0" err="1" smtClean="0"/>
                        <a:t>Mecklenberg</a:t>
                      </a:r>
                      <a:endParaRPr lang="en-US" sz="4000" dirty="0"/>
                    </a:p>
                  </a:txBody>
                  <a:tcPr/>
                </a:tc>
                <a:tc>
                  <a:txBody>
                    <a:bodyPr/>
                    <a:lstStyle/>
                    <a:p>
                      <a:pPr algn="r"/>
                      <a:r>
                        <a:rPr lang="en-US" sz="4000" dirty="0" smtClean="0"/>
                        <a:t>25</a:t>
                      </a:r>
                      <a:endParaRPr lang="en-US" sz="4000" dirty="0"/>
                    </a:p>
                  </a:txBody>
                  <a:tcPr/>
                </a:tc>
                <a:tc>
                  <a:txBody>
                    <a:bodyPr/>
                    <a:lstStyle/>
                    <a:p>
                      <a:pPr algn="r"/>
                      <a:r>
                        <a:rPr lang="en-US" sz="4000" dirty="0" smtClean="0"/>
                        <a:t>30</a:t>
                      </a:r>
                      <a:endParaRPr lang="en-US" sz="4000" dirty="0"/>
                    </a:p>
                  </a:txBody>
                  <a:tcPr/>
                </a:tc>
              </a:tr>
              <a:tr h="370840">
                <a:tc>
                  <a:txBody>
                    <a:bodyPr/>
                    <a:lstStyle/>
                    <a:p>
                      <a:r>
                        <a:rPr lang="en-US" sz="4000" dirty="0" smtClean="0"/>
                        <a:t>Orange</a:t>
                      </a:r>
                      <a:endParaRPr lang="en-US" sz="4000" dirty="0"/>
                    </a:p>
                  </a:txBody>
                  <a:tcPr/>
                </a:tc>
                <a:tc>
                  <a:txBody>
                    <a:bodyPr/>
                    <a:lstStyle/>
                    <a:p>
                      <a:pPr algn="r"/>
                      <a:r>
                        <a:rPr lang="en-US" sz="4000" dirty="0" smtClean="0"/>
                        <a:t>13</a:t>
                      </a:r>
                      <a:endParaRPr lang="en-US" sz="4000" dirty="0"/>
                    </a:p>
                  </a:txBody>
                  <a:tcPr/>
                </a:tc>
                <a:tc>
                  <a:txBody>
                    <a:bodyPr/>
                    <a:lstStyle/>
                    <a:p>
                      <a:pPr algn="r"/>
                      <a:r>
                        <a:rPr lang="en-US" sz="4000" dirty="0" smtClean="0"/>
                        <a:t>1</a:t>
                      </a:r>
                      <a:endParaRPr lang="en-US" sz="4000" dirty="0"/>
                    </a:p>
                  </a:txBody>
                  <a:tcPr/>
                </a:tc>
              </a:tr>
              <a:tr h="370840">
                <a:tc>
                  <a:txBody>
                    <a:bodyPr/>
                    <a:lstStyle/>
                    <a:p>
                      <a:r>
                        <a:rPr lang="en-US" sz="4000" dirty="0" smtClean="0"/>
                        <a:t>Robeson*</a:t>
                      </a:r>
                      <a:endParaRPr lang="en-US" sz="4000" dirty="0"/>
                    </a:p>
                  </a:txBody>
                  <a:tcPr/>
                </a:tc>
                <a:tc>
                  <a:txBody>
                    <a:bodyPr/>
                    <a:lstStyle/>
                    <a:p>
                      <a:pPr algn="r"/>
                      <a:r>
                        <a:rPr lang="en-US" sz="4000" dirty="0" smtClean="0"/>
                        <a:t>20</a:t>
                      </a:r>
                      <a:endParaRPr lang="en-US" sz="4000" dirty="0"/>
                    </a:p>
                  </a:txBody>
                  <a:tcPr/>
                </a:tc>
                <a:tc>
                  <a:txBody>
                    <a:bodyPr/>
                    <a:lstStyle/>
                    <a:p>
                      <a:pPr algn="r"/>
                      <a:r>
                        <a:rPr lang="en-US" sz="4000" dirty="0" smtClean="0"/>
                        <a:t>34</a:t>
                      </a:r>
                      <a:endParaRPr lang="en-US" sz="4000" dirty="0"/>
                    </a:p>
                  </a:txBody>
                  <a:tcPr/>
                </a:tc>
              </a:tr>
            </a:tbl>
          </a:graphicData>
        </a:graphic>
      </p:graphicFrame>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32</a:t>
            </a:fld>
            <a:endParaRPr lang="en-US"/>
          </a:p>
        </p:txBody>
      </p:sp>
    </p:spTree>
    <p:extLst>
      <p:ext uri="{BB962C8B-B14F-4D97-AF65-F5344CB8AC3E}">
        <p14:creationId xmlns:p14="http://schemas.microsoft.com/office/powerpoint/2010/main" val="3372395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314"/>
          </a:xfrm>
        </p:spPr>
        <p:txBody>
          <a:bodyPr/>
          <a:lstStyle/>
          <a:p>
            <a:r>
              <a:rPr lang="en-US" dirty="0" smtClean="0"/>
              <a:t>Good thing we’re not keeping grades!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76887467"/>
              </p:ext>
            </p:extLst>
          </p:nvPr>
        </p:nvGraphicFramePr>
        <p:xfrm>
          <a:off x="838200" y="1241439"/>
          <a:ext cx="10515599" cy="5333058"/>
        </p:xfrm>
        <a:graphic>
          <a:graphicData uri="http://schemas.openxmlformats.org/drawingml/2006/table">
            <a:tbl>
              <a:tblPr>
                <a:tableStyleId>{5C22544A-7EE6-4342-B048-85BDC9FD1C3A}</a:tableStyleId>
              </a:tblPr>
              <a:tblGrid>
                <a:gridCol w="3244579"/>
                <a:gridCol w="2230935"/>
                <a:gridCol w="453359"/>
                <a:gridCol w="2507031"/>
                <a:gridCol w="2079695"/>
              </a:tblGrid>
              <a:tr h="204357">
                <a:tc>
                  <a:txBody>
                    <a:bodyPr/>
                    <a:lstStyle/>
                    <a:p>
                      <a:pPr algn="l" fontAlgn="b"/>
                      <a:r>
                        <a:rPr lang="en-US" sz="2000" b="1" u="none" strike="noStrike" dirty="0">
                          <a:effectLst/>
                          <a:latin typeface="+mj-lt"/>
                        </a:rPr>
                        <a:t>Question</a:t>
                      </a:r>
                      <a:endParaRPr lang="en-US" sz="2000" b="1" i="0" u="none" strike="noStrike" dirty="0">
                        <a:solidFill>
                          <a:srgbClr val="000000"/>
                        </a:solidFill>
                        <a:effectLst/>
                        <a:latin typeface="+mj-lt"/>
                      </a:endParaRPr>
                    </a:p>
                  </a:txBody>
                  <a:tcPr marL="5645" marR="5645" marT="5645" marB="0" anchor="b"/>
                </a:tc>
                <a:tc>
                  <a:txBody>
                    <a:bodyPr/>
                    <a:lstStyle/>
                    <a:p>
                      <a:pPr algn="r" fontAlgn="b"/>
                      <a:r>
                        <a:rPr lang="en-US" sz="2000" b="1" u="none" strike="noStrike" dirty="0">
                          <a:effectLst/>
                          <a:latin typeface="+mj-lt"/>
                        </a:rPr>
                        <a:t>Percent Correct</a:t>
                      </a:r>
                      <a:endParaRPr lang="en-US" sz="2000" b="1" i="0" u="none" strike="noStrike" dirty="0">
                        <a:solidFill>
                          <a:srgbClr val="000000"/>
                        </a:solidFill>
                        <a:effectLst/>
                        <a:latin typeface="+mj-lt"/>
                      </a:endParaRPr>
                    </a:p>
                  </a:txBody>
                  <a:tcPr marL="5645" marR="5645" marT="5645" marB="0" anchor="b"/>
                </a:tc>
                <a:tc>
                  <a:txBody>
                    <a:bodyPr/>
                    <a:lstStyle/>
                    <a:p>
                      <a:pPr algn="r" fontAlgn="b"/>
                      <a:endParaRPr lang="en-US" sz="2000" b="1" i="0" u="none" strike="noStrike" dirty="0">
                        <a:solidFill>
                          <a:srgbClr val="000000"/>
                        </a:solidFill>
                        <a:effectLst/>
                        <a:latin typeface="+mj-lt"/>
                      </a:endParaRPr>
                    </a:p>
                  </a:txBody>
                  <a:tcPr marL="5645" marR="5645" marT="5645" marB="0" anchor="b"/>
                </a:tc>
                <a:tc>
                  <a:txBody>
                    <a:bodyPr/>
                    <a:lstStyle/>
                    <a:p>
                      <a:pPr algn="l" fontAlgn="b"/>
                      <a:r>
                        <a:rPr lang="en-US" sz="2000" b="1" u="none" strike="noStrike" dirty="0">
                          <a:effectLst/>
                          <a:latin typeface="+mj-lt"/>
                        </a:rPr>
                        <a:t>Question</a:t>
                      </a:r>
                      <a:endParaRPr lang="en-US" sz="2000" b="1" i="0" u="none" strike="noStrike" dirty="0">
                        <a:solidFill>
                          <a:srgbClr val="000000"/>
                        </a:solidFill>
                        <a:effectLst/>
                        <a:latin typeface="+mj-lt"/>
                      </a:endParaRPr>
                    </a:p>
                  </a:txBody>
                  <a:tcPr marL="5645" marR="5645" marT="5645" marB="0" anchor="b"/>
                </a:tc>
                <a:tc>
                  <a:txBody>
                    <a:bodyPr/>
                    <a:lstStyle/>
                    <a:p>
                      <a:pPr algn="r" fontAlgn="b"/>
                      <a:r>
                        <a:rPr lang="en-US" sz="2000" b="1" u="none" strike="noStrike" dirty="0">
                          <a:effectLst/>
                          <a:latin typeface="+mj-lt"/>
                        </a:rPr>
                        <a:t>Percent Correct</a:t>
                      </a:r>
                      <a:endParaRPr lang="en-US" sz="2000" b="1" i="0" u="none" strike="noStrike" dirty="0">
                        <a:solidFill>
                          <a:srgbClr val="000000"/>
                        </a:solidFill>
                        <a:effectLst/>
                        <a:latin typeface="+mj-lt"/>
                      </a:endParaRPr>
                    </a:p>
                  </a:txBody>
                  <a:tcPr marL="5645" marR="5645" marT="5645" marB="0" anchor="b"/>
                </a:tc>
              </a:tr>
              <a:tr h="303713">
                <a:tc>
                  <a:txBody>
                    <a:bodyPr/>
                    <a:lstStyle/>
                    <a:p>
                      <a:pPr algn="l" fontAlgn="b"/>
                      <a:r>
                        <a:rPr lang="en-US" sz="2000" u="none" strike="noStrike" dirty="0">
                          <a:effectLst/>
                          <a:latin typeface="+mj-lt"/>
                        </a:rPr>
                        <a:t>US Population</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27</a:t>
                      </a:r>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a:effectLst/>
                          <a:latin typeface="+mj-lt"/>
                        </a:rPr>
                        <a:t>City of death sentences</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u="none" strike="noStrike">
                          <a:effectLst/>
                          <a:latin typeface="+mj-lt"/>
                        </a:rPr>
                        <a:t>35</a:t>
                      </a:r>
                      <a:endParaRPr lang="en-US" sz="2000" b="0" i="0" u="none" strike="noStrike">
                        <a:solidFill>
                          <a:srgbClr val="000000"/>
                        </a:solidFill>
                        <a:effectLst/>
                        <a:latin typeface="+mj-lt"/>
                      </a:endParaRPr>
                    </a:p>
                  </a:txBody>
                  <a:tcPr marL="5645" marR="5645" marT="5645" marB="0" anchor="b"/>
                </a:tc>
              </a:tr>
              <a:tr h="303713">
                <a:tc>
                  <a:txBody>
                    <a:bodyPr/>
                    <a:lstStyle/>
                    <a:p>
                      <a:pPr algn="l" fontAlgn="b"/>
                      <a:r>
                        <a:rPr lang="en-US" sz="2000" u="none" strike="noStrike" dirty="0">
                          <a:effectLst/>
                          <a:latin typeface="+mj-lt"/>
                        </a:rPr>
                        <a:t>US Homicides</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6</a:t>
                      </a:r>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a:effectLst/>
                          <a:latin typeface="+mj-lt"/>
                        </a:rPr>
                        <a:t>County of executions</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u="none" strike="noStrike">
                          <a:effectLst/>
                          <a:latin typeface="+mj-lt"/>
                        </a:rPr>
                        <a:t>7</a:t>
                      </a:r>
                      <a:endParaRPr lang="en-US" sz="2000" b="0" i="0" u="none" strike="noStrike">
                        <a:solidFill>
                          <a:srgbClr val="000000"/>
                        </a:solidFill>
                        <a:effectLst/>
                        <a:latin typeface="+mj-lt"/>
                      </a:endParaRPr>
                    </a:p>
                  </a:txBody>
                  <a:tcPr marL="5645" marR="5645" marT="5645" marB="0" anchor="b"/>
                </a:tc>
              </a:tr>
              <a:tr h="303713">
                <a:tc>
                  <a:txBody>
                    <a:bodyPr/>
                    <a:lstStyle/>
                    <a:p>
                      <a:pPr algn="l" fontAlgn="b"/>
                      <a:r>
                        <a:rPr lang="en-US" sz="2000" u="none" strike="noStrike" dirty="0">
                          <a:effectLst/>
                          <a:latin typeface="+mj-lt"/>
                        </a:rPr>
                        <a:t>NC Population</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17</a:t>
                      </a:r>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a:effectLst/>
                          <a:latin typeface="+mj-lt"/>
                        </a:rPr>
                        <a:t>Oregon has dp?</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u="none" strike="noStrike">
                          <a:effectLst/>
                          <a:latin typeface="+mj-lt"/>
                        </a:rPr>
                        <a:t>36</a:t>
                      </a:r>
                      <a:endParaRPr lang="en-US" sz="2000" b="0" i="0" u="none" strike="noStrike">
                        <a:solidFill>
                          <a:srgbClr val="000000"/>
                        </a:solidFill>
                        <a:effectLst/>
                        <a:latin typeface="+mj-lt"/>
                      </a:endParaRPr>
                    </a:p>
                  </a:txBody>
                  <a:tcPr marL="5645" marR="5645" marT="5645" marB="0" anchor="b"/>
                </a:tc>
              </a:tr>
              <a:tr h="204357">
                <a:tc>
                  <a:txBody>
                    <a:bodyPr/>
                    <a:lstStyle/>
                    <a:p>
                      <a:pPr algn="l" fontAlgn="b"/>
                      <a:r>
                        <a:rPr lang="en-US" sz="2000" u="none" strike="noStrike" dirty="0">
                          <a:effectLst/>
                          <a:latin typeface="+mj-lt"/>
                        </a:rPr>
                        <a:t>NC Homicides</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7</a:t>
                      </a:r>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a:effectLst/>
                          <a:latin typeface="+mj-lt"/>
                        </a:rPr>
                        <a:t>Ohio has dp?</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u="none" strike="noStrike">
                          <a:effectLst/>
                          <a:latin typeface="+mj-lt"/>
                        </a:rPr>
                        <a:t>81</a:t>
                      </a:r>
                      <a:endParaRPr lang="en-US" sz="2000" b="0" i="0" u="none" strike="noStrike">
                        <a:solidFill>
                          <a:srgbClr val="000000"/>
                        </a:solidFill>
                        <a:effectLst/>
                        <a:latin typeface="+mj-lt"/>
                      </a:endParaRPr>
                    </a:p>
                  </a:txBody>
                  <a:tcPr marL="5645" marR="5645" marT="5645" marB="0" anchor="b"/>
                </a:tc>
              </a:tr>
              <a:tr h="204357">
                <a:tc>
                  <a:txBody>
                    <a:bodyPr/>
                    <a:lstStyle/>
                    <a:p>
                      <a:pPr algn="l" fontAlgn="b"/>
                      <a:r>
                        <a:rPr lang="en-US" sz="2000" u="none" strike="noStrike" dirty="0">
                          <a:effectLst/>
                          <a:latin typeface="+mj-lt"/>
                        </a:rPr>
                        <a:t>Cost of </a:t>
                      </a:r>
                      <a:r>
                        <a:rPr lang="en-US" sz="2000" u="none" strike="noStrike" dirty="0" smtClean="0">
                          <a:effectLst/>
                          <a:latin typeface="+mj-lt"/>
                        </a:rPr>
                        <a:t>DP higher</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58</a:t>
                      </a:r>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a:effectLst/>
                          <a:latin typeface="+mj-lt"/>
                        </a:rPr>
                        <a:t>Michigan has dp?</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u="none" strike="noStrike">
                          <a:effectLst/>
                          <a:latin typeface="+mj-lt"/>
                        </a:rPr>
                        <a:t>33</a:t>
                      </a:r>
                      <a:endParaRPr lang="en-US" sz="2000" b="0" i="0" u="none" strike="noStrike">
                        <a:solidFill>
                          <a:srgbClr val="000000"/>
                        </a:solidFill>
                        <a:effectLst/>
                        <a:latin typeface="+mj-lt"/>
                      </a:endParaRPr>
                    </a:p>
                  </a:txBody>
                  <a:tcPr marL="5645" marR="5645" marT="5645" marB="0" anchor="b"/>
                </a:tc>
              </a:tr>
              <a:tr h="502425">
                <a:tc>
                  <a:txBody>
                    <a:bodyPr/>
                    <a:lstStyle/>
                    <a:p>
                      <a:pPr algn="l" fontAlgn="b"/>
                      <a:r>
                        <a:rPr lang="en-US" sz="2000" u="none" strike="noStrike" dirty="0">
                          <a:effectLst/>
                          <a:latin typeface="+mj-lt"/>
                        </a:rPr>
                        <a:t>Max </a:t>
                      </a:r>
                      <a:r>
                        <a:rPr lang="en-US" sz="2000" u="none" strike="noStrike" dirty="0" smtClean="0">
                          <a:effectLst/>
                          <a:latin typeface="+mj-lt"/>
                        </a:rPr>
                        <a:t># executions</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9</a:t>
                      </a:r>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dirty="0">
                          <a:effectLst/>
                          <a:latin typeface="+mj-lt"/>
                        </a:rPr>
                        <a:t>Vermont has </a:t>
                      </a:r>
                      <a:r>
                        <a:rPr lang="en-US" sz="2000" u="none" strike="noStrike" dirty="0" err="1">
                          <a:effectLst/>
                          <a:latin typeface="+mj-lt"/>
                        </a:rPr>
                        <a:t>dp</a:t>
                      </a:r>
                      <a:r>
                        <a:rPr lang="en-US" sz="2000" u="none" strike="noStrike" dirty="0">
                          <a:effectLst/>
                          <a:latin typeface="+mj-lt"/>
                        </a:rPr>
                        <a:t>?</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a:effectLst/>
                          <a:latin typeface="+mj-lt"/>
                        </a:rPr>
                        <a:t>70</a:t>
                      </a:r>
                      <a:endParaRPr lang="en-US" sz="2000" b="0" i="0" u="none" strike="noStrike">
                        <a:solidFill>
                          <a:srgbClr val="000000"/>
                        </a:solidFill>
                        <a:effectLst/>
                        <a:latin typeface="+mj-lt"/>
                      </a:endParaRPr>
                    </a:p>
                  </a:txBody>
                  <a:tcPr marL="5645" marR="5645" marT="5645" marB="0" anchor="b"/>
                </a:tc>
              </a:tr>
              <a:tr h="403069">
                <a:tc>
                  <a:txBody>
                    <a:bodyPr/>
                    <a:lstStyle/>
                    <a:p>
                      <a:pPr algn="l" fontAlgn="b"/>
                      <a:r>
                        <a:rPr lang="en-US" sz="2000" u="none" strike="noStrike" dirty="0">
                          <a:effectLst/>
                          <a:latin typeface="+mj-lt"/>
                        </a:rPr>
                        <a:t>Max </a:t>
                      </a:r>
                      <a:r>
                        <a:rPr lang="en-US" sz="2000" u="none" strike="noStrike" dirty="0" smtClean="0">
                          <a:effectLst/>
                          <a:latin typeface="+mj-lt"/>
                        </a:rPr>
                        <a:t># </a:t>
                      </a:r>
                      <a:r>
                        <a:rPr lang="en-US" sz="2000" u="none" strike="noStrike" dirty="0">
                          <a:effectLst/>
                          <a:latin typeface="+mj-lt"/>
                        </a:rPr>
                        <a:t>death sentences</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5</a:t>
                      </a:r>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dirty="0">
                          <a:effectLst/>
                          <a:latin typeface="+mj-lt"/>
                        </a:rPr>
                        <a:t>NJ has </a:t>
                      </a:r>
                      <a:r>
                        <a:rPr lang="en-US" sz="2000" u="none" strike="noStrike" dirty="0" err="1">
                          <a:effectLst/>
                          <a:latin typeface="+mj-lt"/>
                        </a:rPr>
                        <a:t>dp</a:t>
                      </a:r>
                      <a:r>
                        <a:rPr lang="en-US" sz="2000" u="none" strike="noStrike" dirty="0">
                          <a:effectLst/>
                          <a:latin typeface="+mj-lt"/>
                        </a:rPr>
                        <a:t>?</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a:effectLst/>
                          <a:latin typeface="+mj-lt"/>
                        </a:rPr>
                        <a:t>45</a:t>
                      </a:r>
                      <a:endParaRPr lang="en-US" sz="2000" b="0" i="0" u="none" strike="noStrike">
                        <a:solidFill>
                          <a:srgbClr val="000000"/>
                        </a:solidFill>
                        <a:effectLst/>
                        <a:latin typeface="+mj-lt"/>
                      </a:endParaRPr>
                    </a:p>
                  </a:txBody>
                  <a:tcPr marL="5645" marR="5645" marT="5645" marB="0" anchor="b"/>
                </a:tc>
              </a:tr>
              <a:tr h="303713">
                <a:tc>
                  <a:txBody>
                    <a:bodyPr/>
                    <a:lstStyle/>
                    <a:p>
                      <a:pPr algn="l" fontAlgn="b"/>
                      <a:r>
                        <a:rPr lang="en-US" sz="2000" u="none" strike="noStrike">
                          <a:effectLst/>
                          <a:latin typeface="+mj-lt"/>
                        </a:rPr>
                        <a:t>Death qualification</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25</a:t>
                      </a:r>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dirty="0">
                          <a:effectLst/>
                          <a:latin typeface="+mj-lt"/>
                        </a:rPr>
                        <a:t>Most recent NC execution</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a:effectLst/>
                          <a:latin typeface="+mj-lt"/>
                        </a:rPr>
                        <a:t>46</a:t>
                      </a:r>
                      <a:endParaRPr lang="en-US" sz="2000" b="0" i="0" u="none" strike="noStrike">
                        <a:solidFill>
                          <a:srgbClr val="000000"/>
                        </a:solidFill>
                        <a:effectLst/>
                        <a:latin typeface="+mj-lt"/>
                      </a:endParaRPr>
                    </a:p>
                  </a:txBody>
                  <a:tcPr marL="5645" marR="5645" marT="5645" marB="0" anchor="b"/>
                </a:tc>
              </a:tr>
              <a:tr h="403069">
                <a:tc>
                  <a:txBody>
                    <a:bodyPr/>
                    <a:lstStyle/>
                    <a:p>
                      <a:pPr algn="l" fontAlgn="b"/>
                      <a:r>
                        <a:rPr lang="en-US" sz="2000" u="none" strike="noStrike">
                          <a:effectLst/>
                          <a:latin typeface="+mj-lt"/>
                        </a:rPr>
                        <a:t>Execution rate given condemnation</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22</a:t>
                      </a:r>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dirty="0">
                          <a:effectLst/>
                          <a:latin typeface="+mj-lt"/>
                        </a:rPr>
                        <a:t>NC DR population</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a:effectLst/>
                          <a:latin typeface="+mj-lt"/>
                        </a:rPr>
                        <a:t>3</a:t>
                      </a:r>
                      <a:endParaRPr lang="en-US" sz="2000" b="0" i="0" u="none" strike="noStrike">
                        <a:solidFill>
                          <a:srgbClr val="000000"/>
                        </a:solidFill>
                        <a:effectLst/>
                        <a:latin typeface="+mj-lt"/>
                      </a:endParaRPr>
                    </a:p>
                  </a:txBody>
                  <a:tcPr marL="5645" marR="5645" marT="5645" marB="0" anchor="b"/>
                </a:tc>
              </a:tr>
              <a:tr h="303713">
                <a:tc>
                  <a:txBody>
                    <a:bodyPr/>
                    <a:lstStyle/>
                    <a:p>
                      <a:pPr algn="l" fontAlgn="b"/>
                      <a:r>
                        <a:rPr lang="en-US" sz="2000" u="none" strike="noStrike">
                          <a:effectLst/>
                          <a:latin typeface="+mj-lt"/>
                        </a:rPr>
                        <a:t>Highest executing state</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54</a:t>
                      </a:r>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dirty="0">
                          <a:effectLst/>
                          <a:latin typeface="+mj-lt"/>
                        </a:rPr>
                        <a:t>Top NC </a:t>
                      </a:r>
                      <a:r>
                        <a:rPr lang="en-US" sz="2000" u="none" strike="noStrike" dirty="0" smtClean="0">
                          <a:effectLst/>
                          <a:latin typeface="+mj-lt"/>
                        </a:rPr>
                        <a:t>county </a:t>
                      </a:r>
                      <a:r>
                        <a:rPr lang="en-US" sz="2000" u="none" strike="noStrike" dirty="0">
                          <a:effectLst/>
                          <a:latin typeface="+mj-lt"/>
                        </a:rPr>
                        <a:t>for </a:t>
                      </a:r>
                      <a:r>
                        <a:rPr lang="en-US" sz="2000" u="none" strike="noStrike" dirty="0" err="1">
                          <a:effectLst/>
                          <a:latin typeface="+mj-lt"/>
                        </a:rPr>
                        <a:t>dp</a:t>
                      </a:r>
                      <a:r>
                        <a:rPr lang="en-US" sz="2000" u="none" strike="noStrike" dirty="0">
                          <a:effectLst/>
                          <a:latin typeface="+mj-lt"/>
                        </a:rPr>
                        <a:t>?</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20</a:t>
                      </a:r>
                      <a:endParaRPr lang="en-US" sz="2000" b="0" i="0" u="none" strike="noStrike" dirty="0">
                        <a:solidFill>
                          <a:srgbClr val="000000"/>
                        </a:solidFill>
                        <a:effectLst/>
                        <a:latin typeface="+mj-lt"/>
                      </a:endParaRPr>
                    </a:p>
                  </a:txBody>
                  <a:tcPr marL="5645" marR="5645" marT="5645" marB="0" anchor="b"/>
                </a:tc>
              </a:tr>
              <a:tr h="403069">
                <a:tc>
                  <a:txBody>
                    <a:bodyPr/>
                    <a:lstStyle/>
                    <a:p>
                      <a:pPr algn="l" fontAlgn="b"/>
                      <a:r>
                        <a:rPr lang="en-US" sz="2000" u="none" strike="noStrike">
                          <a:effectLst/>
                          <a:latin typeface="+mj-lt"/>
                        </a:rPr>
                        <a:t>Number of exonerations</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4</a:t>
                      </a:r>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r>
              <a:tr h="204357">
                <a:tc>
                  <a:txBody>
                    <a:bodyPr/>
                    <a:lstStyle/>
                    <a:p>
                      <a:pPr algn="l" fontAlgn="b"/>
                      <a:r>
                        <a:rPr lang="en-US" sz="2000" u="none" strike="noStrike">
                          <a:effectLst/>
                          <a:latin typeface="+mj-lt"/>
                        </a:rPr>
                        <a:t>City of homicides</a:t>
                      </a:r>
                      <a:endParaRPr lang="en-US" sz="2000" b="0" i="0" u="none" strike="noStrike">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20</a:t>
                      </a:r>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r>
              <a:tr h="303713">
                <a:tc>
                  <a:txBody>
                    <a:bodyPr/>
                    <a:lstStyle/>
                    <a:p>
                      <a:pPr algn="l" fontAlgn="b"/>
                      <a:r>
                        <a:rPr lang="en-US" sz="2000" u="none" strike="noStrike" dirty="0">
                          <a:effectLst/>
                          <a:latin typeface="+mj-lt"/>
                        </a:rPr>
                        <a:t>City of executions</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65</a:t>
                      </a:r>
                      <a:endParaRPr lang="en-US" sz="2000" b="0" i="0" u="none" strike="noStrike" dirty="0">
                        <a:solidFill>
                          <a:srgbClr val="000000"/>
                        </a:solidFill>
                        <a:effectLst/>
                        <a:latin typeface="+mj-lt"/>
                      </a:endParaRPr>
                    </a:p>
                  </a:txBody>
                  <a:tcPr marL="5645" marR="5645" marT="5645" marB="0" anchor="b"/>
                </a:tc>
                <a:tc>
                  <a:txBody>
                    <a:bodyPr/>
                    <a:lstStyle/>
                    <a:p>
                      <a:pPr algn="r" fontAlgn="b"/>
                      <a:endParaRPr lang="en-US" sz="2000" b="0" i="0" u="none" strike="noStrike" dirty="0">
                        <a:solidFill>
                          <a:srgbClr val="000000"/>
                        </a:solidFill>
                        <a:effectLst/>
                        <a:latin typeface="+mj-lt"/>
                      </a:endParaRPr>
                    </a:p>
                  </a:txBody>
                  <a:tcPr marL="5645" marR="5645" marT="5645" marB="0" anchor="b"/>
                </a:tc>
                <a:tc>
                  <a:txBody>
                    <a:bodyPr/>
                    <a:lstStyle/>
                    <a:p>
                      <a:pPr algn="l" fontAlgn="b"/>
                      <a:r>
                        <a:rPr lang="en-US" sz="2000" u="none" strike="noStrike" dirty="0">
                          <a:effectLst/>
                          <a:latin typeface="+mj-lt"/>
                        </a:rPr>
                        <a:t>Average </a:t>
                      </a:r>
                      <a:endParaRPr lang="en-US" sz="2000" b="0" i="0" u="none" strike="noStrike" dirty="0">
                        <a:solidFill>
                          <a:srgbClr val="000000"/>
                        </a:solidFill>
                        <a:effectLst/>
                        <a:latin typeface="+mj-lt"/>
                      </a:endParaRPr>
                    </a:p>
                  </a:txBody>
                  <a:tcPr marL="5645" marR="5645" marT="5645" marB="0" anchor="b"/>
                </a:tc>
                <a:tc>
                  <a:txBody>
                    <a:bodyPr/>
                    <a:lstStyle/>
                    <a:p>
                      <a:pPr algn="r" fontAlgn="b"/>
                      <a:r>
                        <a:rPr lang="en-US" sz="2000" u="none" strike="noStrike" dirty="0">
                          <a:effectLst/>
                          <a:latin typeface="+mj-lt"/>
                        </a:rPr>
                        <a:t>          30.2 </a:t>
                      </a:r>
                      <a:endParaRPr lang="en-US" sz="2000" b="0" i="0" u="none" strike="noStrike" dirty="0">
                        <a:solidFill>
                          <a:srgbClr val="000000"/>
                        </a:solidFill>
                        <a:effectLst/>
                        <a:latin typeface="+mj-lt"/>
                      </a:endParaRPr>
                    </a:p>
                  </a:txBody>
                  <a:tcPr marL="5645" marR="5645" marT="5645" marB="0" anchor="b"/>
                </a:tc>
              </a:tr>
            </a:tbl>
          </a:graphicData>
        </a:graphic>
      </p:graphicFrame>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33</a:t>
            </a:fld>
            <a:endParaRPr lang="en-US"/>
          </a:p>
        </p:txBody>
      </p:sp>
    </p:spTree>
    <p:extLst>
      <p:ext uri="{BB962C8B-B14F-4D97-AF65-F5344CB8AC3E}">
        <p14:creationId xmlns:p14="http://schemas.microsoft.com/office/powerpoint/2010/main" val="427197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67472"/>
          </a:xfrm>
        </p:spPr>
        <p:txBody>
          <a:bodyPr>
            <a:normAutofit fontScale="90000"/>
          </a:bodyPr>
          <a:lstStyle/>
          <a:p>
            <a:r>
              <a:rPr lang="en-US" dirty="0" smtClean="0"/>
              <a:t>Q3. </a:t>
            </a:r>
            <a:r>
              <a:rPr lang="en-US" dirty="0"/>
              <a:t>Regardless of whether or not you think it should be legal, for each one, please tell me whether you personally believe that in general it is morally acceptable or morally wrong. How about the death penalty</a:t>
            </a:r>
            <a:r>
              <a:rPr lang="en-US" dirty="0" smtClean="0"/>
              <a: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26635210"/>
              </p:ext>
            </p:extLst>
          </p:nvPr>
        </p:nvGraphicFramePr>
        <p:xfrm>
          <a:off x="838200" y="2821209"/>
          <a:ext cx="10515600" cy="4165300"/>
        </p:xfrm>
        <a:graphic>
          <a:graphicData uri="http://schemas.openxmlformats.org/drawingml/2006/table">
            <a:tbl>
              <a:tblPr firstRow="1" bandRow="1">
                <a:tableStyleId>{5C22544A-7EE6-4342-B048-85BDC9FD1C3A}</a:tableStyleId>
              </a:tblPr>
              <a:tblGrid>
                <a:gridCol w="3505200"/>
                <a:gridCol w="3505200"/>
                <a:gridCol w="3505200"/>
              </a:tblGrid>
              <a:tr h="1124466">
                <a:tc>
                  <a:txBody>
                    <a:bodyPr/>
                    <a:lstStyle/>
                    <a:p>
                      <a:endParaRPr lang="en-US" sz="3600" dirty="0"/>
                    </a:p>
                  </a:txBody>
                  <a:tcPr/>
                </a:tc>
                <a:tc>
                  <a:txBody>
                    <a:bodyPr/>
                    <a:lstStyle/>
                    <a:p>
                      <a:pPr algn="r"/>
                      <a:r>
                        <a:rPr lang="en-US" sz="3600" dirty="0" smtClean="0"/>
                        <a:t>POLI</a:t>
                      </a:r>
                      <a:r>
                        <a:rPr lang="en-US" sz="3600" baseline="0" dirty="0" smtClean="0"/>
                        <a:t> 203</a:t>
                      </a:r>
                      <a:endParaRPr lang="en-US" sz="3600" dirty="0"/>
                    </a:p>
                  </a:txBody>
                  <a:tcPr/>
                </a:tc>
                <a:tc>
                  <a:txBody>
                    <a:bodyPr/>
                    <a:lstStyle/>
                    <a:p>
                      <a:pPr algn="r"/>
                      <a:r>
                        <a:rPr lang="en-US" sz="3600" dirty="0" smtClean="0"/>
                        <a:t>Most Recent Gallup Poll</a:t>
                      </a:r>
                      <a:endParaRPr lang="en-US" sz="3600" dirty="0"/>
                    </a:p>
                  </a:txBody>
                  <a:tcPr/>
                </a:tc>
              </a:tr>
              <a:tr h="1124466">
                <a:tc>
                  <a:txBody>
                    <a:bodyPr/>
                    <a:lstStyle/>
                    <a:p>
                      <a:r>
                        <a:rPr lang="en-US" sz="3600" dirty="0" smtClean="0"/>
                        <a:t>Morally acceptable</a:t>
                      </a:r>
                      <a:endParaRPr lang="en-US" sz="3600" dirty="0"/>
                    </a:p>
                  </a:txBody>
                  <a:tcPr/>
                </a:tc>
                <a:tc>
                  <a:txBody>
                    <a:bodyPr/>
                    <a:lstStyle/>
                    <a:p>
                      <a:pPr algn="r"/>
                      <a:r>
                        <a:rPr lang="en-US" sz="3600" dirty="0" smtClean="0"/>
                        <a:t>32</a:t>
                      </a:r>
                      <a:endParaRPr lang="en-US" sz="3600" dirty="0"/>
                    </a:p>
                  </a:txBody>
                  <a:tcPr/>
                </a:tc>
                <a:tc>
                  <a:txBody>
                    <a:bodyPr/>
                    <a:lstStyle/>
                    <a:p>
                      <a:pPr algn="r"/>
                      <a:r>
                        <a:rPr lang="en-US" sz="3600" dirty="0" smtClean="0"/>
                        <a:t>60</a:t>
                      </a:r>
                      <a:endParaRPr lang="en-US" sz="3600" dirty="0"/>
                    </a:p>
                  </a:txBody>
                  <a:tcPr/>
                </a:tc>
              </a:tr>
              <a:tr h="893930">
                <a:tc>
                  <a:txBody>
                    <a:bodyPr/>
                    <a:lstStyle/>
                    <a:p>
                      <a:r>
                        <a:rPr lang="en-US" sz="3600" dirty="0" smtClean="0"/>
                        <a:t>Morally wrong</a:t>
                      </a:r>
                      <a:endParaRPr lang="en-US" sz="3600" dirty="0"/>
                    </a:p>
                  </a:txBody>
                  <a:tcPr/>
                </a:tc>
                <a:tc>
                  <a:txBody>
                    <a:bodyPr/>
                    <a:lstStyle/>
                    <a:p>
                      <a:pPr algn="r"/>
                      <a:r>
                        <a:rPr lang="en-US" sz="3600" dirty="0" smtClean="0"/>
                        <a:t>68</a:t>
                      </a:r>
                      <a:endParaRPr lang="en-US" sz="3600" dirty="0"/>
                    </a:p>
                  </a:txBody>
                  <a:tcPr/>
                </a:tc>
                <a:tc>
                  <a:txBody>
                    <a:bodyPr/>
                    <a:lstStyle/>
                    <a:p>
                      <a:pPr algn="r"/>
                      <a:r>
                        <a:rPr lang="en-US" sz="3600" dirty="0" smtClean="0"/>
                        <a:t>35</a:t>
                      </a:r>
                      <a:endParaRPr lang="en-US" sz="3600" dirty="0"/>
                    </a:p>
                  </a:txBody>
                  <a:tcPr/>
                </a:tc>
              </a:tr>
              <a:tr h="893930">
                <a:tc>
                  <a:txBody>
                    <a:bodyPr/>
                    <a:lstStyle/>
                    <a:p>
                      <a:r>
                        <a:rPr lang="en-US" sz="3600" dirty="0" smtClean="0"/>
                        <a:t>Total</a:t>
                      </a:r>
                      <a:endParaRPr lang="en-US" sz="3600" dirty="0"/>
                    </a:p>
                  </a:txBody>
                  <a:tcPr/>
                </a:tc>
                <a:tc>
                  <a:txBody>
                    <a:bodyPr/>
                    <a:lstStyle/>
                    <a:p>
                      <a:pPr algn="r"/>
                      <a:r>
                        <a:rPr lang="en-US" sz="3600" dirty="0" smtClean="0"/>
                        <a:t>100% (349)</a:t>
                      </a:r>
                      <a:endParaRPr lang="en-US" sz="3600" dirty="0"/>
                    </a:p>
                  </a:txBody>
                  <a:tcPr/>
                </a:tc>
                <a:tc>
                  <a:txBody>
                    <a:bodyPr/>
                    <a:lstStyle/>
                    <a:p>
                      <a:pPr algn="r"/>
                      <a:r>
                        <a:rPr lang="en-US" sz="3600" dirty="0" smtClean="0"/>
                        <a:t>95%</a:t>
                      </a:r>
                      <a:endParaRPr lang="en-US" sz="3600" dirty="0"/>
                    </a:p>
                  </a:txBody>
                  <a:tcPr/>
                </a:tc>
              </a:tr>
            </a:tbl>
          </a:graphicData>
        </a:graphic>
      </p:graphicFrame>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4</a:t>
            </a:fld>
            <a:endParaRPr lang="en-US"/>
          </a:p>
        </p:txBody>
      </p:sp>
    </p:spTree>
    <p:extLst>
      <p:ext uri="{BB962C8B-B14F-4D97-AF65-F5344CB8AC3E}">
        <p14:creationId xmlns:p14="http://schemas.microsoft.com/office/powerpoint/2010/main" val="144535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Q4. </a:t>
            </a:r>
            <a:r>
              <a:rPr lang="en-US" dirty="0"/>
              <a:t>In your opinion, is the death penalty imposed </a:t>
            </a:r>
            <a:r>
              <a:rPr lang="en-US" dirty="0" smtClean="0"/>
              <a: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6061526"/>
              </p:ext>
            </p:extLst>
          </p:nvPr>
        </p:nvGraphicFramePr>
        <p:xfrm>
          <a:off x="838200" y="1645527"/>
          <a:ext cx="10515600" cy="5212473"/>
        </p:xfrm>
        <a:graphic>
          <a:graphicData uri="http://schemas.openxmlformats.org/drawingml/2006/table">
            <a:tbl>
              <a:tblPr firstRow="1" bandRow="1">
                <a:tableStyleId>{5C22544A-7EE6-4342-B048-85BDC9FD1C3A}</a:tableStyleId>
              </a:tblPr>
              <a:tblGrid>
                <a:gridCol w="3505200"/>
                <a:gridCol w="3505200"/>
                <a:gridCol w="3505200"/>
              </a:tblGrid>
              <a:tr h="945011">
                <a:tc>
                  <a:txBody>
                    <a:bodyPr/>
                    <a:lstStyle/>
                    <a:p>
                      <a:endParaRPr lang="en-US" sz="3600" dirty="0"/>
                    </a:p>
                  </a:txBody>
                  <a:tcPr/>
                </a:tc>
                <a:tc>
                  <a:txBody>
                    <a:bodyPr/>
                    <a:lstStyle/>
                    <a:p>
                      <a:pPr algn="r"/>
                      <a:r>
                        <a:rPr lang="en-US" sz="3600" dirty="0" smtClean="0"/>
                        <a:t>POLI</a:t>
                      </a:r>
                      <a:r>
                        <a:rPr lang="en-US" sz="3600" baseline="0" dirty="0" smtClean="0"/>
                        <a:t> 203</a:t>
                      </a:r>
                      <a:endParaRPr lang="en-US" sz="3600" dirty="0"/>
                    </a:p>
                  </a:txBody>
                  <a:tcPr/>
                </a:tc>
                <a:tc>
                  <a:txBody>
                    <a:bodyPr/>
                    <a:lstStyle/>
                    <a:p>
                      <a:pPr algn="r"/>
                      <a:r>
                        <a:rPr lang="en-US" sz="3600" dirty="0" smtClean="0"/>
                        <a:t>Most Recent Gallup Poll</a:t>
                      </a:r>
                      <a:endParaRPr lang="en-US" sz="3600" dirty="0"/>
                    </a:p>
                  </a:txBody>
                  <a:tcPr/>
                </a:tc>
              </a:tr>
              <a:tr h="945011">
                <a:tc>
                  <a:txBody>
                    <a:bodyPr/>
                    <a:lstStyle/>
                    <a:p>
                      <a:r>
                        <a:rPr lang="en-US" sz="3600" dirty="0" smtClean="0"/>
                        <a:t>Too Often</a:t>
                      </a:r>
                      <a:endParaRPr lang="en-US" sz="3600" dirty="0"/>
                    </a:p>
                  </a:txBody>
                  <a:tcPr/>
                </a:tc>
                <a:tc>
                  <a:txBody>
                    <a:bodyPr/>
                    <a:lstStyle/>
                    <a:p>
                      <a:pPr algn="r"/>
                      <a:r>
                        <a:rPr lang="en-US" sz="3600" dirty="0" smtClean="0"/>
                        <a:t>67</a:t>
                      </a:r>
                      <a:endParaRPr lang="en-US" sz="3600" dirty="0"/>
                    </a:p>
                  </a:txBody>
                  <a:tcPr/>
                </a:tc>
                <a:tc>
                  <a:txBody>
                    <a:bodyPr/>
                    <a:lstStyle/>
                    <a:p>
                      <a:pPr algn="r"/>
                      <a:r>
                        <a:rPr lang="en-US" sz="3600" dirty="0" smtClean="0"/>
                        <a:t>29</a:t>
                      </a:r>
                      <a:endParaRPr lang="en-US" sz="3600" dirty="0"/>
                    </a:p>
                  </a:txBody>
                  <a:tcPr/>
                </a:tc>
              </a:tr>
              <a:tr h="945011">
                <a:tc>
                  <a:txBody>
                    <a:bodyPr/>
                    <a:lstStyle/>
                    <a:p>
                      <a:r>
                        <a:rPr lang="en-US" sz="3600" dirty="0" smtClean="0"/>
                        <a:t>About the right amount</a:t>
                      </a:r>
                      <a:endParaRPr lang="en-US" sz="3600" dirty="0"/>
                    </a:p>
                  </a:txBody>
                  <a:tcPr/>
                </a:tc>
                <a:tc>
                  <a:txBody>
                    <a:bodyPr/>
                    <a:lstStyle/>
                    <a:p>
                      <a:pPr algn="r"/>
                      <a:r>
                        <a:rPr lang="en-US" sz="3600" dirty="0" smtClean="0"/>
                        <a:t>27</a:t>
                      </a:r>
                      <a:endParaRPr lang="en-US" sz="3600" dirty="0"/>
                    </a:p>
                  </a:txBody>
                  <a:tcPr/>
                </a:tc>
                <a:tc>
                  <a:txBody>
                    <a:bodyPr/>
                    <a:lstStyle/>
                    <a:p>
                      <a:pPr algn="r"/>
                      <a:r>
                        <a:rPr lang="en-US" sz="3600" dirty="0" smtClean="0"/>
                        <a:t>28</a:t>
                      </a:r>
                      <a:endParaRPr lang="en-US" sz="3600" dirty="0"/>
                    </a:p>
                  </a:txBody>
                  <a:tcPr/>
                </a:tc>
              </a:tr>
              <a:tr h="945011">
                <a:tc>
                  <a:txBody>
                    <a:bodyPr/>
                    <a:lstStyle/>
                    <a:p>
                      <a:r>
                        <a:rPr lang="en-US" sz="3600" dirty="0" smtClean="0"/>
                        <a:t>Not often enough</a:t>
                      </a:r>
                      <a:endParaRPr lang="en-US" sz="3600" dirty="0"/>
                    </a:p>
                  </a:txBody>
                  <a:tcPr/>
                </a:tc>
                <a:tc>
                  <a:txBody>
                    <a:bodyPr/>
                    <a:lstStyle/>
                    <a:p>
                      <a:pPr algn="r"/>
                      <a:r>
                        <a:rPr lang="en-US" sz="3600" dirty="0" smtClean="0"/>
                        <a:t>6</a:t>
                      </a:r>
                      <a:endParaRPr lang="en-US" sz="3600" dirty="0"/>
                    </a:p>
                  </a:txBody>
                  <a:tcPr/>
                </a:tc>
                <a:tc>
                  <a:txBody>
                    <a:bodyPr/>
                    <a:lstStyle/>
                    <a:p>
                      <a:pPr algn="r"/>
                      <a:r>
                        <a:rPr lang="en-US" sz="3600" dirty="0" smtClean="0"/>
                        <a:t>37</a:t>
                      </a:r>
                      <a:endParaRPr lang="en-US" sz="3600" dirty="0"/>
                    </a:p>
                  </a:txBody>
                  <a:tcPr/>
                </a:tc>
              </a:tr>
              <a:tr h="945011">
                <a:tc>
                  <a:txBody>
                    <a:bodyPr/>
                    <a:lstStyle/>
                    <a:p>
                      <a:r>
                        <a:rPr lang="en-US" sz="3600" dirty="0" smtClean="0"/>
                        <a:t>Total</a:t>
                      </a:r>
                      <a:endParaRPr lang="en-US" sz="3600" dirty="0"/>
                    </a:p>
                  </a:txBody>
                  <a:tcPr/>
                </a:tc>
                <a:tc>
                  <a:txBody>
                    <a:bodyPr/>
                    <a:lstStyle/>
                    <a:p>
                      <a:pPr algn="r"/>
                      <a:r>
                        <a:rPr lang="en-US" sz="3600" dirty="0" smtClean="0"/>
                        <a:t>100% (351)</a:t>
                      </a:r>
                      <a:endParaRPr lang="en-US" sz="3600" dirty="0"/>
                    </a:p>
                  </a:txBody>
                  <a:tcPr/>
                </a:tc>
                <a:tc>
                  <a:txBody>
                    <a:bodyPr/>
                    <a:lstStyle/>
                    <a:p>
                      <a:pPr algn="r"/>
                      <a:r>
                        <a:rPr lang="en-US" sz="3600" dirty="0" smtClean="0"/>
                        <a:t>94%</a:t>
                      </a:r>
                      <a:endParaRPr lang="en-US" sz="3600" dirty="0"/>
                    </a:p>
                  </a:txBody>
                  <a:tcPr/>
                </a:tc>
              </a:tr>
            </a:tbl>
          </a:graphicData>
        </a:graphic>
      </p:graphicFrame>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5</a:t>
            </a:fld>
            <a:endParaRPr lang="en-US"/>
          </a:p>
        </p:txBody>
      </p:sp>
    </p:spTree>
    <p:extLst>
      <p:ext uri="{BB962C8B-B14F-4D97-AF65-F5344CB8AC3E}">
        <p14:creationId xmlns:p14="http://schemas.microsoft.com/office/powerpoint/2010/main" val="556916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Q5. </a:t>
            </a:r>
            <a:r>
              <a:rPr lang="en-US" dirty="0"/>
              <a:t>Generally speaking, do you believe the death penalty is applied fairly or unfairly in this country today</a:t>
            </a:r>
            <a:r>
              <a:rPr lang="en-US" dirty="0" smtClean="0"/>
              <a: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8663319"/>
              </p:ext>
            </p:extLst>
          </p:nvPr>
        </p:nvGraphicFramePr>
        <p:xfrm>
          <a:off x="838200" y="1825625"/>
          <a:ext cx="10515600" cy="4023753"/>
        </p:xfrm>
        <a:graphic>
          <a:graphicData uri="http://schemas.openxmlformats.org/drawingml/2006/table">
            <a:tbl>
              <a:tblPr firstRow="1" bandRow="1">
                <a:tableStyleId>{5C22544A-7EE6-4342-B048-85BDC9FD1C3A}</a:tableStyleId>
              </a:tblPr>
              <a:tblGrid>
                <a:gridCol w="3505200"/>
                <a:gridCol w="3505200"/>
                <a:gridCol w="3505200"/>
              </a:tblGrid>
              <a:tr h="945011">
                <a:tc>
                  <a:txBody>
                    <a:bodyPr/>
                    <a:lstStyle/>
                    <a:p>
                      <a:endParaRPr lang="en-US" sz="3600" dirty="0"/>
                    </a:p>
                  </a:txBody>
                  <a:tcPr/>
                </a:tc>
                <a:tc>
                  <a:txBody>
                    <a:bodyPr/>
                    <a:lstStyle/>
                    <a:p>
                      <a:pPr algn="r"/>
                      <a:r>
                        <a:rPr lang="en-US" sz="3600" dirty="0" smtClean="0"/>
                        <a:t>POLI</a:t>
                      </a:r>
                      <a:r>
                        <a:rPr lang="en-US" sz="3600" baseline="0" dirty="0" smtClean="0"/>
                        <a:t> 203</a:t>
                      </a:r>
                      <a:endParaRPr lang="en-US" sz="3600" dirty="0"/>
                    </a:p>
                  </a:txBody>
                  <a:tcPr/>
                </a:tc>
                <a:tc>
                  <a:txBody>
                    <a:bodyPr/>
                    <a:lstStyle/>
                    <a:p>
                      <a:pPr algn="r"/>
                      <a:r>
                        <a:rPr lang="en-US" sz="3600" dirty="0" smtClean="0"/>
                        <a:t>Most Recent Gallup Poll</a:t>
                      </a:r>
                      <a:endParaRPr lang="en-US" sz="3600" dirty="0"/>
                    </a:p>
                  </a:txBody>
                  <a:tcPr/>
                </a:tc>
              </a:tr>
              <a:tr h="945011">
                <a:tc>
                  <a:txBody>
                    <a:bodyPr/>
                    <a:lstStyle/>
                    <a:p>
                      <a:r>
                        <a:rPr lang="en-US" sz="3600" dirty="0" smtClean="0"/>
                        <a:t>Fairly</a:t>
                      </a:r>
                      <a:endParaRPr lang="en-US" sz="3600" dirty="0"/>
                    </a:p>
                  </a:txBody>
                  <a:tcPr/>
                </a:tc>
                <a:tc>
                  <a:txBody>
                    <a:bodyPr/>
                    <a:lstStyle/>
                    <a:p>
                      <a:pPr algn="r"/>
                      <a:r>
                        <a:rPr lang="en-US" sz="3600" dirty="0" smtClean="0"/>
                        <a:t>89</a:t>
                      </a:r>
                      <a:endParaRPr lang="en-US" sz="3600" dirty="0"/>
                    </a:p>
                  </a:txBody>
                  <a:tcPr/>
                </a:tc>
                <a:tc>
                  <a:txBody>
                    <a:bodyPr/>
                    <a:lstStyle/>
                    <a:p>
                      <a:pPr algn="r"/>
                      <a:r>
                        <a:rPr lang="en-US" sz="3600" dirty="0" smtClean="0"/>
                        <a:t>49</a:t>
                      </a:r>
                      <a:endParaRPr lang="en-US" sz="3600" dirty="0"/>
                    </a:p>
                  </a:txBody>
                  <a:tcPr/>
                </a:tc>
              </a:tr>
              <a:tr h="945011">
                <a:tc>
                  <a:txBody>
                    <a:bodyPr/>
                    <a:lstStyle/>
                    <a:p>
                      <a:r>
                        <a:rPr lang="en-US" sz="3600" dirty="0" smtClean="0"/>
                        <a:t>Unfairly</a:t>
                      </a:r>
                      <a:endParaRPr lang="en-US" sz="3600" dirty="0"/>
                    </a:p>
                  </a:txBody>
                  <a:tcPr/>
                </a:tc>
                <a:tc>
                  <a:txBody>
                    <a:bodyPr/>
                    <a:lstStyle/>
                    <a:p>
                      <a:pPr algn="r"/>
                      <a:r>
                        <a:rPr lang="en-US" sz="3600" dirty="0" smtClean="0"/>
                        <a:t>11</a:t>
                      </a:r>
                      <a:endParaRPr lang="en-US" sz="3600" dirty="0"/>
                    </a:p>
                  </a:txBody>
                  <a:tcPr/>
                </a:tc>
                <a:tc>
                  <a:txBody>
                    <a:bodyPr/>
                    <a:lstStyle/>
                    <a:p>
                      <a:pPr algn="r"/>
                      <a:r>
                        <a:rPr lang="en-US" sz="3600" dirty="0" smtClean="0"/>
                        <a:t>45</a:t>
                      </a:r>
                      <a:endParaRPr lang="en-US" sz="3600" dirty="0"/>
                    </a:p>
                  </a:txBody>
                  <a:tcPr/>
                </a:tc>
              </a:tr>
              <a:tr h="945011">
                <a:tc>
                  <a:txBody>
                    <a:bodyPr/>
                    <a:lstStyle/>
                    <a:p>
                      <a:r>
                        <a:rPr lang="en-US" sz="3600" dirty="0" smtClean="0"/>
                        <a:t>Total</a:t>
                      </a:r>
                      <a:endParaRPr lang="en-US" sz="3600" dirty="0"/>
                    </a:p>
                  </a:txBody>
                  <a:tcPr/>
                </a:tc>
                <a:tc>
                  <a:txBody>
                    <a:bodyPr/>
                    <a:lstStyle/>
                    <a:p>
                      <a:pPr algn="r"/>
                      <a:r>
                        <a:rPr lang="en-US" sz="3600" dirty="0" smtClean="0"/>
                        <a:t>100% (351)</a:t>
                      </a:r>
                      <a:endParaRPr lang="en-US" sz="3600" dirty="0"/>
                    </a:p>
                  </a:txBody>
                  <a:tcPr/>
                </a:tc>
                <a:tc>
                  <a:txBody>
                    <a:bodyPr/>
                    <a:lstStyle/>
                    <a:p>
                      <a:pPr algn="r"/>
                      <a:r>
                        <a:rPr lang="en-US" sz="3600" dirty="0" smtClean="0"/>
                        <a:t>94%</a:t>
                      </a:r>
                      <a:endParaRPr lang="en-US" sz="3600" dirty="0"/>
                    </a:p>
                  </a:txBody>
                  <a:tcPr/>
                </a:tc>
              </a:tr>
            </a:tbl>
          </a:graphicData>
        </a:graphic>
      </p:graphicFrame>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6</a:t>
            </a:fld>
            <a:endParaRPr lang="en-US"/>
          </a:p>
        </p:txBody>
      </p:sp>
    </p:spTree>
    <p:extLst>
      <p:ext uri="{BB962C8B-B14F-4D97-AF65-F5344CB8AC3E}">
        <p14:creationId xmlns:p14="http://schemas.microsoft.com/office/powerpoint/2010/main" val="489819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Q6. </a:t>
            </a:r>
            <a:r>
              <a:rPr lang="en-US" dirty="0"/>
              <a:t>Apart from your opinion about the death penalty, what form of punishment do you consider to be the most </a:t>
            </a:r>
            <a:r>
              <a:rPr lang="en-US" dirty="0" smtClean="0"/>
              <a:t>humane?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977391"/>
              </p:ext>
            </p:extLst>
          </p:nvPr>
        </p:nvGraphicFramePr>
        <p:xfrm>
          <a:off x="838200" y="1825625"/>
          <a:ext cx="10515600" cy="5029200"/>
        </p:xfrm>
        <a:graphic>
          <a:graphicData uri="http://schemas.openxmlformats.org/drawingml/2006/table">
            <a:tbl>
              <a:tblPr firstRow="1" bandRow="1">
                <a:tableStyleId>{5C22544A-7EE6-4342-B048-85BDC9FD1C3A}</a:tableStyleId>
              </a:tblPr>
              <a:tblGrid>
                <a:gridCol w="3505200"/>
                <a:gridCol w="3505200"/>
                <a:gridCol w="3505200"/>
              </a:tblGrid>
              <a:tr h="1063662">
                <a:tc>
                  <a:txBody>
                    <a:bodyPr/>
                    <a:lstStyle/>
                    <a:p>
                      <a:endParaRPr lang="en-US" sz="3600" dirty="0"/>
                    </a:p>
                  </a:txBody>
                  <a:tcPr/>
                </a:tc>
                <a:tc>
                  <a:txBody>
                    <a:bodyPr/>
                    <a:lstStyle/>
                    <a:p>
                      <a:pPr algn="r"/>
                      <a:r>
                        <a:rPr lang="en-US" sz="3600" dirty="0" smtClean="0"/>
                        <a:t>POLI</a:t>
                      </a:r>
                      <a:r>
                        <a:rPr lang="en-US" sz="3600" baseline="0" dirty="0" smtClean="0"/>
                        <a:t> 203</a:t>
                      </a:r>
                      <a:endParaRPr lang="en-US" sz="3600" dirty="0"/>
                    </a:p>
                  </a:txBody>
                  <a:tcPr/>
                </a:tc>
                <a:tc>
                  <a:txBody>
                    <a:bodyPr/>
                    <a:lstStyle/>
                    <a:p>
                      <a:pPr algn="r"/>
                      <a:r>
                        <a:rPr lang="en-US" sz="3600" dirty="0" smtClean="0"/>
                        <a:t>Most Recent Gallup Poll</a:t>
                      </a:r>
                      <a:endParaRPr lang="en-US" sz="3600" dirty="0"/>
                    </a:p>
                  </a:txBody>
                  <a:tcPr/>
                </a:tc>
              </a:tr>
              <a:tr h="620421">
                <a:tc>
                  <a:txBody>
                    <a:bodyPr/>
                    <a:lstStyle/>
                    <a:p>
                      <a:r>
                        <a:rPr lang="en-US" sz="3600" dirty="0" smtClean="0"/>
                        <a:t>Firing squad</a:t>
                      </a:r>
                      <a:endParaRPr lang="en-US" sz="3600" dirty="0"/>
                    </a:p>
                  </a:txBody>
                  <a:tcPr/>
                </a:tc>
                <a:tc>
                  <a:txBody>
                    <a:bodyPr/>
                    <a:lstStyle/>
                    <a:p>
                      <a:pPr algn="r"/>
                      <a:r>
                        <a:rPr lang="en-US" sz="3600" dirty="0" smtClean="0"/>
                        <a:t>11</a:t>
                      </a:r>
                      <a:endParaRPr lang="en-US" sz="3600" dirty="0"/>
                    </a:p>
                  </a:txBody>
                  <a:tcPr/>
                </a:tc>
                <a:tc>
                  <a:txBody>
                    <a:bodyPr/>
                    <a:lstStyle/>
                    <a:p>
                      <a:pPr algn="r"/>
                      <a:r>
                        <a:rPr lang="en-US" sz="3600" dirty="0" smtClean="0"/>
                        <a:t>9</a:t>
                      </a:r>
                      <a:endParaRPr lang="en-US" sz="3600" dirty="0"/>
                    </a:p>
                  </a:txBody>
                  <a:tcPr/>
                </a:tc>
              </a:tr>
              <a:tr h="620421">
                <a:tc>
                  <a:txBody>
                    <a:bodyPr/>
                    <a:lstStyle/>
                    <a:p>
                      <a:r>
                        <a:rPr lang="en-US" sz="3600" dirty="0" smtClean="0"/>
                        <a:t>Hanging</a:t>
                      </a:r>
                      <a:endParaRPr lang="en-US" sz="3600" dirty="0"/>
                    </a:p>
                  </a:txBody>
                  <a:tcPr/>
                </a:tc>
                <a:tc>
                  <a:txBody>
                    <a:bodyPr/>
                    <a:lstStyle/>
                    <a:p>
                      <a:pPr algn="r"/>
                      <a:r>
                        <a:rPr lang="en-US" sz="3600" dirty="0" smtClean="0"/>
                        <a:t>3</a:t>
                      </a:r>
                      <a:endParaRPr lang="en-US" sz="3600" dirty="0"/>
                    </a:p>
                  </a:txBody>
                  <a:tcPr/>
                </a:tc>
                <a:tc>
                  <a:txBody>
                    <a:bodyPr/>
                    <a:lstStyle/>
                    <a:p>
                      <a:pPr algn="r"/>
                      <a:r>
                        <a:rPr lang="en-US" sz="3600" dirty="0" smtClean="0"/>
                        <a:t>5</a:t>
                      </a:r>
                      <a:endParaRPr lang="en-US" sz="3600" dirty="0"/>
                    </a:p>
                  </a:txBody>
                  <a:tcPr/>
                </a:tc>
              </a:tr>
              <a:tr h="620421">
                <a:tc>
                  <a:txBody>
                    <a:bodyPr/>
                    <a:lstStyle/>
                    <a:p>
                      <a:r>
                        <a:rPr lang="en-US" sz="3600" dirty="0" smtClean="0"/>
                        <a:t>Lethal injection</a:t>
                      </a:r>
                      <a:endParaRPr lang="en-US" sz="3600" dirty="0"/>
                    </a:p>
                  </a:txBody>
                  <a:tcPr/>
                </a:tc>
                <a:tc>
                  <a:txBody>
                    <a:bodyPr/>
                    <a:lstStyle/>
                    <a:p>
                      <a:pPr algn="r"/>
                      <a:r>
                        <a:rPr lang="en-US" sz="3600" dirty="0" smtClean="0"/>
                        <a:t>83</a:t>
                      </a:r>
                      <a:endParaRPr lang="en-US" sz="3600" dirty="0"/>
                    </a:p>
                  </a:txBody>
                  <a:tcPr/>
                </a:tc>
                <a:tc>
                  <a:txBody>
                    <a:bodyPr/>
                    <a:lstStyle/>
                    <a:p>
                      <a:pPr algn="r"/>
                      <a:r>
                        <a:rPr lang="en-US" sz="3600" dirty="0" smtClean="0"/>
                        <a:t>65</a:t>
                      </a:r>
                      <a:endParaRPr lang="en-US" sz="3600" dirty="0"/>
                    </a:p>
                  </a:txBody>
                  <a:tcPr/>
                </a:tc>
              </a:tr>
              <a:tr h="620421">
                <a:tc>
                  <a:txBody>
                    <a:bodyPr/>
                    <a:lstStyle/>
                    <a:p>
                      <a:r>
                        <a:rPr lang="en-US" sz="3600" dirty="0" smtClean="0"/>
                        <a:t>Electric chair</a:t>
                      </a:r>
                      <a:endParaRPr lang="en-US" sz="3600" dirty="0"/>
                    </a:p>
                  </a:txBody>
                  <a:tcPr/>
                </a:tc>
                <a:tc>
                  <a:txBody>
                    <a:bodyPr/>
                    <a:lstStyle/>
                    <a:p>
                      <a:pPr algn="r"/>
                      <a:r>
                        <a:rPr lang="en-US" sz="3600" dirty="0" smtClean="0"/>
                        <a:t>1</a:t>
                      </a:r>
                      <a:endParaRPr lang="en-US" sz="3600" dirty="0"/>
                    </a:p>
                  </a:txBody>
                  <a:tcPr/>
                </a:tc>
                <a:tc>
                  <a:txBody>
                    <a:bodyPr/>
                    <a:lstStyle/>
                    <a:p>
                      <a:pPr algn="r"/>
                      <a:r>
                        <a:rPr lang="en-US" sz="3600" dirty="0" smtClean="0"/>
                        <a:t>4</a:t>
                      </a:r>
                      <a:endParaRPr lang="en-US" sz="3600" dirty="0"/>
                    </a:p>
                  </a:txBody>
                  <a:tcPr/>
                </a:tc>
              </a:tr>
              <a:tr h="620421">
                <a:tc>
                  <a:txBody>
                    <a:bodyPr/>
                    <a:lstStyle/>
                    <a:p>
                      <a:r>
                        <a:rPr lang="en-US" sz="3600" dirty="0" smtClean="0"/>
                        <a:t>Gas chamber</a:t>
                      </a:r>
                      <a:endParaRPr lang="en-US" sz="3600" dirty="0"/>
                    </a:p>
                  </a:txBody>
                  <a:tcPr/>
                </a:tc>
                <a:tc>
                  <a:txBody>
                    <a:bodyPr/>
                    <a:lstStyle/>
                    <a:p>
                      <a:pPr algn="r"/>
                      <a:r>
                        <a:rPr lang="en-US" sz="3600" dirty="0" smtClean="0"/>
                        <a:t>1</a:t>
                      </a:r>
                      <a:endParaRPr lang="en-US" sz="3600" dirty="0"/>
                    </a:p>
                  </a:txBody>
                  <a:tcPr/>
                </a:tc>
                <a:tc>
                  <a:txBody>
                    <a:bodyPr/>
                    <a:lstStyle/>
                    <a:p>
                      <a:pPr algn="r"/>
                      <a:r>
                        <a:rPr lang="en-US" sz="3600" dirty="0" smtClean="0"/>
                        <a:t>4</a:t>
                      </a:r>
                      <a:endParaRPr lang="en-US" sz="3600" dirty="0"/>
                    </a:p>
                  </a:txBody>
                  <a:tcPr/>
                </a:tc>
              </a:tr>
              <a:tr h="620421">
                <a:tc>
                  <a:txBody>
                    <a:bodyPr/>
                    <a:lstStyle/>
                    <a:p>
                      <a:r>
                        <a:rPr lang="en-US" sz="3600" dirty="0" smtClean="0"/>
                        <a:t>Total</a:t>
                      </a:r>
                      <a:endParaRPr lang="en-US" sz="3600" dirty="0"/>
                    </a:p>
                  </a:txBody>
                  <a:tcPr/>
                </a:tc>
                <a:tc>
                  <a:txBody>
                    <a:bodyPr/>
                    <a:lstStyle/>
                    <a:p>
                      <a:pPr algn="r"/>
                      <a:r>
                        <a:rPr lang="en-US" sz="3600" dirty="0" smtClean="0"/>
                        <a:t>100% (351)</a:t>
                      </a:r>
                      <a:endParaRPr lang="en-US" sz="3600" dirty="0"/>
                    </a:p>
                  </a:txBody>
                  <a:tcPr/>
                </a:tc>
                <a:tc>
                  <a:txBody>
                    <a:bodyPr/>
                    <a:lstStyle/>
                    <a:p>
                      <a:pPr algn="r"/>
                      <a:r>
                        <a:rPr lang="en-US" sz="3600" dirty="0" smtClean="0"/>
                        <a:t>87%</a:t>
                      </a:r>
                      <a:endParaRPr lang="en-US" sz="3600" dirty="0"/>
                    </a:p>
                  </a:txBody>
                  <a:tcPr/>
                </a:tc>
              </a:tr>
            </a:tbl>
          </a:graphicData>
        </a:graphic>
      </p:graphicFrame>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7</a:t>
            </a:fld>
            <a:endParaRPr lang="en-US"/>
          </a:p>
        </p:txBody>
      </p:sp>
    </p:spTree>
    <p:extLst>
      <p:ext uri="{BB962C8B-B14F-4D97-AF65-F5344CB8AC3E}">
        <p14:creationId xmlns:p14="http://schemas.microsoft.com/office/powerpoint/2010/main" val="360480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Q7. </a:t>
            </a:r>
            <a:r>
              <a:rPr lang="en-US" dirty="0"/>
              <a:t>Do you feel that the death penalty acts as a deterrent to the commitment of murder, that it lowers the murder rate, or not</a:t>
            </a:r>
            <a:r>
              <a:rPr lang="en-US" dirty="0" smtClean="0"/>
              <a: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6621526"/>
              </p:ext>
            </p:extLst>
          </p:nvPr>
        </p:nvGraphicFramePr>
        <p:xfrm>
          <a:off x="838200" y="1825625"/>
          <a:ext cx="10515600" cy="4023753"/>
        </p:xfrm>
        <a:graphic>
          <a:graphicData uri="http://schemas.openxmlformats.org/drawingml/2006/table">
            <a:tbl>
              <a:tblPr firstRow="1" bandRow="1">
                <a:tableStyleId>{5C22544A-7EE6-4342-B048-85BDC9FD1C3A}</a:tableStyleId>
              </a:tblPr>
              <a:tblGrid>
                <a:gridCol w="3505200"/>
                <a:gridCol w="3505200"/>
                <a:gridCol w="3505200"/>
              </a:tblGrid>
              <a:tr h="945011">
                <a:tc>
                  <a:txBody>
                    <a:bodyPr/>
                    <a:lstStyle/>
                    <a:p>
                      <a:endParaRPr lang="en-US" sz="3600" dirty="0"/>
                    </a:p>
                  </a:txBody>
                  <a:tcPr/>
                </a:tc>
                <a:tc>
                  <a:txBody>
                    <a:bodyPr/>
                    <a:lstStyle/>
                    <a:p>
                      <a:pPr algn="r"/>
                      <a:r>
                        <a:rPr lang="en-US" sz="3600" dirty="0" smtClean="0"/>
                        <a:t>POLI</a:t>
                      </a:r>
                      <a:r>
                        <a:rPr lang="en-US" sz="3600" baseline="0" dirty="0" smtClean="0"/>
                        <a:t> 203</a:t>
                      </a:r>
                      <a:endParaRPr lang="en-US" sz="3600" dirty="0"/>
                    </a:p>
                  </a:txBody>
                  <a:tcPr/>
                </a:tc>
                <a:tc>
                  <a:txBody>
                    <a:bodyPr/>
                    <a:lstStyle/>
                    <a:p>
                      <a:pPr algn="r"/>
                      <a:r>
                        <a:rPr lang="en-US" sz="3600" dirty="0" smtClean="0"/>
                        <a:t>Most Recent Gallup Poll</a:t>
                      </a:r>
                      <a:endParaRPr lang="en-US" sz="3600" dirty="0"/>
                    </a:p>
                  </a:txBody>
                  <a:tcPr/>
                </a:tc>
              </a:tr>
              <a:tr h="945011">
                <a:tc>
                  <a:txBody>
                    <a:bodyPr/>
                    <a:lstStyle/>
                    <a:p>
                      <a:r>
                        <a:rPr lang="en-US" sz="3600" dirty="0" smtClean="0"/>
                        <a:t>Yes, does</a:t>
                      </a:r>
                      <a:endParaRPr lang="en-US" sz="3600" dirty="0"/>
                    </a:p>
                  </a:txBody>
                  <a:tcPr/>
                </a:tc>
                <a:tc>
                  <a:txBody>
                    <a:bodyPr/>
                    <a:lstStyle/>
                    <a:p>
                      <a:pPr algn="r"/>
                      <a:r>
                        <a:rPr lang="en-US" sz="3600" dirty="0" smtClean="0"/>
                        <a:t>10</a:t>
                      </a:r>
                      <a:endParaRPr lang="en-US" sz="3600" dirty="0"/>
                    </a:p>
                  </a:txBody>
                  <a:tcPr/>
                </a:tc>
                <a:tc>
                  <a:txBody>
                    <a:bodyPr/>
                    <a:lstStyle/>
                    <a:p>
                      <a:pPr algn="r"/>
                      <a:r>
                        <a:rPr lang="en-US" sz="3600" dirty="0" smtClean="0"/>
                        <a:t>32</a:t>
                      </a:r>
                      <a:endParaRPr lang="en-US" sz="3600" dirty="0"/>
                    </a:p>
                  </a:txBody>
                  <a:tcPr/>
                </a:tc>
              </a:tr>
              <a:tr h="945011">
                <a:tc>
                  <a:txBody>
                    <a:bodyPr/>
                    <a:lstStyle/>
                    <a:p>
                      <a:r>
                        <a:rPr lang="en-US" sz="3600" dirty="0" smtClean="0"/>
                        <a:t>No,</a:t>
                      </a:r>
                      <a:r>
                        <a:rPr lang="en-US" sz="3600" baseline="0" dirty="0" smtClean="0"/>
                        <a:t> does not</a:t>
                      </a:r>
                      <a:endParaRPr lang="en-US" sz="3600" dirty="0"/>
                    </a:p>
                  </a:txBody>
                  <a:tcPr/>
                </a:tc>
                <a:tc>
                  <a:txBody>
                    <a:bodyPr/>
                    <a:lstStyle/>
                    <a:p>
                      <a:pPr algn="r"/>
                      <a:r>
                        <a:rPr lang="en-US" sz="3600" dirty="0" smtClean="0"/>
                        <a:t>90</a:t>
                      </a:r>
                      <a:endParaRPr lang="en-US" sz="3600" dirty="0"/>
                    </a:p>
                  </a:txBody>
                  <a:tcPr/>
                </a:tc>
                <a:tc>
                  <a:txBody>
                    <a:bodyPr/>
                    <a:lstStyle/>
                    <a:p>
                      <a:pPr algn="r"/>
                      <a:r>
                        <a:rPr lang="en-US" sz="3600" dirty="0" smtClean="0"/>
                        <a:t>64</a:t>
                      </a:r>
                      <a:endParaRPr lang="en-US" sz="3600" dirty="0"/>
                    </a:p>
                  </a:txBody>
                  <a:tcPr/>
                </a:tc>
              </a:tr>
              <a:tr h="945011">
                <a:tc>
                  <a:txBody>
                    <a:bodyPr/>
                    <a:lstStyle/>
                    <a:p>
                      <a:r>
                        <a:rPr lang="en-US" sz="3600" dirty="0" smtClean="0"/>
                        <a:t>Total</a:t>
                      </a:r>
                      <a:endParaRPr lang="en-US" sz="3600" dirty="0"/>
                    </a:p>
                  </a:txBody>
                  <a:tcPr/>
                </a:tc>
                <a:tc>
                  <a:txBody>
                    <a:bodyPr/>
                    <a:lstStyle/>
                    <a:p>
                      <a:pPr algn="r"/>
                      <a:r>
                        <a:rPr lang="en-US" sz="3600" dirty="0" smtClean="0"/>
                        <a:t>100% (350)</a:t>
                      </a:r>
                      <a:endParaRPr lang="en-US" sz="3600" dirty="0"/>
                    </a:p>
                  </a:txBody>
                  <a:tcPr/>
                </a:tc>
                <a:tc>
                  <a:txBody>
                    <a:bodyPr/>
                    <a:lstStyle/>
                    <a:p>
                      <a:pPr algn="r"/>
                      <a:r>
                        <a:rPr lang="en-US" sz="3600" dirty="0" smtClean="0"/>
                        <a:t>96%</a:t>
                      </a:r>
                      <a:endParaRPr lang="en-US" sz="3600" dirty="0"/>
                    </a:p>
                  </a:txBody>
                  <a:tcPr/>
                </a:tc>
              </a:tr>
            </a:tbl>
          </a:graphicData>
        </a:graphic>
      </p:graphicFrame>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8</a:t>
            </a:fld>
            <a:endParaRPr lang="en-US"/>
          </a:p>
        </p:txBody>
      </p:sp>
    </p:spTree>
    <p:extLst>
      <p:ext uri="{BB962C8B-B14F-4D97-AF65-F5344CB8AC3E}">
        <p14:creationId xmlns:p14="http://schemas.microsoft.com/office/powerpoint/2010/main" val="311356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70112"/>
          </a:xfrm>
        </p:spPr>
        <p:txBody>
          <a:bodyPr>
            <a:normAutofit fontScale="90000"/>
          </a:bodyPr>
          <a:lstStyle/>
          <a:p>
            <a:r>
              <a:rPr lang="en-US" dirty="0" smtClean="0"/>
              <a:t>Q8. </a:t>
            </a:r>
            <a:r>
              <a:rPr lang="en-US" dirty="0"/>
              <a:t>How often do you think that a person has been executed under the death penalty who was, in fact, innocent of the crime he or she was charged with -- do you think this has happened in the past five years, or </a:t>
            </a:r>
            <a:r>
              <a:rPr lang="en-US" dirty="0" smtClean="0"/>
              <a:t>not?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73762297"/>
              </p:ext>
            </p:extLst>
          </p:nvPr>
        </p:nvGraphicFramePr>
        <p:xfrm>
          <a:off x="838200" y="2834247"/>
          <a:ext cx="10515600" cy="4023753"/>
        </p:xfrm>
        <a:graphic>
          <a:graphicData uri="http://schemas.openxmlformats.org/drawingml/2006/table">
            <a:tbl>
              <a:tblPr firstRow="1" bandRow="1">
                <a:tableStyleId>{5C22544A-7EE6-4342-B048-85BDC9FD1C3A}</a:tableStyleId>
              </a:tblPr>
              <a:tblGrid>
                <a:gridCol w="3505200"/>
                <a:gridCol w="3505200"/>
                <a:gridCol w="3505200"/>
              </a:tblGrid>
              <a:tr h="945011">
                <a:tc>
                  <a:txBody>
                    <a:bodyPr/>
                    <a:lstStyle/>
                    <a:p>
                      <a:endParaRPr lang="en-US" sz="3600" dirty="0"/>
                    </a:p>
                  </a:txBody>
                  <a:tcPr/>
                </a:tc>
                <a:tc>
                  <a:txBody>
                    <a:bodyPr/>
                    <a:lstStyle/>
                    <a:p>
                      <a:pPr algn="r"/>
                      <a:r>
                        <a:rPr lang="en-US" sz="3600" dirty="0" smtClean="0"/>
                        <a:t>POLI</a:t>
                      </a:r>
                      <a:r>
                        <a:rPr lang="en-US" sz="3600" baseline="0" dirty="0" smtClean="0"/>
                        <a:t> 203</a:t>
                      </a:r>
                      <a:endParaRPr lang="en-US" sz="3600" dirty="0"/>
                    </a:p>
                  </a:txBody>
                  <a:tcPr/>
                </a:tc>
                <a:tc>
                  <a:txBody>
                    <a:bodyPr/>
                    <a:lstStyle/>
                    <a:p>
                      <a:pPr algn="r"/>
                      <a:r>
                        <a:rPr lang="en-US" sz="3600" dirty="0" smtClean="0"/>
                        <a:t>Most Recent Gallup Poll</a:t>
                      </a:r>
                      <a:endParaRPr lang="en-US" sz="3600" dirty="0"/>
                    </a:p>
                  </a:txBody>
                  <a:tcPr/>
                </a:tc>
              </a:tr>
              <a:tr h="945011">
                <a:tc>
                  <a:txBody>
                    <a:bodyPr/>
                    <a:lstStyle/>
                    <a:p>
                      <a:r>
                        <a:rPr lang="en-US" sz="3600" dirty="0" smtClean="0"/>
                        <a:t>Yes, has</a:t>
                      </a:r>
                      <a:endParaRPr lang="en-US" sz="3600" dirty="0"/>
                    </a:p>
                  </a:txBody>
                  <a:tcPr/>
                </a:tc>
                <a:tc>
                  <a:txBody>
                    <a:bodyPr/>
                    <a:lstStyle/>
                    <a:p>
                      <a:pPr algn="r"/>
                      <a:r>
                        <a:rPr lang="en-US" sz="3600" dirty="0" smtClean="0"/>
                        <a:t>93</a:t>
                      </a:r>
                      <a:endParaRPr lang="en-US" sz="3600" dirty="0"/>
                    </a:p>
                  </a:txBody>
                  <a:tcPr/>
                </a:tc>
                <a:tc>
                  <a:txBody>
                    <a:bodyPr/>
                    <a:lstStyle/>
                    <a:p>
                      <a:pPr algn="r"/>
                      <a:r>
                        <a:rPr lang="en-US" sz="3600" dirty="0" smtClean="0"/>
                        <a:t>59</a:t>
                      </a:r>
                      <a:endParaRPr lang="en-US" sz="3600" dirty="0"/>
                    </a:p>
                  </a:txBody>
                  <a:tcPr/>
                </a:tc>
              </a:tr>
              <a:tr h="945011">
                <a:tc>
                  <a:txBody>
                    <a:bodyPr/>
                    <a:lstStyle/>
                    <a:p>
                      <a:r>
                        <a:rPr lang="en-US" sz="3600" dirty="0" smtClean="0"/>
                        <a:t>No,</a:t>
                      </a:r>
                      <a:r>
                        <a:rPr lang="en-US" sz="3600" baseline="0" dirty="0" smtClean="0"/>
                        <a:t> has not</a:t>
                      </a:r>
                      <a:endParaRPr lang="en-US" sz="3600" dirty="0"/>
                    </a:p>
                  </a:txBody>
                  <a:tcPr/>
                </a:tc>
                <a:tc>
                  <a:txBody>
                    <a:bodyPr/>
                    <a:lstStyle/>
                    <a:p>
                      <a:pPr algn="r"/>
                      <a:r>
                        <a:rPr lang="en-US" sz="3600" dirty="0" smtClean="0"/>
                        <a:t>7</a:t>
                      </a:r>
                      <a:endParaRPr lang="en-US" sz="3600" dirty="0"/>
                    </a:p>
                  </a:txBody>
                  <a:tcPr/>
                </a:tc>
                <a:tc>
                  <a:txBody>
                    <a:bodyPr/>
                    <a:lstStyle/>
                    <a:p>
                      <a:pPr algn="r"/>
                      <a:r>
                        <a:rPr lang="en-US" sz="3600" dirty="0" smtClean="0"/>
                        <a:t>31</a:t>
                      </a:r>
                      <a:endParaRPr lang="en-US" sz="3600" dirty="0"/>
                    </a:p>
                  </a:txBody>
                  <a:tcPr/>
                </a:tc>
              </a:tr>
              <a:tr h="945011">
                <a:tc>
                  <a:txBody>
                    <a:bodyPr/>
                    <a:lstStyle/>
                    <a:p>
                      <a:r>
                        <a:rPr lang="en-US" sz="3600" dirty="0" smtClean="0"/>
                        <a:t>Total</a:t>
                      </a:r>
                      <a:endParaRPr lang="en-US" sz="3600" dirty="0"/>
                    </a:p>
                  </a:txBody>
                  <a:tcPr/>
                </a:tc>
                <a:tc>
                  <a:txBody>
                    <a:bodyPr/>
                    <a:lstStyle/>
                    <a:p>
                      <a:pPr algn="r"/>
                      <a:r>
                        <a:rPr lang="en-US" sz="3600" dirty="0" smtClean="0"/>
                        <a:t>100% (350)</a:t>
                      </a:r>
                      <a:endParaRPr lang="en-US" sz="3600" dirty="0"/>
                    </a:p>
                  </a:txBody>
                  <a:tcPr/>
                </a:tc>
                <a:tc>
                  <a:txBody>
                    <a:bodyPr/>
                    <a:lstStyle/>
                    <a:p>
                      <a:pPr algn="r"/>
                      <a:r>
                        <a:rPr lang="en-US" sz="3600" dirty="0" smtClean="0"/>
                        <a:t>90%</a:t>
                      </a:r>
                      <a:endParaRPr lang="en-US" sz="3600" dirty="0"/>
                    </a:p>
                  </a:txBody>
                  <a:tcPr/>
                </a:tc>
              </a:tr>
            </a:tbl>
          </a:graphicData>
        </a:graphic>
      </p:graphicFrame>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9</a:t>
            </a:fld>
            <a:endParaRPr lang="en-US"/>
          </a:p>
        </p:txBody>
      </p:sp>
    </p:spTree>
    <p:extLst>
      <p:ext uri="{BB962C8B-B14F-4D97-AF65-F5344CB8AC3E}">
        <p14:creationId xmlns:p14="http://schemas.microsoft.com/office/powerpoint/2010/main" val="1985321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1218</Words>
  <Application>Microsoft Office PowerPoint</Application>
  <PresentationFormat>Widescreen</PresentationFormat>
  <Paragraphs>340</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POLI 203 Results of Anonymous Survey and factual questionnaire</vt:lpstr>
      <vt:lpstr>Q1. Are you in favor of the death penalty for a person convicted of murder?</vt:lpstr>
      <vt:lpstr>Q2. If you could choose between the following two approaches, which do you think is the better penalty for murder? </vt:lpstr>
      <vt:lpstr>Q3. Regardless of whether or not you think it should be legal, for each one, please tell me whether you personally believe that in general it is morally acceptable or morally wrong. How about the death penalty?</vt:lpstr>
      <vt:lpstr>Q4. In your opinion, is the death penalty imposed -</vt:lpstr>
      <vt:lpstr>Q5. Generally speaking, do you believe the death penalty is applied fairly or unfairly in this country today?</vt:lpstr>
      <vt:lpstr>Q6. Apart from your opinion about the death penalty, what form of punishment do you consider to be the most humane?</vt:lpstr>
      <vt:lpstr>Q7. Do you feel that the death penalty acts as a deterrent to the commitment of murder, that it lowers the murder rate, or not?</vt:lpstr>
      <vt:lpstr>Q8. How often do you think that a person has been executed under the death penalty who was, in fact, innocent of the crime he or she was charged with -- do you think this has happened in the past five years, or not?</vt:lpstr>
      <vt:lpstr>PowerPoint Presentation</vt:lpstr>
      <vt:lpstr>Q10. Which comes closer to your view?</vt:lpstr>
      <vt:lpstr>Do you favor or oppose the death penalty for: (Percent opposed)</vt:lpstr>
      <vt:lpstr>PowerPoint Presentation</vt:lpstr>
      <vt:lpstr>PowerPoint Presentation</vt:lpstr>
      <vt:lpstr>PowerPoint Presentation</vt:lpstr>
      <vt:lpstr>PowerPoint Presentation</vt:lpstr>
      <vt:lpstr>PowerPoint Presentation</vt:lpstr>
      <vt:lpstr>PowerPoint Presentation</vt:lpstr>
      <vt:lpstr>Maximum homicide rates:</vt:lpstr>
      <vt:lpstr>True or false: It costs more to maintain the death penalty than to have Life without Parole as the most severe punishment?</vt:lpstr>
      <vt:lpstr>PowerPoint Presentation</vt:lpstr>
      <vt:lpstr>PowerPoint Presentation</vt:lpstr>
      <vt:lpstr>True or false:  No one in the US may serve on a jury in a capital case unless they believe in the death penalty. </vt:lpstr>
      <vt:lpstr>PowerPoint Presentation</vt:lpstr>
      <vt:lpstr>Which state has executed the most people since 1976?</vt:lpstr>
      <vt:lpstr>PowerPoint Presentation</vt:lpstr>
      <vt:lpstr>Which city has the most _____ since 1972?</vt:lpstr>
      <vt:lpstr>One county in the US has more executions than any state other than its own.  Name that county or its major city. </vt:lpstr>
      <vt:lpstr>Circle the states that currently have the death penalty</vt:lpstr>
      <vt:lpstr>PowerPoint Presentation</vt:lpstr>
      <vt:lpstr>PowerPoint Presentation</vt:lpstr>
      <vt:lpstr>Which NC County has imposed the most death sentences since 1972?</vt:lpstr>
      <vt:lpstr>Good thing we’re not keeping grades!</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Lenovo User</dc:creator>
  <cp:lastModifiedBy>Lenovo User</cp:lastModifiedBy>
  <cp:revision>44</cp:revision>
  <dcterms:created xsi:type="dcterms:W3CDTF">2018-01-15T16:13:46Z</dcterms:created>
  <dcterms:modified xsi:type="dcterms:W3CDTF">2020-01-13T00:10:14Z</dcterms:modified>
</cp:coreProperties>
</file>