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75" r:id="rId2"/>
    <p:sldId id="276" r:id="rId3"/>
    <p:sldId id="277" r:id="rId4"/>
    <p:sldId id="278" r:id="rId5"/>
    <p:sldId id="279" r:id="rId6"/>
    <p:sldId id="280" r:id="rId7"/>
    <p:sldId id="281" r:id="rId8"/>
    <p:sldId id="286" r:id="rId9"/>
    <p:sldId id="303" r:id="rId10"/>
    <p:sldId id="304" r:id="rId11"/>
    <p:sldId id="282" r:id="rId12"/>
    <p:sldId id="283" r:id="rId13"/>
    <p:sldId id="305" r:id="rId14"/>
    <p:sldId id="284" r:id="rId15"/>
    <p:sldId id="285"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83" d="100"/>
          <a:sy n="83" d="100"/>
        </p:scale>
        <p:origin x="114" y="1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63BF3-F0E0-443A-AA14-D5AD1D6BDB64}" type="datetimeFigureOut">
              <a:rPr lang="en-US" smtClean="0"/>
              <a:t>3/29/2020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75024-29C5-492F-9167-3D8D820DC531}" type="slidenum">
              <a:rPr lang="en-US" smtClean="0"/>
              <a:t>‹#›</a:t>
            </a:fld>
            <a:endParaRPr lang="en-US"/>
          </a:p>
        </p:txBody>
      </p:sp>
    </p:spTree>
    <p:extLst>
      <p:ext uri="{BB962C8B-B14F-4D97-AF65-F5344CB8AC3E}">
        <p14:creationId xmlns:p14="http://schemas.microsoft.com/office/powerpoint/2010/main" val="323916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80C3759-3B90-4F8C-8D56-821C4B70B3B4}"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66670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2B4886-B488-4CA4-B890-C42F323DCB3F}"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96986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A8F11C-9950-489C-B7FF-C987658B575B}"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21859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C1387C-8564-4093-8366-DFCB89B53A24}"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226437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6EF66B-09BC-44E9-A37D-14935FCC39FB}" type="datetime1">
              <a:rPr lang="en-US" smtClean="0"/>
              <a:t>3/29/2020</a:t>
            </a:fld>
            <a:endParaRPr lang="en-US"/>
          </a:p>
        </p:txBody>
      </p:sp>
      <p:sp>
        <p:nvSpPr>
          <p:cNvPr id="5" name="Footer Placeholder 4"/>
          <p:cNvSpPr>
            <a:spLocks noGrp="1"/>
          </p:cNvSpPr>
          <p:nvPr>
            <p:ph type="ftr" sz="quarter" idx="11"/>
          </p:nvPr>
        </p:nvSpPr>
        <p:spPr/>
        <p:txBody>
          <a:bodyPr/>
          <a:lstStyle/>
          <a:p>
            <a:r>
              <a:rPr lang="en-US" smtClean="0"/>
              <a:t>Baumgartner, POLI 203, Spring 2020</a:t>
            </a:r>
            <a:endParaRPr lang="en-US"/>
          </a:p>
        </p:txBody>
      </p:sp>
      <p:sp>
        <p:nvSpPr>
          <p:cNvPr id="6" name="Slide Number Placeholder 5"/>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68809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BE44EF-6AE9-4187-AF49-E52A28D15EBE}" type="datetime1">
              <a:rPr lang="en-US" smtClean="0"/>
              <a:t>3/29/2020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64957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F69C35-D56B-44DF-B9F4-20E9A78B9773}" type="datetime1">
              <a:rPr lang="en-US" smtClean="0"/>
              <a:t>3/29/2020</a:t>
            </a:fld>
            <a:endParaRPr lang="en-US"/>
          </a:p>
        </p:txBody>
      </p:sp>
      <p:sp>
        <p:nvSpPr>
          <p:cNvPr id="8" name="Footer Placeholder 7"/>
          <p:cNvSpPr>
            <a:spLocks noGrp="1"/>
          </p:cNvSpPr>
          <p:nvPr>
            <p:ph type="ftr" sz="quarter" idx="11"/>
          </p:nvPr>
        </p:nvSpPr>
        <p:spPr/>
        <p:txBody>
          <a:bodyPr/>
          <a:lstStyle/>
          <a:p>
            <a:r>
              <a:rPr lang="en-US" smtClean="0"/>
              <a:t>Baumgartner, POLI 203, Spring 2020</a:t>
            </a:r>
            <a:endParaRPr lang="en-US"/>
          </a:p>
        </p:txBody>
      </p:sp>
      <p:sp>
        <p:nvSpPr>
          <p:cNvPr id="9" name="Slide Number Placeholder 8"/>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87608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42B5EF-2201-46E4-A23B-2261543A4B54}" type="datetime1">
              <a:rPr lang="en-US" smtClean="0"/>
              <a:t>3/29/2020</a:t>
            </a:fld>
            <a:endParaRPr lang="en-US"/>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192193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9E4CC-9905-4A6C-994F-C4EA7AE73BA8}" type="datetime1">
              <a:rPr lang="en-US" smtClean="0"/>
              <a:t>3/29/2020</a:t>
            </a:fld>
            <a:endParaRPr lang="en-US"/>
          </a:p>
        </p:txBody>
      </p:sp>
      <p:sp>
        <p:nvSpPr>
          <p:cNvPr id="3" name="Footer Placeholder 2"/>
          <p:cNvSpPr>
            <a:spLocks noGrp="1"/>
          </p:cNvSpPr>
          <p:nvPr>
            <p:ph type="ftr" sz="quarter" idx="11"/>
          </p:nvPr>
        </p:nvSpPr>
        <p:spPr/>
        <p:txBody>
          <a:bodyPr/>
          <a:lstStyle/>
          <a:p>
            <a:r>
              <a:rPr lang="en-US" smtClean="0"/>
              <a:t>Baumgartner, POLI 203, Spring 2020</a:t>
            </a:r>
            <a:endParaRPr lang="en-US"/>
          </a:p>
        </p:txBody>
      </p:sp>
      <p:sp>
        <p:nvSpPr>
          <p:cNvPr id="4" name="Slide Number Placeholder 3"/>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10863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18B8F3-F7DF-424F-87FE-00E6DF3559B6}" type="datetime1">
              <a:rPr lang="en-US" smtClean="0"/>
              <a:t>3/29/2020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413353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E7B164-D1F0-474B-9F40-CE3A65C362AD}" type="datetime1">
              <a:rPr lang="en-US" smtClean="0"/>
              <a:t>3/29/2020</a:t>
            </a:fld>
            <a:endParaRPr lang="en-US"/>
          </a:p>
        </p:txBody>
      </p:sp>
      <p:sp>
        <p:nvSpPr>
          <p:cNvPr id="6" name="Footer Placeholder 5"/>
          <p:cNvSpPr>
            <a:spLocks noGrp="1"/>
          </p:cNvSpPr>
          <p:nvPr>
            <p:ph type="ftr" sz="quarter" idx="11"/>
          </p:nvPr>
        </p:nvSpPr>
        <p:spPr/>
        <p:txBody>
          <a:bodyPr/>
          <a:lstStyle/>
          <a:p>
            <a:r>
              <a:rPr lang="en-US" smtClean="0"/>
              <a:t>Baumgartner, POLI 203, Spring 2020</a:t>
            </a:r>
            <a:endParaRPr lang="en-US"/>
          </a:p>
        </p:txBody>
      </p:sp>
      <p:sp>
        <p:nvSpPr>
          <p:cNvPr id="7" name="Slide Number Placeholder 6"/>
          <p:cNvSpPr>
            <a:spLocks noGrp="1"/>
          </p:cNvSpPr>
          <p:nvPr>
            <p:ph type="sldNum" sz="quarter" idx="12"/>
          </p:nvPr>
        </p:nvSpPr>
        <p:spPr/>
        <p:txBody>
          <a:bodyPr/>
          <a:lstStyle/>
          <a:p>
            <a:fld id="{37D11953-B253-49BF-8F13-FAFD60755BB9}" type="slidenum">
              <a:rPr lang="en-US" smtClean="0"/>
              <a:t>‹#›</a:t>
            </a:fld>
            <a:endParaRPr lang="en-US"/>
          </a:p>
        </p:txBody>
      </p:sp>
    </p:spTree>
    <p:extLst>
      <p:ext uri="{BB962C8B-B14F-4D97-AF65-F5344CB8AC3E}">
        <p14:creationId xmlns:p14="http://schemas.microsoft.com/office/powerpoint/2010/main" val="319265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96621-8B22-420E-854A-8B6216570F1C}" type="datetime1">
              <a:rPr lang="en-US" smtClean="0"/>
              <a:t>3/29/2020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11953-B253-49BF-8F13-FAFD60755BB9}" type="slidenum">
              <a:rPr lang="en-US" smtClean="0"/>
              <a:t>‹#›</a:t>
            </a:fld>
            <a:endParaRPr lang="en-US"/>
          </a:p>
        </p:txBody>
      </p:sp>
    </p:spTree>
    <p:extLst>
      <p:ext uri="{BB962C8B-B14F-4D97-AF65-F5344CB8AC3E}">
        <p14:creationId xmlns:p14="http://schemas.microsoft.com/office/powerpoint/2010/main" val="1186415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nap.edu/catalog/12589.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nnocencecommission-nc.gov/cases/" TargetMode="External"/><Relationship Id="rId2" Type="http://schemas.openxmlformats.org/officeDocument/2006/relationships/hyperlink" Target="https://innocencecommission-nc.gov/cases/state-v-grim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 203, Ghost of an Innocent Man</a:t>
            </a:r>
            <a:endParaRPr lang="en-US" dirty="0"/>
          </a:p>
        </p:txBody>
      </p:sp>
      <p:sp>
        <p:nvSpPr>
          <p:cNvPr id="3" name="Content Placeholder 2"/>
          <p:cNvSpPr>
            <a:spLocks noGrp="1"/>
          </p:cNvSpPr>
          <p:nvPr>
            <p:ph idx="1"/>
          </p:nvPr>
        </p:nvSpPr>
        <p:spPr>
          <a:xfrm>
            <a:off x="838200" y="1309816"/>
            <a:ext cx="10515600" cy="4867147"/>
          </a:xfrm>
        </p:spPr>
        <p:txBody>
          <a:bodyPr>
            <a:normAutofit/>
          </a:bodyPr>
          <a:lstStyle/>
          <a:p>
            <a:r>
              <a:rPr lang="en-US" dirty="0" smtClean="0"/>
              <a:t>This lecture is going to focus on the Willie Grimes case, covering the odd-numbered chapters from 1 to 17.</a:t>
            </a:r>
          </a:p>
          <a:p>
            <a:r>
              <a:rPr lang="en-US" dirty="0" smtClean="0"/>
              <a:t>On Wednesday, I’ll focus on the even-numbered chapters, 2 to 18.</a:t>
            </a:r>
          </a:p>
          <a:p>
            <a:endParaRPr lang="en-US" dirty="0" smtClean="0"/>
          </a:p>
          <a:p>
            <a:r>
              <a:rPr lang="en-US" dirty="0" smtClean="0"/>
              <a:t>So today is about the case itself, and Wed will be about NC policy reforms that mirror the case and are covered in the even-numbered chapters of the book.</a:t>
            </a:r>
          </a:p>
          <a:p>
            <a:r>
              <a:rPr lang="en-US" dirty="0" smtClean="0"/>
              <a:t>I’ll do the same next week for the second half of the book</a:t>
            </a:r>
          </a:p>
          <a:p>
            <a:endParaRPr lang="en-US" dirty="0" smtClean="0"/>
          </a:p>
          <a:p>
            <a:r>
              <a:rPr lang="en-US" dirty="0" smtClean="0"/>
              <a:t>March 30, 2020</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a:t>
            </a:fld>
            <a:endParaRPr lang="en-US"/>
          </a:p>
        </p:txBody>
      </p:sp>
    </p:spTree>
    <p:extLst>
      <p:ext uri="{BB962C8B-B14F-4D97-AF65-F5344CB8AC3E}">
        <p14:creationId xmlns:p14="http://schemas.microsoft.com/office/powerpoint/2010/main" val="2581855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true perpetrator (Turner) and the wrongfully convicted (Grimes)</a:t>
            </a:r>
            <a:endParaRPr lang="en-US" dirty="0"/>
          </a:p>
        </p:txBody>
      </p:sp>
      <p:sp>
        <p:nvSpPr>
          <p:cNvPr id="7" name="Text Placeholder 6"/>
          <p:cNvSpPr>
            <a:spLocks noGrp="1"/>
          </p:cNvSpPr>
          <p:nvPr>
            <p:ph type="body" idx="1"/>
          </p:nvPr>
        </p:nvSpPr>
        <p:spPr/>
        <p:txBody>
          <a:bodyPr/>
          <a:lstStyle/>
          <a:p>
            <a:r>
              <a:rPr lang="en-US" dirty="0" smtClean="0"/>
              <a:t>Albert Turner</a:t>
            </a:r>
            <a:endParaRPr lang="en-US" dirty="0"/>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196950" y="2505075"/>
            <a:ext cx="2443463" cy="3684588"/>
          </a:xfrm>
        </p:spPr>
      </p:pic>
      <p:sp>
        <p:nvSpPr>
          <p:cNvPr id="9" name="Text Placeholder 8"/>
          <p:cNvSpPr>
            <a:spLocks noGrp="1"/>
          </p:cNvSpPr>
          <p:nvPr>
            <p:ph type="body" sz="quarter" idx="3"/>
          </p:nvPr>
        </p:nvSpPr>
        <p:spPr/>
        <p:txBody>
          <a:bodyPr/>
          <a:lstStyle/>
          <a:p>
            <a:r>
              <a:rPr lang="en-US" dirty="0" smtClean="0"/>
              <a:t>Willie Grimes</a:t>
            </a:r>
            <a:endParaRPr lang="en-US" dirty="0"/>
          </a:p>
        </p:txBody>
      </p:sp>
      <p:pic>
        <p:nvPicPr>
          <p:cNvPr id="12" name="Content Placeholder 11"/>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200" y="2632598"/>
            <a:ext cx="5183188" cy="3429542"/>
          </a:xfrm>
        </p:spPr>
      </p:pic>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10</a:t>
            </a:fld>
            <a:endParaRPr lang="en-US"/>
          </a:p>
        </p:txBody>
      </p:sp>
    </p:spTree>
    <p:extLst>
      <p:ext uri="{BB962C8B-B14F-4D97-AF65-F5344CB8AC3E}">
        <p14:creationId xmlns:p14="http://schemas.microsoft.com/office/powerpoint/2010/main" val="4181788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Forensics and hair</a:t>
            </a:r>
            <a:endParaRPr lang="en-US" dirty="0"/>
          </a:p>
        </p:txBody>
      </p:sp>
      <p:sp>
        <p:nvSpPr>
          <p:cNvPr id="3" name="Content Placeholder 2"/>
          <p:cNvSpPr>
            <a:spLocks noGrp="1"/>
          </p:cNvSpPr>
          <p:nvPr>
            <p:ph idx="1"/>
          </p:nvPr>
        </p:nvSpPr>
        <p:spPr/>
        <p:txBody>
          <a:bodyPr/>
          <a:lstStyle/>
          <a:p>
            <a:r>
              <a:rPr lang="en-US" dirty="0" smtClean="0"/>
              <a:t>This was clearly a weak point in the investigation</a:t>
            </a:r>
          </a:p>
          <a:p>
            <a:r>
              <a:rPr lang="en-US" dirty="0" smtClean="0"/>
              <a:t>However, when the DA stands in the courtroom and says that the evidence is “scientific” and “proves” or “links the suspect to the crime” and that the person testifying to this is a respected expert in his/her field, that gains a lot of credibility. It’s hard to debunk an SBI forensics expert.</a:t>
            </a:r>
          </a:p>
          <a:p>
            <a:r>
              <a:rPr lang="en-US" dirty="0" smtClean="0"/>
              <a:t>(In retrospect, like eyewitness IDs, many of these “scientific” studies have been shown to be wrong. But they have a high degree of credibility in they eyes of the jury…)</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11</a:t>
            </a:fld>
            <a:endParaRPr lang="en-US"/>
          </a:p>
        </p:txBody>
      </p:sp>
    </p:spTree>
    <p:extLst>
      <p:ext uri="{BB962C8B-B14F-4D97-AF65-F5344CB8AC3E}">
        <p14:creationId xmlns:p14="http://schemas.microsoft.com/office/powerpoint/2010/main" val="1173842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pretty incomplete / shoddy police investigation</a:t>
            </a:r>
            <a:endParaRPr lang="en-US" dirty="0"/>
          </a:p>
        </p:txBody>
      </p:sp>
      <p:sp>
        <p:nvSpPr>
          <p:cNvPr id="3" name="Content Placeholder 2"/>
          <p:cNvSpPr>
            <a:spLocks noGrp="1"/>
          </p:cNvSpPr>
          <p:nvPr>
            <p:ph idx="1"/>
          </p:nvPr>
        </p:nvSpPr>
        <p:spPr/>
        <p:txBody>
          <a:bodyPr/>
          <a:lstStyle/>
          <a:p>
            <a:r>
              <a:rPr lang="en-US" dirty="0" smtClean="0"/>
              <a:t>They never gathered key pieces of evidence; the did not collect the fingerprints from the victim or other innocent people / non-suspects who were at the crime scene, etc.</a:t>
            </a:r>
          </a:p>
          <a:p>
            <a:r>
              <a:rPr lang="en-US" dirty="0" smtClean="0"/>
              <a:t>Not totally uncommon for a small town police department (no offense to small town police departments!)</a:t>
            </a:r>
          </a:p>
          <a:p>
            <a:r>
              <a:rPr lang="en-US" dirty="0" smtClean="0"/>
              <a:t>Totally sufficient to get a conviction, however.</a:t>
            </a:r>
          </a:p>
          <a:p>
            <a:r>
              <a:rPr lang="en-US" dirty="0" smtClean="0"/>
              <a:t>In fact, the conviction could be made easier, paradoxically, if the investigation is relatively cursory: It points to a potential offender, and that’s good enough. More evidence might only serve to complicate matters…</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12</a:t>
            </a:fld>
            <a:endParaRPr lang="en-US"/>
          </a:p>
        </p:txBody>
      </p:sp>
    </p:spTree>
    <p:extLst>
      <p:ext uri="{BB962C8B-B14F-4D97-AF65-F5344CB8AC3E}">
        <p14:creationId xmlns:p14="http://schemas.microsoft.com/office/powerpoint/2010/main" val="1631584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4450"/>
          </a:xfrm>
        </p:spPr>
        <p:txBody>
          <a:bodyPr/>
          <a:lstStyle/>
          <a:p>
            <a:r>
              <a:rPr lang="en-US" dirty="0" smtClean="0"/>
              <a:t>The jury would never believe this story…</a:t>
            </a:r>
            <a:endParaRPr lang="en-US" dirty="0"/>
          </a:p>
        </p:txBody>
      </p:sp>
      <p:sp>
        <p:nvSpPr>
          <p:cNvPr id="3" name="Content Placeholder 2"/>
          <p:cNvSpPr>
            <a:spLocks noGrp="1"/>
          </p:cNvSpPr>
          <p:nvPr>
            <p:ph idx="1"/>
          </p:nvPr>
        </p:nvSpPr>
        <p:spPr>
          <a:xfrm>
            <a:off x="838200" y="1388962"/>
            <a:ext cx="10515600" cy="4788001"/>
          </a:xfrm>
        </p:spPr>
        <p:txBody>
          <a:bodyPr>
            <a:normAutofit/>
          </a:bodyPr>
          <a:lstStyle/>
          <a:p>
            <a:r>
              <a:rPr lang="en-US" dirty="0" smtClean="0"/>
              <a:t>The perpetrator wasn’t wearing a shirt</a:t>
            </a:r>
          </a:p>
          <a:p>
            <a:pPr lvl="1"/>
            <a:r>
              <a:rPr lang="en-US" dirty="0" smtClean="0"/>
              <a:t>Willie Grimes has a huge scar on his chest from an accident at work</a:t>
            </a:r>
            <a:endParaRPr lang="en-US" dirty="0"/>
          </a:p>
          <a:p>
            <a:r>
              <a:rPr lang="en-US" dirty="0" smtClean="0"/>
              <a:t>The perpetrator was holding a knife in his right hand</a:t>
            </a:r>
          </a:p>
          <a:p>
            <a:pPr lvl="1"/>
            <a:r>
              <a:rPr lang="en-US" dirty="0" smtClean="0"/>
              <a:t>Willie Grimes is missing the tips of two fingers, from another accident</a:t>
            </a:r>
          </a:p>
          <a:p>
            <a:r>
              <a:rPr lang="en-US" dirty="0" smtClean="0"/>
              <a:t>The perpetrator has a mole on his face</a:t>
            </a:r>
          </a:p>
          <a:p>
            <a:pPr lvl="1"/>
            <a:r>
              <a:rPr lang="en-US" dirty="0" smtClean="0"/>
              <a:t>So does Willie Grimes</a:t>
            </a:r>
          </a:p>
          <a:p>
            <a:pPr lvl="1"/>
            <a:r>
              <a:rPr lang="en-US" dirty="0" smtClean="0"/>
              <a:t>(Willie was the only one with a mole in the photo line-up when identified.)</a:t>
            </a:r>
          </a:p>
          <a:p>
            <a:r>
              <a:rPr lang="en-US" dirty="0" smtClean="0"/>
              <a:t>Why would the jury convict? Well, they did, so there must be a reason. Sympathy for the victim? Feeling that the only thing they can do is find someone guilty. Recall, they were not presented with Albert Turner, only Willie Grimes.</a:t>
            </a:r>
          </a:p>
          <a:p>
            <a:pPr lvl="1"/>
            <a:endParaRPr lang="en-US" dirty="0" smtClean="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13</a:t>
            </a:fld>
            <a:endParaRPr lang="en-US"/>
          </a:p>
        </p:txBody>
      </p:sp>
    </p:spTree>
    <p:extLst>
      <p:ext uri="{BB962C8B-B14F-4D97-AF65-F5344CB8AC3E}">
        <p14:creationId xmlns:p14="http://schemas.microsoft.com/office/powerpoint/2010/main" val="3472879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Crime-stoppers and the issue of financial motivation for testimony</a:t>
            </a:r>
            <a:endParaRPr lang="en-US" dirty="0"/>
          </a:p>
        </p:txBody>
      </p:sp>
      <p:sp>
        <p:nvSpPr>
          <p:cNvPr id="3" name="Content Placeholder 2"/>
          <p:cNvSpPr>
            <a:spLocks noGrp="1"/>
          </p:cNvSpPr>
          <p:nvPr>
            <p:ph idx="1"/>
          </p:nvPr>
        </p:nvSpPr>
        <p:spPr/>
        <p:txBody>
          <a:bodyPr/>
          <a:lstStyle/>
          <a:p>
            <a:r>
              <a:rPr lang="en-US" dirty="0" smtClean="0"/>
              <a:t>Offering a reward for helpful testimony to put a criminal behind bars is common practice.</a:t>
            </a:r>
          </a:p>
          <a:p>
            <a:r>
              <a:rPr lang="en-US" dirty="0" smtClean="0"/>
              <a:t>Would you perjure yourself for $500? $5,000? $25,000? A few million (to get Osama bin Laden, for example)?</a:t>
            </a:r>
          </a:p>
          <a:p>
            <a:r>
              <a:rPr lang="en-US" dirty="0" smtClean="0"/>
              <a:t>We have a long tradition of offering such rewards; just see any western cowboy movie!</a:t>
            </a:r>
          </a:p>
          <a:p>
            <a:r>
              <a:rPr lang="en-US" dirty="0" smtClean="0"/>
              <a:t>But:</a:t>
            </a:r>
          </a:p>
          <a:p>
            <a:pPr lvl="1"/>
            <a:r>
              <a:rPr lang="en-US" dirty="0" smtClean="0"/>
              <a:t>Really </a:t>
            </a:r>
            <a:r>
              <a:rPr lang="en-US" dirty="0" smtClean="0"/>
              <a:t>desperate </a:t>
            </a:r>
            <a:r>
              <a:rPr lang="en-US" dirty="0" smtClean="0"/>
              <a:t>poor people could be motivated…</a:t>
            </a:r>
          </a:p>
          <a:p>
            <a:pPr lvl="1"/>
            <a:r>
              <a:rPr lang="en-US" dirty="0" smtClean="0"/>
              <a:t>People who like attention could use the opportunity to get some</a:t>
            </a:r>
          </a:p>
          <a:p>
            <a:pPr lvl="1"/>
            <a:r>
              <a:rPr lang="en-US" dirty="0" smtClean="0"/>
              <a:t>People with vendettas against old boy-friends, local enemies, or rivals…</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14</a:t>
            </a:fld>
            <a:endParaRPr lang="en-US"/>
          </a:p>
        </p:txBody>
      </p:sp>
    </p:spTree>
    <p:extLst>
      <p:ext uri="{BB962C8B-B14F-4D97-AF65-F5344CB8AC3E}">
        <p14:creationId xmlns:p14="http://schemas.microsoft.com/office/powerpoint/2010/main" val="575748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 isn’t this professor just too cynical?</a:t>
            </a:r>
            <a:endParaRPr lang="en-US" dirty="0"/>
          </a:p>
        </p:txBody>
      </p:sp>
      <p:sp>
        <p:nvSpPr>
          <p:cNvPr id="3" name="Content Placeholder 2"/>
          <p:cNvSpPr>
            <a:spLocks noGrp="1"/>
          </p:cNvSpPr>
          <p:nvPr>
            <p:ph idx="1"/>
          </p:nvPr>
        </p:nvSpPr>
        <p:spPr/>
        <p:txBody>
          <a:bodyPr>
            <a:normAutofit lnSpcReduction="10000"/>
          </a:bodyPr>
          <a:lstStyle/>
          <a:p>
            <a:r>
              <a:rPr lang="en-US" dirty="0" smtClean="0"/>
              <a:t>Good police practice should not allow this. Police investigators should be cynical, </a:t>
            </a:r>
            <a:r>
              <a:rPr lang="en-US" dirty="0" smtClean="0"/>
              <a:t>worldly</a:t>
            </a:r>
            <a:r>
              <a:rPr lang="en-US" dirty="0" smtClean="0"/>
              <a:t>, and suspicious. And the are.</a:t>
            </a:r>
          </a:p>
          <a:p>
            <a:endParaRPr lang="en-US" dirty="0"/>
          </a:p>
          <a:p>
            <a:r>
              <a:rPr lang="en-US" dirty="0" smtClean="0"/>
              <a:t>But put yourself in the position of trying to solve a brutal rape of an innocent elderly lady living in your community. You’d certainly want to close the case.</a:t>
            </a:r>
          </a:p>
          <a:p>
            <a:r>
              <a:rPr lang="en-US" dirty="0" smtClean="0"/>
              <a:t>And you have a likely suspect. And you have people eager to testify against him. And you have a photo line-up identification from the survivor of the crime. And you have no other suspect to look at.</a:t>
            </a:r>
          </a:p>
          <a:p>
            <a:r>
              <a:rPr lang="en-US" dirty="0" smtClean="0"/>
              <a:t>Willie Grimes was toast.</a:t>
            </a:r>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15</a:t>
            </a:fld>
            <a:endParaRPr lang="en-US"/>
          </a:p>
        </p:txBody>
      </p:sp>
    </p:spTree>
    <p:extLst>
      <p:ext uri="{BB962C8B-B14F-4D97-AF65-F5344CB8AC3E}">
        <p14:creationId xmlns:p14="http://schemas.microsoft.com/office/powerpoint/2010/main" val="2680719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6770"/>
            <a:ext cx="10515600" cy="856526"/>
          </a:xfrm>
        </p:spPr>
        <p:txBody>
          <a:bodyPr/>
          <a:lstStyle/>
          <a:p>
            <a:r>
              <a:rPr lang="en-US" dirty="0" smtClean="0"/>
              <a:t>After the conviction</a:t>
            </a:r>
            <a:endParaRPr lang="en-US" dirty="0"/>
          </a:p>
        </p:txBody>
      </p:sp>
      <p:sp>
        <p:nvSpPr>
          <p:cNvPr id="3" name="Content Placeholder 2"/>
          <p:cNvSpPr>
            <a:spLocks noGrp="1"/>
          </p:cNvSpPr>
          <p:nvPr>
            <p:ph idx="1"/>
          </p:nvPr>
        </p:nvSpPr>
        <p:spPr>
          <a:xfrm>
            <a:off x="838200" y="1053296"/>
            <a:ext cx="10515600" cy="5123667"/>
          </a:xfrm>
        </p:spPr>
        <p:txBody>
          <a:bodyPr/>
          <a:lstStyle/>
          <a:p>
            <a:r>
              <a:rPr lang="en-US" dirty="0" smtClean="0"/>
              <a:t>Shock, disbelief; there was no evidence to put him there!</a:t>
            </a:r>
          </a:p>
          <a:p>
            <a:r>
              <a:rPr lang="en-US" dirty="0" smtClean="0"/>
              <a:t>Life sentence</a:t>
            </a:r>
          </a:p>
          <a:p>
            <a:pPr lvl="1"/>
            <a:r>
              <a:rPr lang="en-US" dirty="0" smtClean="0"/>
              <a:t>(Note, if this crime had been post-1993, that would have been LWOP, but at the time, he would be eligible for parole after some long period of time)</a:t>
            </a:r>
          </a:p>
          <a:p>
            <a:r>
              <a:rPr lang="en-US" dirty="0" smtClean="0"/>
              <a:t>Processing and assignment to prison</a:t>
            </a:r>
          </a:p>
          <a:p>
            <a:pPr lvl="1"/>
            <a:r>
              <a:rPr lang="en-US" dirty="0" smtClean="0"/>
              <a:t>All inmates are sent to Central Prison in Raleigh on conviction to be “processed”</a:t>
            </a:r>
          </a:p>
          <a:p>
            <a:pPr lvl="1"/>
            <a:r>
              <a:rPr lang="en-US" dirty="0" smtClean="0"/>
              <a:t>Review of education, skills, background, health and psychological tests</a:t>
            </a:r>
          </a:p>
          <a:p>
            <a:pPr lvl="1"/>
            <a:r>
              <a:rPr lang="en-US" dirty="0" smtClean="0"/>
              <a:t>Figure out which prison across the state to send them to; send them off.</a:t>
            </a:r>
          </a:p>
          <a:p>
            <a:pPr lvl="1"/>
            <a:r>
              <a:rPr lang="en-US" dirty="0" smtClean="0"/>
              <a:t>He gets maximum security because of the severity of the crime and the length of the sentence. He then has to earn through good behavior a reduction in grade to medium-security and wants to get minimum security (honor grade) eventually. But that will be hard with a long sentence.</a:t>
            </a:r>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16</a:t>
            </a:fld>
            <a:endParaRPr lang="en-US"/>
          </a:p>
        </p:txBody>
      </p:sp>
    </p:spTree>
    <p:extLst>
      <p:ext uri="{BB962C8B-B14F-4D97-AF65-F5344CB8AC3E}">
        <p14:creationId xmlns:p14="http://schemas.microsoft.com/office/powerpoint/2010/main" val="1172946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“Inmate denies guilt”</a:t>
            </a:r>
            <a:endParaRPr lang="en-US" dirty="0"/>
          </a:p>
        </p:txBody>
      </p:sp>
      <p:sp>
        <p:nvSpPr>
          <p:cNvPr id="3" name="Content Placeholder 2"/>
          <p:cNvSpPr>
            <a:spLocks noGrp="1"/>
          </p:cNvSpPr>
          <p:nvPr>
            <p:ph idx="1"/>
          </p:nvPr>
        </p:nvSpPr>
        <p:spPr/>
        <p:txBody>
          <a:bodyPr/>
          <a:lstStyle/>
          <a:p>
            <a:r>
              <a:rPr lang="en-US" dirty="0" smtClean="0"/>
              <a:t>Continued psychological assessments lead to problems for Mr. Grimes, as he never acknowledges his guilt.</a:t>
            </a:r>
          </a:p>
          <a:p>
            <a:r>
              <a:rPr lang="en-US" dirty="0" smtClean="0"/>
              <a:t>This is taken as a sign of either a sign of no empathy for the victim, or of a lack of responsibility for his own actions.</a:t>
            </a:r>
          </a:p>
          <a:p>
            <a:r>
              <a:rPr lang="en-US" dirty="0" smtClean="0"/>
              <a:t>The paradox of being in prison for a crime you did not do.</a:t>
            </a:r>
          </a:p>
          <a:p>
            <a:pPr lvl="1"/>
            <a:r>
              <a:rPr lang="en-US" dirty="0" smtClean="0"/>
              <a:t>Better to be guilty. At least you can express remorse, as is expected.</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17</a:t>
            </a:fld>
            <a:endParaRPr lang="en-US"/>
          </a:p>
        </p:txBody>
      </p:sp>
    </p:spTree>
    <p:extLst>
      <p:ext uri="{BB962C8B-B14F-4D97-AF65-F5344CB8AC3E}">
        <p14:creationId xmlns:p14="http://schemas.microsoft.com/office/powerpoint/2010/main" val="1691353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appeals: Time delays</a:t>
            </a:r>
            <a:endParaRPr lang="en-US" dirty="0"/>
          </a:p>
        </p:txBody>
      </p:sp>
      <p:sp>
        <p:nvSpPr>
          <p:cNvPr id="3" name="Content Placeholder 2"/>
          <p:cNvSpPr>
            <a:spLocks noGrp="1"/>
          </p:cNvSpPr>
          <p:nvPr>
            <p:ph idx="1"/>
          </p:nvPr>
        </p:nvSpPr>
        <p:spPr>
          <a:xfrm>
            <a:off x="838200" y="1423686"/>
            <a:ext cx="10515600" cy="4753277"/>
          </a:xfrm>
        </p:spPr>
        <p:txBody>
          <a:bodyPr/>
          <a:lstStyle/>
          <a:p>
            <a:r>
              <a:rPr lang="en-US" dirty="0" smtClean="0"/>
              <a:t>Several interesting things to wrap your head around</a:t>
            </a:r>
          </a:p>
          <a:p>
            <a:endParaRPr lang="en-US" dirty="0"/>
          </a:p>
          <a:p>
            <a:r>
              <a:rPr lang="en-US" dirty="0" smtClean="0"/>
              <a:t>First, how long they take</a:t>
            </a:r>
          </a:p>
          <a:p>
            <a:pPr lvl="1"/>
            <a:r>
              <a:rPr lang="en-US" dirty="0" smtClean="0"/>
              <a:t>Lawyers and judges work on a really slow schedule</a:t>
            </a:r>
          </a:p>
          <a:p>
            <a:pPr lvl="1"/>
            <a:r>
              <a:rPr lang="en-US" dirty="0" smtClean="0"/>
              <a:t>(This is not because they’re not working, but the system is handling thousands of cases, so there is a queue for everything. So a judge is working on one case, has a hearing about another, and sets the date for the next hearing, say 18 months out in the future. Then if an attorney has a hardship, it’s no big deal to give a 90 day extension. Time. Moves. Slowly. In. Prison.)</a:t>
            </a:r>
          </a:p>
          <a:p>
            <a:pPr lvl="1"/>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18</a:t>
            </a:fld>
            <a:endParaRPr lang="en-US"/>
          </a:p>
        </p:txBody>
      </p:sp>
    </p:spTree>
    <p:extLst>
      <p:ext uri="{BB962C8B-B14F-4D97-AF65-F5344CB8AC3E}">
        <p14:creationId xmlns:p14="http://schemas.microsoft.com/office/powerpoint/2010/main" val="2866370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appeals (cont.): Presumption of Guilt</a:t>
            </a:r>
            <a:endParaRPr lang="en-US" dirty="0"/>
          </a:p>
        </p:txBody>
      </p:sp>
      <p:sp>
        <p:nvSpPr>
          <p:cNvPr id="3" name="Content Placeholder 2"/>
          <p:cNvSpPr>
            <a:spLocks noGrp="1"/>
          </p:cNvSpPr>
          <p:nvPr>
            <p:ph idx="1"/>
          </p:nvPr>
        </p:nvSpPr>
        <p:spPr/>
        <p:txBody>
          <a:bodyPr>
            <a:normAutofit/>
          </a:bodyPr>
          <a:lstStyle/>
          <a:p>
            <a:r>
              <a:rPr lang="en-US" dirty="0" smtClean="0"/>
              <a:t>Presumption of innocence becomes a presumption of guilt, once you have been convicted.</a:t>
            </a:r>
          </a:p>
          <a:p>
            <a:endParaRPr lang="en-US" dirty="0"/>
          </a:p>
          <a:p>
            <a:r>
              <a:rPr lang="en-US" dirty="0" smtClean="0"/>
              <a:t>This means that the appeals courts are not looking at the evidence in the same way as in the trial court.</a:t>
            </a:r>
          </a:p>
          <a:p>
            <a:endParaRPr lang="en-US" dirty="0"/>
          </a:p>
          <a:p>
            <a:r>
              <a:rPr lang="en-US" dirty="0" smtClean="0"/>
              <a:t>They are much more lenient toward the state.</a:t>
            </a:r>
          </a:p>
          <a:p>
            <a:pPr lvl="1"/>
            <a:r>
              <a:rPr lang="en-US" dirty="0" smtClean="0"/>
              <a:t>(Note: if the state had not won, the inmate would not be appealing, and the state may not appeal a verdict of not guilty. So by definition, appeals courts only deal with people claiming an error in their trial which found them guilty.)</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19</a:t>
            </a:fld>
            <a:endParaRPr lang="en-US"/>
          </a:p>
        </p:txBody>
      </p:sp>
    </p:spTree>
    <p:extLst>
      <p:ext uri="{BB962C8B-B14F-4D97-AF65-F5344CB8AC3E}">
        <p14:creationId xmlns:p14="http://schemas.microsoft.com/office/powerpoint/2010/main" val="375937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and catch-up</a:t>
            </a:r>
            <a:endParaRPr lang="en-US" dirty="0"/>
          </a:p>
        </p:txBody>
      </p:sp>
      <p:sp>
        <p:nvSpPr>
          <p:cNvPr id="3" name="Content Placeholder 2"/>
          <p:cNvSpPr>
            <a:spLocks noGrp="1"/>
          </p:cNvSpPr>
          <p:nvPr>
            <p:ph idx="1"/>
          </p:nvPr>
        </p:nvSpPr>
        <p:spPr/>
        <p:txBody>
          <a:bodyPr/>
          <a:lstStyle/>
          <a:p>
            <a:r>
              <a:rPr lang="en-US" dirty="0" smtClean="0"/>
              <a:t>First, I apologize for the rookie mistake in setting up the first Quiz. I set it up to have a time limit of 30 minutes, but many students in the class are registered with ARS for disabilities and some of those individuals are entitled to extra time for assessments. I </a:t>
            </a:r>
            <a:r>
              <a:rPr lang="en-US" dirty="0" smtClean="0"/>
              <a:t>didn’t think </a:t>
            </a:r>
            <a:r>
              <a:rPr lang="en-US" dirty="0" smtClean="0"/>
              <a:t>the quiz would take 30 minutes anyway, but rather than make two versions of the quiz, I decided to simply remove the time-limit. When I did that, Sakai would not allow me to apply the change to the current quiz, since it was already live. So I had to make a second quiz, seen on Sakai as Quiz 1a. You should have taken just one or the other, but for </a:t>
            </a:r>
            <a:r>
              <a:rPr lang="en-US" dirty="0"/>
              <a:t>this case, we’ll just count your highest score if you took both of them. </a:t>
            </a:r>
            <a:r>
              <a:rPr lang="en-US" dirty="0" smtClean="0"/>
              <a:t> Sorry for the confusion.</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a:t>
            </a:fld>
            <a:endParaRPr lang="en-US"/>
          </a:p>
        </p:txBody>
      </p:sp>
    </p:spTree>
    <p:extLst>
      <p:ext uri="{BB962C8B-B14F-4D97-AF65-F5344CB8AC3E}">
        <p14:creationId xmlns:p14="http://schemas.microsoft.com/office/powerpoint/2010/main" val="585357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343" y="365126"/>
            <a:ext cx="11794603" cy="769194"/>
          </a:xfrm>
        </p:spPr>
        <p:txBody>
          <a:bodyPr/>
          <a:lstStyle/>
          <a:p>
            <a:r>
              <a:rPr lang="en-US" dirty="0" smtClean="0"/>
              <a:t>Legal appeals (cont.): Don’t second-guess the jury</a:t>
            </a:r>
            <a:endParaRPr lang="en-US" dirty="0"/>
          </a:p>
        </p:txBody>
      </p:sp>
      <p:sp>
        <p:nvSpPr>
          <p:cNvPr id="3" name="Content Placeholder 2"/>
          <p:cNvSpPr>
            <a:spLocks noGrp="1"/>
          </p:cNvSpPr>
          <p:nvPr>
            <p:ph idx="1"/>
          </p:nvPr>
        </p:nvSpPr>
        <p:spPr>
          <a:xfrm>
            <a:off x="838200" y="1134320"/>
            <a:ext cx="10515600" cy="5222030"/>
          </a:xfrm>
        </p:spPr>
        <p:txBody>
          <a:bodyPr>
            <a:normAutofit lnSpcReduction="10000"/>
          </a:bodyPr>
          <a:lstStyle/>
          <a:p>
            <a:r>
              <a:rPr lang="en-US" dirty="0" smtClean="0"/>
              <a:t>Let’s say there is contradictory evidence presented in trial</a:t>
            </a:r>
          </a:p>
          <a:p>
            <a:pPr lvl="1"/>
            <a:r>
              <a:rPr lang="en-US" dirty="0" smtClean="0"/>
              <a:t>This did happen in his case, as it usually does</a:t>
            </a:r>
          </a:p>
          <a:p>
            <a:pPr lvl="1"/>
            <a:r>
              <a:rPr lang="en-US" dirty="0" smtClean="0"/>
              <a:t>Victim of the crime says: Willie Grimes did it.</a:t>
            </a:r>
          </a:p>
          <a:p>
            <a:pPr lvl="1"/>
            <a:r>
              <a:rPr lang="en-US" dirty="0" smtClean="0"/>
              <a:t>Relatives of the defendant say: No he did not.</a:t>
            </a:r>
          </a:p>
          <a:p>
            <a:pPr lvl="1"/>
            <a:r>
              <a:rPr lang="en-US" dirty="0" smtClean="0"/>
              <a:t>State says: He has a mole. Defense says: Yes, but also a scar and missing fingers, never mentioned by the victim, who would have noticed that.</a:t>
            </a:r>
          </a:p>
          <a:p>
            <a:r>
              <a:rPr lang="en-US" dirty="0" smtClean="0"/>
              <a:t>It’s the jury’s job to decide who is right.</a:t>
            </a:r>
          </a:p>
          <a:p>
            <a:pPr lvl="1"/>
            <a:r>
              <a:rPr lang="en-US" dirty="0" smtClean="0"/>
              <a:t>Appeals Court judges typically give a lot of weight to whatever judgments were made at the trial court</a:t>
            </a:r>
          </a:p>
          <a:p>
            <a:pPr lvl="1"/>
            <a:r>
              <a:rPr lang="en-US" dirty="0" smtClean="0"/>
              <a:t>The appeals court only sees a transcript; the jurors and judge were there in the courtroom for the testimony.</a:t>
            </a:r>
          </a:p>
          <a:p>
            <a:pPr lvl="1"/>
            <a:r>
              <a:rPr lang="en-US" dirty="0" smtClean="0"/>
              <a:t>So if the jury says that the victim’s testimony is more credible than the other witnesses, the appeals court is not likely to say this is not true.</a:t>
            </a:r>
          </a:p>
          <a:p>
            <a:r>
              <a:rPr lang="en-US" dirty="0" smtClean="0"/>
              <a:t>So, if the jury believes false testimony, there is little to do.</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20</a:t>
            </a:fld>
            <a:endParaRPr lang="en-US"/>
          </a:p>
        </p:txBody>
      </p:sp>
    </p:spTree>
    <p:extLst>
      <p:ext uri="{BB962C8B-B14F-4D97-AF65-F5344CB8AC3E}">
        <p14:creationId xmlns:p14="http://schemas.microsoft.com/office/powerpoint/2010/main" val="1879708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to find: new evidence, or a procedural error</a:t>
            </a:r>
            <a:endParaRPr lang="en-US" dirty="0"/>
          </a:p>
        </p:txBody>
      </p:sp>
      <p:sp>
        <p:nvSpPr>
          <p:cNvPr id="3" name="Content Placeholder 2"/>
          <p:cNvSpPr>
            <a:spLocks noGrp="1"/>
          </p:cNvSpPr>
          <p:nvPr>
            <p:ph idx="1"/>
          </p:nvPr>
        </p:nvSpPr>
        <p:spPr/>
        <p:txBody>
          <a:bodyPr/>
          <a:lstStyle/>
          <a:p>
            <a:r>
              <a:rPr lang="en-US" dirty="0" smtClean="0"/>
              <a:t>The fact that the jury reached an inaccurate conclusion is not grounds for appeal.</a:t>
            </a:r>
          </a:p>
          <a:p>
            <a:r>
              <a:rPr lang="en-US" dirty="0" smtClean="0"/>
              <a:t>(Hmm, let’s make sure we get our heads around that, from the perspective of Willie Grimes. His Prison Legal Services attorneys, as well as his original attorney say: We believe you are innocent. There is nothing we can do.)</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21</a:t>
            </a:fld>
            <a:endParaRPr lang="en-US"/>
          </a:p>
        </p:txBody>
      </p:sp>
    </p:spTree>
    <p:extLst>
      <p:ext uri="{BB962C8B-B14F-4D97-AF65-F5344CB8AC3E}">
        <p14:creationId xmlns:p14="http://schemas.microsoft.com/office/powerpoint/2010/main" val="2184674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Forensics: Hair sample analysis</a:t>
            </a:r>
            <a:endParaRPr lang="en-US" dirty="0"/>
          </a:p>
        </p:txBody>
      </p:sp>
      <p:sp>
        <p:nvSpPr>
          <p:cNvPr id="3" name="Content Placeholder 2"/>
          <p:cNvSpPr>
            <a:spLocks noGrp="1"/>
          </p:cNvSpPr>
          <p:nvPr>
            <p:ph idx="1"/>
          </p:nvPr>
        </p:nvSpPr>
        <p:spPr>
          <a:xfrm>
            <a:off x="838200" y="1388962"/>
            <a:ext cx="10515600" cy="4788001"/>
          </a:xfrm>
        </p:spPr>
        <p:txBody>
          <a:bodyPr>
            <a:normAutofit fontScale="85000" lnSpcReduction="20000"/>
          </a:bodyPr>
          <a:lstStyle/>
          <a:p>
            <a:r>
              <a:rPr lang="en-US" dirty="0" smtClean="0"/>
              <a:t>We know now that this is “junk science”. See the National Academy of Science report on forensic science, from 2009: </a:t>
            </a:r>
          </a:p>
          <a:p>
            <a:endParaRPr lang="en-US" dirty="0"/>
          </a:p>
          <a:p>
            <a:r>
              <a:rPr lang="en-US" dirty="0" smtClean="0"/>
              <a:t>“As </a:t>
            </a:r>
            <a:r>
              <a:rPr lang="en-US" dirty="0"/>
              <a:t>an example, in a FBI publication on the correlation of </a:t>
            </a:r>
            <a:r>
              <a:rPr lang="en-US" dirty="0" smtClean="0"/>
              <a:t>microscopic and </a:t>
            </a:r>
            <a:r>
              <a:rPr lang="en-US" dirty="0"/>
              <a:t>mitochondrial DNA hair comparisons, the authors found that </a:t>
            </a:r>
            <a:r>
              <a:rPr lang="en-US" dirty="0" smtClean="0"/>
              <a:t>even competent </a:t>
            </a:r>
            <a:r>
              <a:rPr lang="en-US" dirty="0"/>
              <a:t>hair examiners can make significant errors.35 In this study, </a:t>
            </a:r>
            <a:r>
              <a:rPr lang="en-US" dirty="0" smtClean="0"/>
              <a:t>the authors </a:t>
            </a:r>
            <a:r>
              <a:rPr lang="en-US" dirty="0"/>
              <a:t>found that in 11 percent of the cases in which the hair </a:t>
            </a:r>
            <a:r>
              <a:rPr lang="en-US" dirty="0" smtClean="0"/>
              <a:t>examiners declared </a:t>
            </a:r>
            <a:r>
              <a:rPr lang="en-US" dirty="0"/>
              <a:t>two hairs to be “similar,” subsequent DNA testing revealed </a:t>
            </a:r>
            <a:r>
              <a:rPr lang="en-US" dirty="0" smtClean="0"/>
              <a:t>that the </a:t>
            </a:r>
            <a:r>
              <a:rPr lang="en-US" dirty="0"/>
              <a:t>hairs did not match</a:t>
            </a:r>
            <a:r>
              <a:rPr lang="en-US" dirty="0" smtClean="0"/>
              <a:t>.”</a:t>
            </a:r>
            <a:endParaRPr lang="en-US" dirty="0"/>
          </a:p>
          <a:p>
            <a:endParaRPr lang="en-US" dirty="0"/>
          </a:p>
          <a:p>
            <a:r>
              <a:rPr lang="en-US" dirty="0" smtClean="0"/>
              <a:t>35. M</a:t>
            </a:r>
            <a:r>
              <a:rPr lang="en-US" dirty="0"/>
              <a:t>. Houck and B. </a:t>
            </a:r>
            <a:r>
              <a:rPr lang="en-US" dirty="0" err="1"/>
              <a:t>Budowle</a:t>
            </a:r>
            <a:r>
              <a:rPr lang="en-US" dirty="0"/>
              <a:t>. 2002. Correlation of microscopic and mitochondrial </a:t>
            </a:r>
            <a:r>
              <a:rPr lang="en-US" dirty="0" smtClean="0"/>
              <a:t>DNA hair </a:t>
            </a:r>
            <a:r>
              <a:rPr lang="en-US" dirty="0"/>
              <a:t>comparisons. Journal of Forensic Sciences 47(5):964-967.</a:t>
            </a:r>
          </a:p>
          <a:p>
            <a:endParaRPr lang="en-US" dirty="0"/>
          </a:p>
          <a:p>
            <a:r>
              <a:rPr lang="en-US" dirty="0"/>
              <a:t>Strengthening Forensic Science in the United States: A Path </a:t>
            </a:r>
            <a:r>
              <a:rPr lang="en-US" dirty="0" smtClean="0"/>
              <a:t>Forward </a:t>
            </a:r>
            <a:r>
              <a:rPr lang="en-US" dirty="0" smtClean="0">
                <a:hlinkClick r:id="rId2"/>
              </a:rPr>
              <a:t>http</a:t>
            </a:r>
            <a:r>
              <a:rPr lang="en-US" dirty="0">
                <a:hlinkClick r:id="rId2"/>
              </a:rPr>
              <a:t>://</a:t>
            </a:r>
            <a:r>
              <a:rPr lang="en-US" dirty="0" smtClean="0">
                <a:hlinkClick r:id="rId2"/>
              </a:rPr>
              <a:t>www.nap.edu/catalog/12589.html</a:t>
            </a:r>
            <a:endParaRPr lang="en-US" dirty="0" smtClean="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22</a:t>
            </a:fld>
            <a:endParaRPr lang="en-US"/>
          </a:p>
        </p:txBody>
      </p:sp>
    </p:spTree>
    <p:extLst>
      <p:ext uri="{BB962C8B-B14F-4D97-AF65-F5344CB8AC3E}">
        <p14:creationId xmlns:p14="http://schemas.microsoft.com/office/powerpoint/2010/main" val="25337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from the National Academy Report: </a:t>
            </a:r>
            <a:endParaRPr lang="en-US" dirty="0"/>
          </a:p>
        </p:txBody>
      </p:sp>
      <p:sp>
        <p:nvSpPr>
          <p:cNvPr id="3" name="Content Placeholder 2"/>
          <p:cNvSpPr>
            <a:spLocks noGrp="1"/>
          </p:cNvSpPr>
          <p:nvPr>
            <p:ph idx="1"/>
          </p:nvPr>
        </p:nvSpPr>
        <p:spPr/>
        <p:txBody>
          <a:bodyPr>
            <a:normAutofit lnSpcReduction="10000"/>
          </a:bodyPr>
          <a:lstStyle/>
          <a:p>
            <a:r>
              <a:rPr lang="en-US" dirty="0" smtClean="0"/>
              <a:t>P. 160-161. An FBI study found that, of 80 hair comparisons finding two hairs to be “associated”, 9 percent were in fact not from the same person. So 91% accuracy. </a:t>
            </a:r>
          </a:p>
          <a:p>
            <a:r>
              <a:rPr lang="en-US" dirty="0" smtClean="0"/>
              <a:t>P. 160: “No </a:t>
            </a:r>
            <a:r>
              <a:rPr lang="en-US" dirty="0"/>
              <a:t>scientifically accepted statistics exist about the frequency with which particular characteristics of hair are distributed in the population. There appear to be no uniform standards on the number of features on  which hairs must agree before an examiner may declare a “match.” In </a:t>
            </a:r>
            <a:r>
              <a:rPr lang="en-US" dirty="0" smtClean="0"/>
              <a:t>one study </a:t>
            </a:r>
            <a:r>
              <a:rPr lang="en-US" dirty="0"/>
              <a:t>of validity and accuracy of the technique, the authors required exact agreement on seven “major” characteristics and at least two agreements among six “secondary” </a:t>
            </a:r>
            <a:r>
              <a:rPr lang="en-US" dirty="0" smtClean="0"/>
              <a:t>characteristics. </a:t>
            </a:r>
            <a:r>
              <a:rPr lang="en-US" dirty="0"/>
              <a:t>The categorization of hair features depends heavily on examiner proficiency and practical experience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23</a:t>
            </a:fld>
            <a:endParaRPr lang="en-US"/>
          </a:p>
        </p:txBody>
      </p:sp>
    </p:spTree>
    <p:extLst>
      <p:ext uri="{BB962C8B-B14F-4D97-AF65-F5344CB8AC3E}">
        <p14:creationId xmlns:p14="http://schemas.microsoft.com/office/powerpoint/2010/main" val="2131826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that was 2009; Grimes was convicted in 1988.</a:t>
            </a:r>
            <a:endParaRPr lang="en-US" dirty="0"/>
          </a:p>
        </p:txBody>
      </p:sp>
      <p:sp>
        <p:nvSpPr>
          <p:cNvPr id="3" name="Content Placeholder 2"/>
          <p:cNvSpPr>
            <a:spLocks noGrp="1"/>
          </p:cNvSpPr>
          <p:nvPr>
            <p:ph idx="1"/>
          </p:nvPr>
        </p:nvSpPr>
        <p:spPr/>
        <p:txBody>
          <a:bodyPr/>
          <a:lstStyle/>
          <a:p>
            <a:r>
              <a:rPr lang="en-US" dirty="0" smtClean="0"/>
              <a:t>The DA presented an expert from the NC State Bureau of Investigation who said there was a “match”.</a:t>
            </a:r>
          </a:p>
          <a:p>
            <a:endParaRPr lang="en-US" dirty="0"/>
          </a:p>
          <a:p>
            <a:r>
              <a:rPr lang="en-US" dirty="0" smtClean="0"/>
              <a:t>The defense says: No, that’s impossible, you must have made a mistake.</a:t>
            </a:r>
          </a:p>
          <a:p>
            <a:endParaRPr lang="en-US" dirty="0"/>
          </a:p>
          <a:p>
            <a:r>
              <a:rPr lang="en-US" dirty="0" smtClean="0"/>
              <a:t>The DA says: Members of the jury, you can decide whom to believe.</a:t>
            </a:r>
          </a:p>
          <a:p>
            <a:endParaRPr lang="en-US" dirty="0"/>
          </a:p>
          <a:p>
            <a:r>
              <a:rPr lang="en-US" dirty="0" smtClean="0"/>
              <a:t>Easy-peasy.</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24</a:t>
            </a:fld>
            <a:endParaRPr lang="en-US"/>
          </a:p>
        </p:txBody>
      </p:sp>
    </p:spTree>
    <p:extLst>
      <p:ext uri="{BB962C8B-B14F-4D97-AF65-F5344CB8AC3E}">
        <p14:creationId xmlns:p14="http://schemas.microsoft.com/office/powerpoint/2010/main" val="2567657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aspects of life in prison: Medical</a:t>
            </a:r>
            <a:endParaRPr lang="en-US" dirty="0"/>
          </a:p>
        </p:txBody>
      </p:sp>
      <p:sp>
        <p:nvSpPr>
          <p:cNvPr id="3" name="Content Placeholder 2"/>
          <p:cNvSpPr>
            <a:spLocks noGrp="1"/>
          </p:cNvSpPr>
          <p:nvPr>
            <p:ph idx="1"/>
          </p:nvPr>
        </p:nvSpPr>
        <p:spPr/>
        <p:txBody>
          <a:bodyPr/>
          <a:lstStyle/>
          <a:p>
            <a:r>
              <a:rPr lang="en-US" dirty="0" smtClean="0"/>
              <a:t>Medical care</a:t>
            </a:r>
          </a:p>
          <a:p>
            <a:pPr lvl="1"/>
            <a:r>
              <a:rPr lang="en-US" dirty="0" smtClean="0"/>
              <a:t>Poor in general</a:t>
            </a:r>
          </a:p>
          <a:p>
            <a:pPr lvl="1"/>
            <a:r>
              <a:rPr lang="en-US" dirty="0" smtClean="0"/>
              <a:t>Lots of depression, so lots of drugs for that.</a:t>
            </a:r>
          </a:p>
          <a:p>
            <a:pPr lvl="2"/>
            <a:r>
              <a:rPr lang="en-US" dirty="0" smtClean="0"/>
              <a:t>Xanax zombies. Lots of people walking around drugged up</a:t>
            </a:r>
          </a:p>
          <a:p>
            <a:pPr lvl="1"/>
            <a:r>
              <a:rPr lang="en-US" dirty="0" smtClean="0"/>
              <a:t>This makes people less violent, less likely to erupt in anger.</a:t>
            </a:r>
          </a:p>
          <a:p>
            <a:pPr lvl="2"/>
            <a:r>
              <a:rPr lang="en-US" dirty="0" smtClean="0"/>
              <a:t>Easy to see the temptation to over-prescribe. Everybody “wins”</a:t>
            </a:r>
          </a:p>
          <a:p>
            <a:pPr lvl="2"/>
            <a:r>
              <a:rPr lang="en-US" dirty="0" smtClean="0"/>
              <a:t>But there are obvious downsides to this for your health…</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25</a:t>
            </a:fld>
            <a:endParaRPr lang="en-US"/>
          </a:p>
        </p:txBody>
      </p:sp>
    </p:spTree>
    <p:extLst>
      <p:ext uri="{BB962C8B-B14F-4D97-AF65-F5344CB8AC3E}">
        <p14:creationId xmlns:p14="http://schemas.microsoft.com/office/powerpoint/2010/main" val="1363853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prison: Moving</a:t>
            </a:r>
            <a:endParaRPr lang="en-US" dirty="0"/>
          </a:p>
        </p:txBody>
      </p:sp>
      <p:sp>
        <p:nvSpPr>
          <p:cNvPr id="3" name="Content Placeholder 2"/>
          <p:cNvSpPr>
            <a:spLocks noGrp="1"/>
          </p:cNvSpPr>
          <p:nvPr>
            <p:ph idx="1"/>
          </p:nvPr>
        </p:nvSpPr>
        <p:spPr>
          <a:xfrm>
            <a:off x="838200" y="1458410"/>
            <a:ext cx="10515600" cy="4718553"/>
          </a:xfrm>
        </p:spPr>
        <p:txBody>
          <a:bodyPr>
            <a:normAutofit lnSpcReduction="10000"/>
          </a:bodyPr>
          <a:lstStyle/>
          <a:p>
            <a:r>
              <a:rPr lang="en-US" dirty="0" smtClean="0"/>
              <a:t>He was moved around a lot. One never knows when it’s going to happen.</a:t>
            </a:r>
          </a:p>
          <a:p>
            <a:pPr lvl="1"/>
            <a:r>
              <a:rPr lang="en-US" dirty="0" smtClean="0"/>
              <a:t>Chris Turner, one of our speakers who was not able to come, was in the *federal* system, and there you can be moved all around the country…</a:t>
            </a:r>
          </a:p>
          <a:p>
            <a:r>
              <a:rPr lang="en-US" dirty="0" smtClean="0"/>
              <a:t>Inmate wants:</a:t>
            </a:r>
          </a:p>
          <a:p>
            <a:pPr lvl="1"/>
            <a:r>
              <a:rPr lang="en-US" dirty="0" smtClean="0"/>
              <a:t>Lower custody level</a:t>
            </a:r>
          </a:p>
          <a:p>
            <a:pPr lvl="1"/>
            <a:r>
              <a:rPr lang="en-US" dirty="0" smtClean="0"/>
              <a:t>Camp or prison closer to family and friends so they can visit</a:t>
            </a:r>
          </a:p>
          <a:p>
            <a:pPr lvl="1"/>
            <a:r>
              <a:rPr lang="en-US" dirty="0" smtClean="0"/>
              <a:t>Camp or prison with less violence, more programs, etc.</a:t>
            </a:r>
          </a:p>
          <a:p>
            <a:r>
              <a:rPr lang="en-US" dirty="0" smtClean="0"/>
              <a:t>State wants:</a:t>
            </a:r>
          </a:p>
          <a:p>
            <a:pPr lvl="1"/>
            <a:r>
              <a:rPr lang="en-US" dirty="0" smtClean="0"/>
              <a:t>No trouble, no corruption, no close friendships, no loss of power</a:t>
            </a:r>
          </a:p>
          <a:p>
            <a:pPr lvl="1"/>
            <a:r>
              <a:rPr lang="en-US" dirty="0" smtClean="0"/>
              <a:t>Also, punish the person, not coddle them. So they do not necessarily do what the inmate wants.</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26</a:t>
            </a:fld>
            <a:endParaRPr lang="en-US"/>
          </a:p>
        </p:txBody>
      </p:sp>
    </p:spTree>
    <p:extLst>
      <p:ext uri="{BB962C8B-B14F-4D97-AF65-F5344CB8AC3E}">
        <p14:creationId xmlns:p14="http://schemas.microsoft.com/office/powerpoint/2010/main" val="2217474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prison: Prison attorneys</a:t>
            </a:r>
            <a:endParaRPr lang="en-US" dirty="0"/>
          </a:p>
        </p:txBody>
      </p:sp>
      <p:sp>
        <p:nvSpPr>
          <p:cNvPr id="3" name="Content Placeholder 2"/>
          <p:cNvSpPr>
            <a:spLocks noGrp="1"/>
          </p:cNvSpPr>
          <p:nvPr>
            <p:ph idx="1"/>
          </p:nvPr>
        </p:nvSpPr>
        <p:spPr/>
        <p:txBody>
          <a:bodyPr/>
          <a:lstStyle/>
          <a:p>
            <a:r>
              <a:rPr lang="en-US" dirty="0" smtClean="0"/>
              <a:t>You heard from our speakers, many inmates become pretty accomplished lawyers.</a:t>
            </a:r>
          </a:p>
          <a:p>
            <a:r>
              <a:rPr lang="en-US" dirty="0" smtClean="0"/>
              <a:t>But here you see the other side. They can also be amateurish, or incompetent.</a:t>
            </a:r>
          </a:p>
          <a:p>
            <a:pPr lvl="1"/>
            <a:r>
              <a:rPr lang="en-US" dirty="0" smtClean="0"/>
              <a:t>Once you file an appeal on a given issue, and it is denied, you can no longer file an appeal on that issue again.</a:t>
            </a:r>
          </a:p>
          <a:p>
            <a:pPr lvl="1"/>
            <a:r>
              <a:rPr lang="en-US" dirty="0" smtClean="0"/>
              <a:t>So, if you do a bad job, and work without a (good) attorney on an appeal, you could lose the opportunity ever to raise that issue again…</a:t>
            </a:r>
          </a:p>
          <a:p>
            <a:pPr lvl="1"/>
            <a:r>
              <a:rPr lang="en-US" dirty="0" smtClean="0"/>
              <a:t>Legal concept: once the issue is adjudicated, you can’t waste our time by asking us to adjudicate it again.</a:t>
            </a:r>
          </a:p>
          <a:p>
            <a:pPr lvl="2"/>
            <a:r>
              <a:rPr lang="en-US" dirty="0" smtClean="0"/>
              <a:t>(It would require new evidence, not available at the earlier time.)</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27</a:t>
            </a:fld>
            <a:endParaRPr lang="en-US"/>
          </a:p>
        </p:txBody>
      </p:sp>
    </p:spTree>
    <p:extLst>
      <p:ext uri="{BB962C8B-B14F-4D97-AF65-F5344CB8AC3E}">
        <p14:creationId xmlns:p14="http://schemas.microsoft.com/office/powerpoint/2010/main" val="1695347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prison: Losing touch with friends and family</a:t>
            </a:r>
            <a:endParaRPr lang="en-US" dirty="0"/>
          </a:p>
        </p:txBody>
      </p:sp>
      <p:sp>
        <p:nvSpPr>
          <p:cNvPr id="3" name="Content Placeholder 2"/>
          <p:cNvSpPr>
            <a:spLocks noGrp="1"/>
          </p:cNvSpPr>
          <p:nvPr>
            <p:ph idx="1"/>
          </p:nvPr>
        </p:nvSpPr>
        <p:spPr/>
        <p:txBody>
          <a:bodyPr/>
          <a:lstStyle/>
          <a:p>
            <a:r>
              <a:rPr lang="en-US" dirty="0" smtClean="0"/>
              <a:t>Willie lost touch with his girlfriend, and found out later she passed away.</a:t>
            </a:r>
          </a:p>
          <a:p>
            <a:r>
              <a:rPr lang="en-US" dirty="0" smtClean="0"/>
              <a:t>But his family knew he was innocent and others continued to believe so.</a:t>
            </a:r>
          </a:p>
          <a:p>
            <a:r>
              <a:rPr lang="en-US" dirty="0" smtClean="0"/>
              <a:t>He was relatively fortunate that way, compared to others.</a:t>
            </a:r>
          </a:p>
          <a:p>
            <a:r>
              <a:rPr lang="en-US" dirty="0" smtClean="0"/>
              <a:t>Many people just fade away when a person is incarcerated…</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28</a:t>
            </a:fld>
            <a:endParaRPr lang="en-US"/>
          </a:p>
        </p:txBody>
      </p:sp>
    </p:spTree>
    <p:extLst>
      <p:ext uri="{BB962C8B-B14F-4D97-AF65-F5344CB8AC3E}">
        <p14:creationId xmlns:p14="http://schemas.microsoft.com/office/powerpoint/2010/main" val="471216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prison: Jobs and slave wages</a:t>
            </a:r>
            <a:endParaRPr lang="en-US" dirty="0"/>
          </a:p>
        </p:txBody>
      </p:sp>
      <p:sp>
        <p:nvSpPr>
          <p:cNvPr id="3" name="Content Placeholder 2"/>
          <p:cNvSpPr>
            <a:spLocks noGrp="1"/>
          </p:cNvSpPr>
          <p:nvPr>
            <p:ph idx="1"/>
          </p:nvPr>
        </p:nvSpPr>
        <p:spPr/>
        <p:txBody>
          <a:bodyPr>
            <a:normAutofit fontScale="92500"/>
          </a:bodyPr>
          <a:lstStyle/>
          <a:p>
            <a:r>
              <a:rPr lang="en-US" dirty="0" smtClean="0"/>
              <a:t>13</a:t>
            </a:r>
            <a:r>
              <a:rPr lang="en-US" baseline="30000" dirty="0" smtClean="0"/>
              <a:t>th</a:t>
            </a:r>
            <a:r>
              <a:rPr lang="en-US" dirty="0" smtClean="0"/>
              <a:t> Amendment: </a:t>
            </a:r>
          </a:p>
          <a:p>
            <a:pPr marL="0" indent="0">
              <a:buNone/>
            </a:pPr>
            <a:r>
              <a:rPr lang="en-US" dirty="0" smtClean="0"/>
              <a:t>“Neither </a:t>
            </a:r>
            <a:r>
              <a:rPr lang="en-US" dirty="0"/>
              <a:t>slavery nor involuntary servitude, except as a punishment for crime whereof the party shall have been duly convicted, shall exist within the United States, or any place subject to their jurisdiction</a:t>
            </a:r>
            <a:r>
              <a:rPr lang="en-US" dirty="0" smtClean="0"/>
              <a:t>.”</a:t>
            </a:r>
          </a:p>
          <a:p>
            <a:pPr marL="0" indent="0">
              <a:buNone/>
            </a:pPr>
            <a:endParaRPr lang="en-US" dirty="0"/>
          </a:p>
          <a:p>
            <a:pPr marL="0" indent="0">
              <a:buNone/>
            </a:pPr>
            <a:r>
              <a:rPr lang="en-US" dirty="0" smtClean="0"/>
              <a:t>Sounds good, until you pay attention to the “except” part…</a:t>
            </a:r>
          </a:p>
          <a:p>
            <a:pPr marL="0" indent="0">
              <a:buNone/>
            </a:pPr>
            <a:endParaRPr lang="en-US" dirty="0"/>
          </a:p>
          <a:p>
            <a:pPr marL="0" indent="0">
              <a:buNone/>
            </a:pPr>
            <a:r>
              <a:rPr lang="en-US" dirty="0" smtClean="0"/>
              <a:t>Central Prison: You must work, and if you do not, you go into “segregation.” Segregation is Corrections-speak for solitary confinement, 23 hours in a cell, movement only with chains and restraints.</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29</a:t>
            </a:fld>
            <a:endParaRPr lang="en-US"/>
          </a:p>
        </p:txBody>
      </p:sp>
    </p:spTree>
    <p:extLst>
      <p:ext uri="{BB962C8B-B14F-4D97-AF65-F5344CB8AC3E}">
        <p14:creationId xmlns:p14="http://schemas.microsoft.com/office/powerpoint/2010/main" val="1995895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4450"/>
          </a:xfrm>
        </p:spPr>
        <p:txBody>
          <a:bodyPr/>
          <a:lstStyle/>
          <a:p>
            <a:r>
              <a:rPr lang="en-US" dirty="0" smtClean="0"/>
              <a:t>Announcements (cont.)</a:t>
            </a:r>
            <a:endParaRPr lang="en-US" dirty="0"/>
          </a:p>
        </p:txBody>
      </p:sp>
      <p:sp>
        <p:nvSpPr>
          <p:cNvPr id="3" name="Content Placeholder 2"/>
          <p:cNvSpPr>
            <a:spLocks noGrp="1"/>
          </p:cNvSpPr>
          <p:nvPr>
            <p:ph idx="1"/>
          </p:nvPr>
        </p:nvSpPr>
        <p:spPr>
          <a:xfrm>
            <a:off x="838200" y="1388962"/>
            <a:ext cx="10515600" cy="4788001"/>
          </a:xfrm>
        </p:spPr>
        <p:txBody>
          <a:bodyPr/>
          <a:lstStyle/>
          <a:p>
            <a:r>
              <a:rPr lang="en-US" dirty="0" err="1" smtClean="0"/>
              <a:t>McGautha</a:t>
            </a:r>
            <a:r>
              <a:rPr lang="en-US" dirty="0" smtClean="0"/>
              <a:t>. I’ll generate another lecture / review of those results during this week. It will likely be much shorter than normal, but look forward to seeing it this week. Thank you for filling out that assessment</a:t>
            </a:r>
            <a:r>
              <a:rPr lang="en-US" dirty="0" smtClean="0"/>
              <a:t>. I’ll have it before Wednesday.</a:t>
            </a:r>
            <a:endParaRPr lang="en-US" dirty="0" smtClean="0"/>
          </a:p>
          <a:p>
            <a:endParaRPr lang="en-US" dirty="0"/>
          </a:p>
          <a:p>
            <a:r>
              <a:rPr lang="en-US" dirty="0" smtClean="0"/>
              <a:t>Quiz 2 will be due next Friday, April 3, just before midnight. It focuses on materials from weeks 2 to 5 of the semester</a:t>
            </a:r>
            <a:r>
              <a:rPr lang="en-US" dirty="0" smtClean="0"/>
              <a:t>. It will be available on Wednesday.</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a:t>
            </a:fld>
            <a:endParaRPr lang="en-US"/>
          </a:p>
        </p:txBody>
      </p:sp>
    </p:spTree>
    <p:extLst>
      <p:ext uri="{BB962C8B-B14F-4D97-AF65-F5344CB8AC3E}">
        <p14:creationId xmlns:p14="http://schemas.microsoft.com/office/powerpoint/2010/main" val="1903397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Prison: Jobs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40, 70, 100 cents pay, per DAY.</a:t>
            </a:r>
          </a:p>
          <a:p>
            <a:r>
              <a:rPr lang="en-US" dirty="0" smtClean="0"/>
              <a:t>Recent trip to Central Prison. Minimum security prisoners from another camp are living at Central Prison, death row, as they do a construction project, building a geriatric center in the hospital. They do all the construction work, plumbing, electrical, sheetrock, painting, demolition, etc.</a:t>
            </a:r>
          </a:p>
          <a:p>
            <a:r>
              <a:rPr lang="en-US" dirty="0" smtClean="0"/>
              <a:t>These are the elite of the prison system, and they make “good money”.</a:t>
            </a:r>
          </a:p>
          <a:p>
            <a:r>
              <a:rPr lang="en-US" dirty="0" smtClean="0"/>
              <a:t>Their pay: $3 per day.</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30</a:t>
            </a:fld>
            <a:endParaRPr lang="en-US"/>
          </a:p>
        </p:txBody>
      </p:sp>
    </p:spTree>
    <p:extLst>
      <p:ext uri="{BB962C8B-B14F-4D97-AF65-F5344CB8AC3E}">
        <p14:creationId xmlns:p14="http://schemas.microsoft.com/office/powerpoint/2010/main" val="1297729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it for today</a:t>
            </a:r>
            <a:endParaRPr lang="en-US" dirty="0"/>
          </a:p>
        </p:txBody>
      </p:sp>
      <p:sp>
        <p:nvSpPr>
          <p:cNvPr id="3" name="Content Placeholder 2"/>
          <p:cNvSpPr>
            <a:spLocks noGrp="1"/>
          </p:cNvSpPr>
          <p:nvPr>
            <p:ph idx="1"/>
          </p:nvPr>
        </p:nvSpPr>
        <p:spPr/>
        <p:txBody>
          <a:bodyPr/>
          <a:lstStyle/>
          <a:p>
            <a:r>
              <a:rPr lang="en-US" dirty="0" smtClean="0"/>
              <a:t>Wednesday, we’ll look at the even-numbered chapters in the first half of the book, focused on what was happening among a group of policy advocates, judges, and others seeking to find a system to deal with claims of innocence.</a:t>
            </a:r>
          </a:p>
          <a:p>
            <a:endParaRPr lang="en-US" dirty="0"/>
          </a:p>
          <a:p>
            <a:r>
              <a:rPr lang="en-US" dirty="0" smtClean="0"/>
              <a:t>Also, results from your </a:t>
            </a:r>
            <a:r>
              <a:rPr lang="en-US" dirty="0" err="1" smtClean="0"/>
              <a:t>McGautha</a:t>
            </a:r>
            <a:r>
              <a:rPr lang="en-US" dirty="0" smtClean="0"/>
              <a:t> exercise.</a:t>
            </a:r>
          </a:p>
          <a:p>
            <a:endParaRPr lang="en-US" dirty="0"/>
          </a:p>
          <a:p>
            <a:r>
              <a:rPr lang="en-US" dirty="0" smtClean="0"/>
              <a:t>Remember, a quiz on Wed due on Friday.</a:t>
            </a:r>
          </a:p>
          <a:p>
            <a:r>
              <a:rPr lang="en-US" dirty="0" smtClean="0"/>
              <a:t>Have a great rest of the week.</a:t>
            </a:r>
          </a:p>
          <a:p>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31</a:t>
            </a:fld>
            <a:endParaRPr lang="en-US"/>
          </a:p>
        </p:txBody>
      </p:sp>
    </p:spTree>
    <p:extLst>
      <p:ext uri="{BB962C8B-B14F-4D97-AF65-F5344CB8AC3E}">
        <p14:creationId xmlns:p14="http://schemas.microsoft.com/office/powerpoint/2010/main" val="188477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W</a:t>
            </a:r>
            <a:r>
              <a:rPr lang="en-US" dirty="0" smtClean="0"/>
              <a:t>illie Grimes case</a:t>
            </a:r>
            <a:endParaRPr lang="en-US" dirty="0"/>
          </a:p>
        </p:txBody>
      </p:sp>
      <p:sp>
        <p:nvSpPr>
          <p:cNvPr id="3" name="Content Placeholder 2"/>
          <p:cNvSpPr>
            <a:spLocks noGrp="1"/>
          </p:cNvSpPr>
          <p:nvPr>
            <p:ph idx="1"/>
          </p:nvPr>
        </p:nvSpPr>
        <p:spPr/>
        <p:txBody>
          <a:bodyPr>
            <a:normAutofit lnSpcReduction="10000"/>
          </a:bodyPr>
          <a:lstStyle/>
          <a:p>
            <a:r>
              <a:rPr lang="en-US" dirty="0" smtClean="0"/>
              <a:t>BTW, you can see extensive files on the exoneration of Mr. Grimes at the website of the NC Innocence Inquiry Commission.</a:t>
            </a:r>
          </a:p>
          <a:p>
            <a:r>
              <a:rPr lang="en-US" dirty="0">
                <a:hlinkClick r:id="rId2"/>
              </a:rPr>
              <a:t>https://innocencecommission-nc.gov/cases/state-v-grimes</a:t>
            </a:r>
            <a:r>
              <a:rPr lang="en-US" dirty="0" smtClean="0">
                <a:hlinkClick r:id="rId2"/>
              </a:rPr>
              <a:t>/</a:t>
            </a:r>
            <a:endParaRPr lang="en-US" dirty="0" smtClean="0"/>
          </a:p>
          <a:p>
            <a:r>
              <a:rPr lang="en-US" dirty="0" smtClean="0"/>
              <a:t>You </a:t>
            </a:r>
            <a:r>
              <a:rPr lang="en-US" dirty="0" smtClean="0"/>
              <a:t>might find it interesting to review that material.</a:t>
            </a:r>
          </a:p>
          <a:p>
            <a:endParaRPr lang="en-US" dirty="0"/>
          </a:p>
          <a:p>
            <a:r>
              <a:rPr lang="en-US" dirty="0" smtClean="0"/>
              <a:t>Also note all the other cases with extensive materials there: </a:t>
            </a:r>
          </a:p>
          <a:p>
            <a:r>
              <a:rPr lang="en-US" dirty="0">
                <a:hlinkClick r:id="rId3"/>
              </a:rPr>
              <a:t>https://innocencecommission-nc.gov/cases</a:t>
            </a:r>
            <a:r>
              <a:rPr lang="en-US" dirty="0" smtClean="0">
                <a:hlinkClick r:id="rId3"/>
              </a:rPr>
              <a:t>/</a:t>
            </a:r>
            <a:endParaRPr lang="en-US" dirty="0" smtClean="0"/>
          </a:p>
          <a:p>
            <a:endParaRPr lang="en-US" dirty="0" smtClean="0"/>
          </a:p>
          <a:p>
            <a:r>
              <a:rPr lang="en-US" dirty="0" smtClean="0"/>
              <a:t>We’ll talk more about the Commission in coming lectures.</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4</a:t>
            </a:fld>
            <a:endParaRPr lang="en-US"/>
          </a:p>
        </p:txBody>
      </p:sp>
    </p:spTree>
    <p:extLst>
      <p:ext uri="{BB962C8B-B14F-4D97-AF65-F5344CB8AC3E}">
        <p14:creationId xmlns:p14="http://schemas.microsoft.com/office/powerpoint/2010/main" val="4145376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 the first chapter raises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Which witness are granted credibility?</a:t>
            </a:r>
          </a:p>
          <a:p>
            <a:endParaRPr lang="en-US" dirty="0"/>
          </a:p>
          <a:p>
            <a:r>
              <a:rPr lang="en-US" dirty="0" smtClean="0"/>
              <a:t>The victim / survivor, certainly, is given credibility.</a:t>
            </a:r>
          </a:p>
          <a:p>
            <a:pPr lvl="1"/>
            <a:r>
              <a:rPr lang="en-US" dirty="0" smtClean="0"/>
              <a:t>Generally, we believe </a:t>
            </a:r>
            <a:r>
              <a:rPr lang="en-US" dirty="0" smtClean="0"/>
              <a:t>survivors.</a:t>
            </a:r>
            <a:endParaRPr lang="en-US" dirty="0" smtClean="0"/>
          </a:p>
          <a:p>
            <a:pPr lvl="1"/>
            <a:r>
              <a:rPr lang="en-US" dirty="0" smtClean="0"/>
              <a:t>They have no desire to convict the wrong person, certainly not wanting the true perpetrator to go unpunished, for sure!</a:t>
            </a:r>
          </a:p>
          <a:p>
            <a:pPr lvl="1"/>
            <a:r>
              <a:rPr lang="en-US" dirty="0" smtClean="0"/>
              <a:t>On the other hand, it’s surprising how easy it is for mistakes to happen</a:t>
            </a:r>
          </a:p>
          <a:p>
            <a:pPr lvl="2"/>
            <a:r>
              <a:rPr lang="en-US" dirty="0" smtClean="0"/>
              <a:t>When the police say, we have a suspect, could you please come to the station to make an identification, and you want to help solve the crime and punish the x&amp;@! person who assaulted you, you may feel implicit pressure to pick the closest match. You may not even realize it.</a:t>
            </a:r>
          </a:p>
          <a:p>
            <a:pPr lvl="1"/>
            <a:r>
              <a:rPr lang="en-US" dirty="0" smtClean="0"/>
              <a:t>In any case, survivors get credibility; </a:t>
            </a:r>
            <a:r>
              <a:rPr lang="en-US" dirty="0" smtClean="0"/>
              <a:t>after all, they </a:t>
            </a:r>
            <a:r>
              <a:rPr lang="en-US" dirty="0" smtClean="0"/>
              <a:t>were </a:t>
            </a:r>
            <a:r>
              <a:rPr lang="en-US" dirty="0" smtClean="0"/>
              <a:t>there</a:t>
            </a:r>
            <a:r>
              <a:rPr lang="en-US" dirty="0"/>
              <a:t>.</a:t>
            </a:r>
            <a:endParaRPr lang="en-US" dirty="0" smtClean="0"/>
          </a:p>
          <a:p>
            <a:pPr lvl="2"/>
            <a:r>
              <a:rPr lang="en-US" dirty="0" smtClean="0"/>
              <a:t>But note, obviously from this case, they can be wrong.</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5</a:t>
            </a:fld>
            <a:endParaRPr lang="en-US"/>
          </a:p>
        </p:txBody>
      </p:sp>
    </p:spTree>
    <p:extLst>
      <p:ext uri="{BB962C8B-B14F-4D97-AF65-F5344CB8AC3E}">
        <p14:creationId xmlns:p14="http://schemas.microsoft.com/office/powerpoint/2010/main" val="337344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Credibility of witnesses</a:t>
            </a:r>
            <a:endParaRPr lang="en-US" dirty="0"/>
          </a:p>
        </p:txBody>
      </p:sp>
      <p:sp>
        <p:nvSpPr>
          <p:cNvPr id="3" name="Content Placeholder 2"/>
          <p:cNvSpPr>
            <a:spLocks noGrp="1"/>
          </p:cNvSpPr>
          <p:nvPr>
            <p:ph idx="1"/>
          </p:nvPr>
        </p:nvSpPr>
        <p:spPr/>
        <p:txBody>
          <a:bodyPr/>
          <a:lstStyle/>
          <a:p>
            <a:r>
              <a:rPr lang="en-US" dirty="0" smtClean="0"/>
              <a:t>Family members of the accused:</a:t>
            </a:r>
          </a:p>
          <a:p>
            <a:pPr lvl="1"/>
            <a:r>
              <a:rPr lang="en-US" dirty="0" smtClean="0"/>
              <a:t>“You would lie for your brother / son, wouldn’t you?”</a:t>
            </a:r>
          </a:p>
          <a:p>
            <a:pPr lvl="2"/>
            <a:r>
              <a:rPr lang="en-US" dirty="0" smtClean="0"/>
              <a:t>(At least this is an implicit concern for the DA, the judge, and jurors)</a:t>
            </a:r>
          </a:p>
          <a:p>
            <a:r>
              <a:rPr lang="en-US" dirty="0" smtClean="0"/>
              <a:t>The accused him / herself:</a:t>
            </a:r>
          </a:p>
          <a:p>
            <a:pPr lvl="1"/>
            <a:r>
              <a:rPr lang="en-US" dirty="0" smtClean="0"/>
              <a:t>They are at the defense </a:t>
            </a:r>
            <a:r>
              <a:rPr lang="en-US" dirty="0" smtClean="0"/>
              <a:t>table in the court room, </a:t>
            </a:r>
            <a:r>
              <a:rPr lang="en-US" dirty="0" smtClean="0"/>
              <a:t>and the crime was really bad.</a:t>
            </a:r>
          </a:p>
          <a:p>
            <a:pPr lvl="1"/>
            <a:r>
              <a:rPr lang="en-US" dirty="0" smtClean="0"/>
              <a:t>If they are so innocent, why did the police arrest them, and why are they the one and only person being tried for this case?</a:t>
            </a:r>
          </a:p>
          <a:p>
            <a:pPr lvl="1"/>
            <a:r>
              <a:rPr lang="en-US" dirty="0" smtClean="0"/>
              <a:t>(Note that jurors are not made aware if there are other suspects, and trials are most often of just one person at a time, generally. So the only question for the jurors is, shall we find this particular defendant guilty?)</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6</a:t>
            </a:fld>
            <a:endParaRPr lang="en-US"/>
          </a:p>
        </p:txBody>
      </p:sp>
    </p:spTree>
    <p:extLst>
      <p:ext uri="{BB962C8B-B14F-4D97-AF65-F5344CB8AC3E}">
        <p14:creationId xmlns:p14="http://schemas.microsoft.com/office/powerpoint/2010/main" val="655863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crime was really bad</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great pressure to hold someone accountable</a:t>
            </a:r>
          </a:p>
          <a:p>
            <a:endParaRPr lang="en-US" dirty="0"/>
          </a:p>
          <a:p>
            <a:r>
              <a:rPr lang="en-US" dirty="0" smtClean="0"/>
              <a:t>But the trial occurs in a situation where the jury is not aware of any other suspects.</a:t>
            </a:r>
          </a:p>
          <a:p>
            <a:endParaRPr lang="en-US" dirty="0"/>
          </a:p>
          <a:p>
            <a:r>
              <a:rPr lang="en-US" dirty="0" smtClean="0"/>
              <a:t>So, it’s psychologically really hard to say: Yes, this was a terrible crime and we are so sorry and we want it to stop, but we don’t have confidence in our local police department and we think they messed up the investigation. This does occasionally happen, of course, but the pressure and the slippery slope is in the other direction.</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7</a:t>
            </a:fld>
            <a:endParaRPr lang="en-US"/>
          </a:p>
        </p:txBody>
      </p:sp>
    </p:spTree>
    <p:extLst>
      <p:ext uri="{BB962C8B-B14F-4D97-AF65-F5344CB8AC3E}">
        <p14:creationId xmlns:p14="http://schemas.microsoft.com/office/powerpoint/2010/main" val="355436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environment of the crime:</a:t>
            </a:r>
            <a:endParaRPr lang="en-US" dirty="0"/>
          </a:p>
        </p:txBody>
      </p:sp>
      <p:sp>
        <p:nvSpPr>
          <p:cNvPr id="3" name="Content Placeholder 2"/>
          <p:cNvSpPr>
            <a:spLocks noGrp="1"/>
          </p:cNvSpPr>
          <p:nvPr>
            <p:ph idx="1"/>
          </p:nvPr>
        </p:nvSpPr>
        <p:spPr>
          <a:xfrm>
            <a:off x="838200" y="1273215"/>
            <a:ext cx="10515600" cy="4903748"/>
          </a:xfrm>
        </p:spPr>
        <p:txBody>
          <a:bodyPr>
            <a:normAutofit lnSpcReduction="10000"/>
          </a:bodyPr>
          <a:lstStyle/>
          <a:p>
            <a:r>
              <a:rPr lang="en-US" dirty="0" smtClean="0"/>
              <a:t>The crime took place in a public housing project</a:t>
            </a:r>
          </a:p>
          <a:p>
            <a:r>
              <a:rPr lang="en-US" dirty="0" smtClean="0"/>
              <a:t>Everyone involved was poor</a:t>
            </a:r>
          </a:p>
          <a:p>
            <a:r>
              <a:rPr lang="en-US" dirty="0" smtClean="0"/>
              <a:t>There was also a racial element: white female victim / black male perpetrator</a:t>
            </a:r>
          </a:p>
          <a:p>
            <a:r>
              <a:rPr lang="en-US" dirty="0" smtClean="0"/>
              <a:t>Small town with a small police department</a:t>
            </a:r>
          </a:p>
          <a:p>
            <a:endParaRPr lang="en-US" dirty="0"/>
          </a:p>
          <a:p>
            <a:r>
              <a:rPr lang="en-US" dirty="0" smtClean="0"/>
              <a:t>Poverty matters:</a:t>
            </a:r>
          </a:p>
          <a:p>
            <a:pPr lvl="1"/>
            <a:r>
              <a:rPr lang="en-US" dirty="0" smtClean="0"/>
              <a:t>No funds for a strong legal defense team</a:t>
            </a:r>
          </a:p>
          <a:p>
            <a:pPr lvl="1"/>
            <a:r>
              <a:rPr lang="en-US" dirty="0" smtClean="0"/>
              <a:t>Social status means the DA can discredit witnesses more easily</a:t>
            </a:r>
          </a:p>
          <a:p>
            <a:pPr lvl="1"/>
            <a:r>
              <a:rPr lang="en-US" dirty="0" smtClean="0"/>
              <a:t>Someone might testify for the reward money</a:t>
            </a:r>
          </a:p>
          <a:p>
            <a:pPr lvl="1"/>
            <a:r>
              <a:rPr lang="en-US" dirty="0" smtClean="0"/>
              <a:t>Someone might be “under paper” – police can more easily motivate testimony</a:t>
            </a:r>
            <a:endParaRPr lang="en-US" dirty="0"/>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8</a:t>
            </a:fld>
            <a:endParaRPr lang="en-US"/>
          </a:p>
        </p:txBody>
      </p:sp>
    </p:spTree>
    <p:extLst>
      <p:ext uri="{BB962C8B-B14F-4D97-AF65-F5344CB8AC3E}">
        <p14:creationId xmlns:p14="http://schemas.microsoft.com/office/powerpoint/2010/main" val="2054113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racial dynamic</a:t>
            </a:r>
            <a:endParaRPr lang="en-US" dirty="0"/>
          </a:p>
        </p:txBody>
      </p:sp>
      <p:sp>
        <p:nvSpPr>
          <p:cNvPr id="3" name="Content Placeholder 2"/>
          <p:cNvSpPr>
            <a:spLocks noGrp="1"/>
          </p:cNvSpPr>
          <p:nvPr>
            <p:ph idx="1"/>
          </p:nvPr>
        </p:nvSpPr>
        <p:spPr>
          <a:xfrm>
            <a:off x="838200" y="1342663"/>
            <a:ext cx="10515600" cy="4834300"/>
          </a:xfrm>
        </p:spPr>
        <p:txBody>
          <a:bodyPr/>
          <a:lstStyle/>
          <a:p>
            <a:r>
              <a:rPr lang="en-US" dirty="0" smtClean="0"/>
              <a:t>White female victim / black male offender</a:t>
            </a:r>
          </a:p>
          <a:p>
            <a:r>
              <a:rPr lang="en-US" dirty="0" smtClean="0"/>
              <a:t>This is the classic combination for difficulty:</a:t>
            </a:r>
          </a:p>
          <a:p>
            <a:pPr lvl="1"/>
            <a:r>
              <a:rPr lang="en-US" dirty="0" smtClean="0"/>
              <a:t>Cross-racial eyewitness identification is not as good.</a:t>
            </a:r>
          </a:p>
          <a:p>
            <a:pPr lvl="1"/>
            <a:r>
              <a:rPr lang="en-US" dirty="0" smtClean="0"/>
              <a:t>The perpetrator was not known to the victim; not an acquaintance</a:t>
            </a:r>
          </a:p>
          <a:p>
            <a:r>
              <a:rPr lang="en-US" dirty="0" smtClean="0"/>
              <a:t>Jury sympathy for the victim of the crime, and distrust of the accused, both are enhanced by race and gender.</a:t>
            </a:r>
          </a:p>
          <a:p>
            <a:r>
              <a:rPr lang="en-US" dirty="0" smtClean="0"/>
              <a:t>Note that the true perpetrator, Albert Turner, was also a black male. So the victim was not making up the idea that she was attacked by a black male; indeed she was. But it was a different person. Albert Turner was the perpetrator.</a:t>
            </a:r>
          </a:p>
        </p:txBody>
      </p:sp>
      <p:sp>
        <p:nvSpPr>
          <p:cNvPr id="4" name="Footer Placeholder 3"/>
          <p:cNvSpPr>
            <a:spLocks noGrp="1"/>
          </p:cNvSpPr>
          <p:nvPr>
            <p:ph type="ftr" sz="quarter" idx="11"/>
          </p:nvPr>
        </p:nvSpPr>
        <p:spPr/>
        <p:txBody>
          <a:bodyPr/>
          <a:lstStyle/>
          <a:p>
            <a:r>
              <a:rPr lang="en-US" smtClean="0"/>
              <a:t>Baumgartner, POLI 203, Spring 2020</a:t>
            </a:r>
            <a:endParaRPr lang="en-US"/>
          </a:p>
        </p:txBody>
      </p:sp>
      <p:sp>
        <p:nvSpPr>
          <p:cNvPr id="5" name="Slide Number Placeholder 4"/>
          <p:cNvSpPr>
            <a:spLocks noGrp="1"/>
          </p:cNvSpPr>
          <p:nvPr>
            <p:ph type="sldNum" sz="quarter" idx="12"/>
          </p:nvPr>
        </p:nvSpPr>
        <p:spPr/>
        <p:txBody>
          <a:bodyPr/>
          <a:lstStyle/>
          <a:p>
            <a:fld id="{37D11953-B253-49BF-8F13-FAFD60755BB9}" type="slidenum">
              <a:rPr lang="en-US" smtClean="0"/>
              <a:t>9</a:t>
            </a:fld>
            <a:endParaRPr lang="en-US"/>
          </a:p>
        </p:txBody>
      </p:sp>
    </p:spTree>
    <p:extLst>
      <p:ext uri="{BB962C8B-B14F-4D97-AF65-F5344CB8AC3E}">
        <p14:creationId xmlns:p14="http://schemas.microsoft.com/office/powerpoint/2010/main" val="148152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3527</Words>
  <Application>Microsoft Office PowerPoint</Application>
  <PresentationFormat>Widescreen</PresentationFormat>
  <Paragraphs>271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POLI 203, Ghost of an Innocent Man</vt:lpstr>
      <vt:lpstr>Announcements and catch-up</vt:lpstr>
      <vt:lpstr>Announcements (cont.)</vt:lpstr>
      <vt:lpstr>The Willie Grimes case</vt:lpstr>
      <vt:lpstr>Some questions the first chapter raises</vt:lpstr>
      <vt:lpstr>Credibility of witnesses</vt:lpstr>
      <vt:lpstr>The crime was really bad</vt:lpstr>
      <vt:lpstr>The social environment of the crime:</vt:lpstr>
      <vt:lpstr>The racial dynamic</vt:lpstr>
      <vt:lpstr>The true perpetrator (Turner) and the wrongfully convicted (Grimes)</vt:lpstr>
      <vt:lpstr>Forensics and hair</vt:lpstr>
      <vt:lpstr>A pretty incomplete / shoddy police investigation</vt:lpstr>
      <vt:lpstr>The jury would never believe this story…</vt:lpstr>
      <vt:lpstr>Crime-stoppers and the issue of financial motivation for testimony</vt:lpstr>
      <vt:lpstr>But wait, isn’t this professor just too cynical?</vt:lpstr>
      <vt:lpstr>After the conviction</vt:lpstr>
      <vt:lpstr>“Inmate denies guilt”</vt:lpstr>
      <vt:lpstr>Legal appeals: Time delays</vt:lpstr>
      <vt:lpstr>Legal appeals (cont.): Presumption of Guilt</vt:lpstr>
      <vt:lpstr>Legal appeals (cont.): Don’t second-guess the jury</vt:lpstr>
      <vt:lpstr>You have to find: new evidence, or a procedural error</vt:lpstr>
      <vt:lpstr>Forensics: Hair sample analysis</vt:lpstr>
      <vt:lpstr>More from the National Academy Report: </vt:lpstr>
      <vt:lpstr>But that was 2009; Grimes was convicted in 1988.</vt:lpstr>
      <vt:lpstr>Some aspects of life in prison: Medical</vt:lpstr>
      <vt:lpstr>Life in prison: Moving</vt:lpstr>
      <vt:lpstr>Life in prison: Prison attorneys</vt:lpstr>
      <vt:lpstr>Life in prison: Losing touch with friends and family</vt:lpstr>
      <vt:lpstr>Life in prison: Jobs and slave wages</vt:lpstr>
      <vt:lpstr>Life in Prison: Jobs (cont)</vt:lpstr>
      <vt:lpstr>That’s it for today</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Sentencing Guidelines</dc:title>
  <dc:creator>Baumgartner, Frank R.</dc:creator>
  <cp:lastModifiedBy>Lenovo User</cp:lastModifiedBy>
  <cp:revision>41</cp:revision>
  <dcterms:created xsi:type="dcterms:W3CDTF">2018-01-29T17:41:15Z</dcterms:created>
  <dcterms:modified xsi:type="dcterms:W3CDTF">2020-03-29T15:51:48Z</dcterms:modified>
</cp:coreProperties>
</file>