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5" r:id="rId2"/>
    <p:sldId id="276" r:id="rId3"/>
    <p:sldId id="284" r:id="rId4"/>
    <p:sldId id="285" r:id="rId5"/>
    <p:sldId id="277" r:id="rId6"/>
    <p:sldId id="278" r:id="rId7"/>
    <p:sldId id="279" r:id="rId8"/>
    <p:sldId id="280" r:id="rId9"/>
    <p:sldId id="281" r:id="rId10"/>
    <p:sldId id="282" r:id="rId11"/>
    <p:sldId id="283"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9" r:id="rId25"/>
    <p:sldId id="300" r:id="rId26"/>
    <p:sldId id="298"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116" d="100"/>
          <a:sy n="116" d="100"/>
        </p:scale>
        <p:origin x="108"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63BF3-F0E0-443A-AA14-D5AD1D6BDB64}" type="datetimeFigureOut">
              <a:rPr lang="en-US" smtClean="0"/>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75024-29C5-492F-9167-3D8D820DC531}" type="slidenum">
              <a:rPr lang="en-US" smtClean="0"/>
              <a:t>‹#›</a:t>
            </a:fld>
            <a:endParaRPr lang="en-US"/>
          </a:p>
        </p:txBody>
      </p:sp>
    </p:spTree>
    <p:extLst>
      <p:ext uri="{BB962C8B-B14F-4D97-AF65-F5344CB8AC3E}">
        <p14:creationId xmlns:p14="http://schemas.microsoft.com/office/powerpoint/2010/main" val="323916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0C3759-3B90-4F8C-8D56-821C4B70B3B4}" type="datetime1">
              <a:rPr lang="en-US" smtClean="0"/>
              <a:t>4/7/2020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66670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B4886-B488-4CA4-B890-C42F323DCB3F}" type="datetime1">
              <a:rPr lang="en-US" smtClean="0"/>
              <a:t>4/7/2020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96986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8F11C-9950-489C-B7FF-C987658B575B}" type="datetime1">
              <a:rPr lang="en-US" smtClean="0"/>
              <a:t>4/7/2020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21859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1387C-8564-4093-8366-DFCB89B53A24}" type="datetime1">
              <a:rPr lang="en-US" smtClean="0"/>
              <a:t>4/7/2020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226437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6EF66B-09BC-44E9-A37D-14935FCC39FB}" type="datetime1">
              <a:rPr lang="en-US" smtClean="0"/>
              <a:t>4/7/2020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6880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E44EF-6AE9-4187-AF49-E52A28D15EBE}" type="datetime1">
              <a:rPr lang="en-US" smtClean="0"/>
              <a:t>4/7/2020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64957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69C35-D56B-44DF-B9F4-20E9A78B9773}" type="datetime1">
              <a:rPr lang="en-US" smtClean="0"/>
              <a:t>4/7/2020</a:t>
            </a:fld>
            <a:endParaRPr lang="en-US"/>
          </a:p>
        </p:txBody>
      </p:sp>
      <p:sp>
        <p:nvSpPr>
          <p:cNvPr id="8" name="Footer Placeholder 7"/>
          <p:cNvSpPr>
            <a:spLocks noGrp="1"/>
          </p:cNvSpPr>
          <p:nvPr>
            <p:ph type="ftr" sz="quarter" idx="11"/>
          </p:nvPr>
        </p:nvSpPr>
        <p:spPr/>
        <p:txBody>
          <a:bodyPr/>
          <a:lstStyle/>
          <a:p>
            <a:r>
              <a:rPr lang="en-US" smtClean="0"/>
              <a:t>Baumgartner, POLI 203, Spring 2020</a:t>
            </a:r>
            <a:endParaRPr lang="en-US"/>
          </a:p>
        </p:txBody>
      </p:sp>
      <p:sp>
        <p:nvSpPr>
          <p:cNvPr id="9" name="Slide Number Placeholder 8"/>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87608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42B5EF-2201-46E4-A23B-2261543A4B54}" type="datetime1">
              <a:rPr lang="en-US" smtClean="0"/>
              <a:t>4/7/2020</a:t>
            </a:fld>
            <a:endParaRPr lang="en-US"/>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192193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9E4CC-9905-4A6C-994F-C4EA7AE73BA8}" type="datetime1">
              <a:rPr lang="en-US" smtClean="0"/>
              <a:t>4/7/2020</a:t>
            </a:fld>
            <a:endParaRPr lang="en-US"/>
          </a:p>
        </p:txBody>
      </p:sp>
      <p:sp>
        <p:nvSpPr>
          <p:cNvPr id="3" name="Footer Placeholder 2"/>
          <p:cNvSpPr>
            <a:spLocks noGrp="1"/>
          </p:cNvSpPr>
          <p:nvPr>
            <p:ph type="ftr" sz="quarter" idx="11"/>
          </p:nvPr>
        </p:nvSpPr>
        <p:spPr/>
        <p:txBody>
          <a:bodyPr/>
          <a:lstStyle/>
          <a:p>
            <a:r>
              <a:rPr lang="en-US" smtClean="0"/>
              <a:t>Baumgartner, POLI 203, Spring 2020</a:t>
            </a:r>
            <a:endParaRPr lang="en-US"/>
          </a:p>
        </p:txBody>
      </p:sp>
      <p:sp>
        <p:nvSpPr>
          <p:cNvPr id="4" name="Slide Number Placeholder 3"/>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10863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18B8F3-F7DF-424F-87FE-00E6DF3559B6}" type="datetime1">
              <a:rPr lang="en-US" smtClean="0"/>
              <a:t>4/7/2020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413353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E7B164-D1F0-474B-9F40-CE3A65C362AD}" type="datetime1">
              <a:rPr lang="en-US" smtClean="0"/>
              <a:t>4/7/2020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37D11953-B253-49BF-8F13-FAFD60755BB9}" type="slidenum">
              <a:rPr lang="en-US" smtClean="0"/>
              <a:t>‹#›</a:t>
            </a:fld>
            <a:endParaRPr lang="en-US"/>
          </a:p>
        </p:txBody>
      </p:sp>
    </p:spTree>
    <p:extLst>
      <p:ext uri="{BB962C8B-B14F-4D97-AF65-F5344CB8AC3E}">
        <p14:creationId xmlns:p14="http://schemas.microsoft.com/office/powerpoint/2010/main" val="319265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96621-8B22-420E-854A-8B6216570F1C}" type="datetime1">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Baumgartner, POLI 203, Spring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11953-B253-49BF-8F13-FAFD60755BB9}" type="slidenum">
              <a:rPr lang="en-US" smtClean="0"/>
              <a:t>‹#›</a:t>
            </a:fld>
            <a:endParaRPr lang="en-US"/>
          </a:p>
        </p:txBody>
      </p:sp>
    </p:spTree>
    <p:extLst>
      <p:ext uri="{BB962C8B-B14F-4D97-AF65-F5344CB8AC3E}">
        <p14:creationId xmlns:p14="http://schemas.microsoft.com/office/powerpoint/2010/main" val="118641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ribd.com/document/454859721/Roy-Cooper-Letter-April-3" TargetMode="External"/><Relationship Id="rId2" Type="http://schemas.openxmlformats.org/officeDocument/2006/relationships/hyperlink" Target="https://www.cnn.com/audio/podcasts/corona-vir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unc.zoom.us/j/39100243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 203, Ghost of an Innocent Man</a:t>
            </a:r>
            <a:endParaRPr lang="en-US" dirty="0"/>
          </a:p>
        </p:txBody>
      </p:sp>
      <p:sp>
        <p:nvSpPr>
          <p:cNvPr id="3" name="Content Placeholder 2"/>
          <p:cNvSpPr>
            <a:spLocks noGrp="1"/>
          </p:cNvSpPr>
          <p:nvPr>
            <p:ph idx="1"/>
          </p:nvPr>
        </p:nvSpPr>
        <p:spPr>
          <a:xfrm>
            <a:off x="774357" y="1952368"/>
            <a:ext cx="10579443" cy="4224595"/>
          </a:xfrm>
        </p:spPr>
        <p:txBody>
          <a:bodyPr>
            <a:normAutofit lnSpcReduction="10000"/>
          </a:bodyPr>
          <a:lstStyle/>
          <a:p>
            <a:r>
              <a:rPr lang="en-US" dirty="0" smtClean="0"/>
              <a:t>This lecture focus on the even-numbered chapters, 20 to the end.</a:t>
            </a:r>
          </a:p>
          <a:p>
            <a:endParaRPr lang="en-US" dirty="0"/>
          </a:p>
          <a:p>
            <a:r>
              <a:rPr lang="en-US" dirty="0" smtClean="0"/>
              <a:t>So: Policy reforms leading to the creation of the Innocence Inquiry Commission, and its initial workings..</a:t>
            </a:r>
          </a:p>
          <a:p>
            <a:endParaRPr lang="en-US" dirty="0"/>
          </a:p>
          <a:p>
            <a:endParaRPr lang="en-US" dirty="0" smtClean="0"/>
          </a:p>
          <a:p>
            <a:endParaRPr lang="en-US" dirty="0"/>
          </a:p>
          <a:p>
            <a:endParaRPr lang="en-US" dirty="0" smtClean="0"/>
          </a:p>
          <a:p>
            <a:r>
              <a:rPr lang="en-US" dirty="0" smtClean="0"/>
              <a:t>April 8, 2020</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a:t>
            </a:fld>
            <a:endParaRPr lang="en-US"/>
          </a:p>
        </p:txBody>
      </p:sp>
    </p:spTree>
    <p:extLst>
      <p:ext uri="{BB962C8B-B14F-4D97-AF65-F5344CB8AC3E}">
        <p14:creationId xmlns:p14="http://schemas.microsoft.com/office/powerpoint/2010/main" val="258185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 question 3, just 78 percent correct:</a:t>
            </a:r>
            <a:endParaRPr lang="en-US" dirty="0"/>
          </a:p>
        </p:txBody>
      </p:sp>
      <p:sp>
        <p:nvSpPr>
          <p:cNvPr id="3" name="Content Placeholder 2"/>
          <p:cNvSpPr>
            <a:spLocks noGrp="1"/>
          </p:cNvSpPr>
          <p:nvPr>
            <p:ph idx="1"/>
          </p:nvPr>
        </p:nvSpPr>
        <p:spPr/>
        <p:txBody>
          <a:bodyPr>
            <a:normAutofit fontScale="92500" lnSpcReduction="10000"/>
          </a:bodyPr>
          <a:lstStyle/>
          <a:p>
            <a:r>
              <a:rPr lang="en-US" dirty="0"/>
              <a:t>3.	</a:t>
            </a:r>
            <a:r>
              <a:rPr lang="en-US" dirty="0" smtClean="0"/>
              <a:t>Empirical </a:t>
            </a:r>
            <a:r>
              <a:rPr lang="en-US" dirty="0"/>
              <a:t>studies such as those done by </a:t>
            </a:r>
            <a:r>
              <a:rPr lang="en-US" dirty="0" err="1"/>
              <a:t>Baldus</a:t>
            </a:r>
            <a:r>
              <a:rPr lang="en-US" dirty="0"/>
              <a:t> generally find that this predicts the odds that a perpetrator of capital-eligible homicide will receive a death sentence.</a:t>
            </a:r>
          </a:p>
          <a:p>
            <a:pPr lvl="1"/>
            <a:r>
              <a:rPr lang="en-US" dirty="0"/>
              <a:t>a.	</a:t>
            </a:r>
            <a:r>
              <a:rPr lang="en-US" dirty="0" smtClean="0"/>
              <a:t>	Legally </a:t>
            </a:r>
            <a:r>
              <a:rPr lang="en-US" dirty="0"/>
              <a:t>relevant factors</a:t>
            </a:r>
          </a:p>
          <a:p>
            <a:pPr lvl="1"/>
            <a:r>
              <a:rPr lang="en-US" dirty="0"/>
              <a:t>b.	</a:t>
            </a:r>
            <a:r>
              <a:rPr lang="en-US" dirty="0" smtClean="0"/>
              <a:t>	Legally </a:t>
            </a:r>
            <a:r>
              <a:rPr lang="en-US" dirty="0"/>
              <a:t>irrelevant factors</a:t>
            </a:r>
          </a:p>
          <a:p>
            <a:pPr lvl="1"/>
            <a:r>
              <a:rPr lang="en-US" dirty="0"/>
              <a:t>c.	</a:t>
            </a:r>
            <a:r>
              <a:rPr lang="en-US" dirty="0" smtClean="0"/>
              <a:t>	Neither </a:t>
            </a:r>
            <a:r>
              <a:rPr lang="en-US" dirty="0"/>
              <a:t>legally relevant nor legally irrelevant factors</a:t>
            </a:r>
          </a:p>
          <a:p>
            <a:pPr lvl="1"/>
            <a:r>
              <a:rPr lang="en-US" dirty="0" smtClean="0"/>
              <a:t>d.	</a:t>
            </a:r>
            <a:r>
              <a:rPr lang="en-US" dirty="0"/>
              <a:t>	Both legally relevant and legally irrelevant </a:t>
            </a:r>
            <a:r>
              <a:rPr lang="en-US" dirty="0" smtClean="0"/>
              <a:t>factors</a:t>
            </a:r>
          </a:p>
          <a:p>
            <a:pPr lvl="1"/>
            <a:endParaRPr lang="en-US" dirty="0"/>
          </a:p>
          <a:p>
            <a:r>
              <a:rPr lang="en-US" dirty="0" smtClean="0"/>
              <a:t>Legally relevant factors are such things as whether particular aggravators were present, how many victims, whether there was torture, etc. </a:t>
            </a:r>
          </a:p>
          <a:p>
            <a:r>
              <a:rPr lang="en-US" dirty="0" smtClean="0"/>
              <a:t>Legally irrelevant things are such characteristics as geography, race, gender.</a:t>
            </a:r>
          </a:p>
          <a:p>
            <a:r>
              <a:rPr lang="en-US" dirty="0" smtClean="0"/>
              <a:t>Every single such study has found both to occur.</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10</a:t>
            </a:fld>
            <a:endParaRPr lang="en-US"/>
          </a:p>
        </p:txBody>
      </p:sp>
    </p:spTree>
    <p:extLst>
      <p:ext uri="{BB962C8B-B14F-4D97-AF65-F5344CB8AC3E}">
        <p14:creationId xmlns:p14="http://schemas.microsoft.com/office/powerpoint/2010/main" val="418393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 don’t think those were trick questions.</a:t>
            </a:r>
            <a:endParaRPr lang="en-US" dirty="0"/>
          </a:p>
        </p:txBody>
      </p:sp>
      <p:sp>
        <p:nvSpPr>
          <p:cNvPr id="3" name="Content Placeholder 2"/>
          <p:cNvSpPr>
            <a:spLocks noGrp="1"/>
          </p:cNvSpPr>
          <p:nvPr>
            <p:ph idx="1"/>
          </p:nvPr>
        </p:nvSpPr>
        <p:spPr/>
        <p:txBody>
          <a:bodyPr/>
          <a:lstStyle/>
          <a:p>
            <a:r>
              <a:rPr lang="en-US" dirty="0" smtClean="0"/>
              <a:t>Mean score on Quiz 1: 8.99</a:t>
            </a:r>
          </a:p>
          <a:p>
            <a:r>
              <a:rPr lang="en-US" dirty="0" smtClean="0"/>
              <a:t>Mean score on Quiz 2: 10</a:t>
            </a:r>
          </a:p>
          <a:p>
            <a:r>
              <a:rPr lang="en-US" dirty="0" smtClean="0"/>
              <a:t>Mean score on Quiz 3: 7.67</a:t>
            </a:r>
          </a:p>
          <a:p>
            <a:endParaRPr lang="en-US" dirty="0"/>
          </a:p>
          <a:p>
            <a:r>
              <a:rPr lang="en-US" dirty="0" smtClean="0"/>
              <a:t>So, you are doing fine. But please expect more of the same, and review your notes from the book, lecture, and speakers.</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11</a:t>
            </a:fld>
            <a:endParaRPr lang="en-US"/>
          </a:p>
        </p:txBody>
      </p:sp>
    </p:spTree>
    <p:extLst>
      <p:ext uri="{BB962C8B-B14F-4D97-AF65-F5344CB8AC3E}">
        <p14:creationId xmlns:p14="http://schemas.microsoft.com/office/powerpoint/2010/main" val="385856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reforms leading to the Innocence Inquiry Commission (IIC)</a:t>
            </a:r>
            <a:endParaRPr lang="en-US" dirty="0"/>
          </a:p>
        </p:txBody>
      </p:sp>
      <p:sp>
        <p:nvSpPr>
          <p:cNvPr id="3" name="Content Placeholder 2"/>
          <p:cNvSpPr>
            <a:spLocks noGrp="1"/>
          </p:cNvSpPr>
          <p:nvPr>
            <p:ph idx="1"/>
          </p:nvPr>
        </p:nvSpPr>
        <p:spPr/>
        <p:txBody>
          <a:bodyPr/>
          <a:lstStyle/>
          <a:p>
            <a:r>
              <a:rPr lang="en-US" dirty="0" smtClean="0"/>
              <a:t>Continued work of the informal working group convened by Justice Lake and pushed by Chris </a:t>
            </a:r>
            <a:r>
              <a:rPr lang="en-US" dirty="0" err="1" smtClean="0"/>
              <a:t>Mumma</a:t>
            </a:r>
            <a:r>
              <a:rPr lang="en-US" dirty="0" smtClean="0"/>
              <a:t>…</a:t>
            </a:r>
          </a:p>
          <a:p>
            <a:r>
              <a:rPr lang="en-US" dirty="0" smtClean="0"/>
              <a:t>Frictions within the group, particularly from Colin Willoughby, the DA in Wake County.</a:t>
            </a:r>
          </a:p>
          <a:p>
            <a:r>
              <a:rPr lang="en-US" dirty="0" smtClean="0"/>
              <a:t>In general, since the idea is to review convictions and “second-guess juries”, the DA community has little to win here, so are hesitant.</a:t>
            </a:r>
          </a:p>
          <a:p>
            <a:r>
              <a:rPr lang="en-US" dirty="0" smtClean="0"/>
              <a:t>Trust in the system: will that be enhanced by overturning convictions, or by keeping potentially innocent people in jail? People disagree on this. Justice Lake does not waver on it, however, and it goes forward.</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12</a:t>
            </a:fld>
            <a:endParaRPr lang="en-US"/>
          </a:p>
        </p:txBody>
      </p:sp>
    </p:spTree>
    <p:extLst>
      <p:ext uri="{BB962C8B-B14F-4D97-AF65-F5344CB8AC3E}">
        <p14:creationId xmlns:p14="http://schemas.microsoft.com/office/powerpoint/2010/main" val="159253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Passage of the bill in the General Assembly</a:t>
            </a:r>
            <a:endParaRPr lang="en-US" dirty="0"/>
          </a:p>
        </p:txBody>
      </p:sp>
      <p:sp>
        <p:nvSpPr>
          <p:cNvPr id="3" name="Content Placeholder 2"/>
          <p:cNvSpPr>
            <a:spLocks noGrp="1"/>
          </p:cNvSpPr>
          <p:nvPr>
            <p:ph idx="1"/>
          </p:nvPr>
        </p:nvSpPr>
        <p:spPr/>
        <p:txBody>
          <a:bodyPr/>
          <a:lstStyle/>
          <a:p>
            <a:r>
              <a:rPr lang="en-US" dirty="0" smtClean="0"/>
              <a:t>Chris </a:t>
            </a:r>
            <a:r>
              <a:rPr lang="en-US" dirty="0" err="1" smtClean="0"/>
              <a:t>Mumma</a:t>
            </a:r>
            <a:r>
              <a:rPr lang="en-US" dirty="0" smtClean="0"/>
              <a:t> drafts the legislation.</a:t>
            </a:r>
          </a:p>
          <a:p>
            <a:r>
              <a:rPr lang="en-US" dirty="0" smtClean="0"/>
              <a:t>Sponsors in the House and Senate.</a:t>
            </a:r>
          </a:p>
          <a:p>
            <a:r>
              <a:rPr lang="en-US" dirty="0" smtClean="0"/>
              <a:t>Quick passage in House.</a:t>
            </a:r>
          </a:p>
          <a:p>
            <a:pPr lvl="1"/>
            <a:r>
              <a:rPr lang="en-US" dirty="0" smtClean="0"/>
              <a:t>Some politics before it is passed in the Senate:</a:t>
            </a:r>
          </a:p>
          <a:p>
            <a:pPr lvl="2"/>
            <a:r>
              <a:rPr lang="en-US" dirty="0" smtClean="0"/>
              <a:t>Wait until Justice Lake is forced to retire at age 72 before passage, just so he won’t get credit.</a:t>
            </a:r>
          </a:p>
          <a:p>
            <a:pPr lvl="2"/>
            <a:r>
              <a:rPr lang="en-US" dirty="0" smtClean="0"/>
              <a:t>Hassle Chris </a:t>
            </a:r>
            <a:r>
              <a:rPr lang="en-US" dirty="0" err="1" smtClean="0"/>
              <a:t>Mumma</a:t>
            </a:r>
            <a:r>
              <a:rPr lang="en-US" dirty="0" smtClean="0"/>
              <a:t> a bit, since she had run for State Senate in Durham (as a Republican, therefore in retrospect with little chance of being elected)</a:t>
            </a:r>
          </a:p>
          <a:p>
            <a:pPr lvl="1"/>
            <a:r>
              <a:rPr lang="en-US" dirty="0" smtClean="0"/>
              <a:t>But it finally passes and becomes law in 2006</a:t>
            </a:r>
          </a:p>
          <a:p>
            <a:r>
              <a:rPr lang="en-US" dirty="0" smtClean="0"/>
              <a:t>Commission starts operation in 2007, with a 4 year sunset clause.</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13</a:t>
            </a:fld>
            <a:endParaRPr lang="en-US"/>
          </a:p>
        </p:txBody>
      </p:sp>
    </p:spTree>
    <p:extLst>
      <p:ext uri="{BB962C8B-B14F-4D97-AF65-F5344CB8AC3E}">
        <p14:creationId xmlns:p14="http://schemas.microsoft.com/office/powerpoint/2010/main" val="415618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Commission charge and rules</a:t>
            </a:r>
            <a:endParaRPr lang="en-US" dirty="0"/>
          </a:p>
        </p:txBody>
      </p:sp>
      <p:sp>
        <p:nvSpPr>
          <p:cNvPr id="3" name="Content Placeholder 2"/>
          <p:cNvSpPr>
            <a:spLocks noGrp="1"/>
          </p:cNvSpPr>
          <p:nvPr>
            <p:ph idx="1"/>
          </p:nvPr>
        </p:nvSpPr>
        <p:spPr/>
        <p:txBody>
          <a:bodyPr/>
          <a:lstStyle/>
          <a:p>
            <a:r>
              <a:rPr lang="en-US" dirty="0" smtClean="0"/>
              <a:t>“By </a:t>
            </a:r>
            <a:r>
              <a:rPr lang="en-US" dirty="0"/>
              <a:t>statute, the North Carolina Innocence Inquiry Commission:</a:t>
            </a:r>
          </a:p>
          <a:p>
            <a:r>
              <a:rPr lang="en-US" dirty="0"/>
              <a:t>Cannot review procedural errors, sentencing issues, or any other claims not associated with actual innocence.</a:t>
            </a:r>
          </a:p>
          <a:p>
            <a:r>
              <a:rPr lang="en-US" dirty="0"/>
              <a:t>Cannot represent claimants.</a:t>
            </a:r>
          </a:p>
          <a:p>
            <a:r>
              <a:rPr lang="en-US" dirty="0"/>
              <a:t>Requires that claimants waive all privileges, including, but not limited to, self-incrimination, attorney/client, spousal, doctor-patient, etc.</a:t>
            </a:r>
          </a:p>
          <a:p>
            <a:r>
              <a:rPr lang="en-US" dirty="0"/>
              <a:t>Turns over additional evidence of a crime(s), other’s involvement, and new crimes to law enforcement</a:t>
            </a:r>
            <a:r>
              <a:rPr lang="en-US" dirty="0" smtClean="0"/>
              <a:t>.”</a:t>
            </a:r>
            <a:endParaRPr lang="en-US" dirty="0"/>
          </a:p>
          <a:p>
            <a:r>
              <a:rPr lang="en-US" dirty="0"/>
              <a:t>(https://innocencecommission-nc.gov/commissioners-2</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14</a:t>
            </a:fld>
            <a:endParaRPr lang="en-US"/>
          </a:p>
        </p:txBody>
      </p:sp>
    </p:spTree>
    <p:extLst>
      <p:ext uri="{BB962C8B-B14F-4D97-AF65-F5344CB8AC3E}">
        <p14:creationId xmlns:p14="http://schemas.microsoft.com/office/powerpoint/2010/main" val="215213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IIC Charge</a:t>
            </a:r>
            <a:endParaRPr lang="en-US" dirty="0"/>
          </a:p>
        </p:txBody>
      </p:sp>
      <p:sp>
        <p:nvSpPr>
          <p:cNvPr id="3" name="Content Placeholder 2"/>
          <p:cNvSpPr>
            <a:spLocks noGrp="1"/>
          </p:cNvSpPr>
          <p:nvPr>
            <p:ph idx="1"/>
          </p:nvPr>
        </p:nvSpPr>
        <p:spPr/>
        <p:txBody>
          <a:bodyPr/>
          <a:lstStyle/>
          <a:p>
            <a:r>
              <a:rPr lang="en-US" dirty="0" smtClean="0"/>
              <a:t>Only Class A-E felonies</a:t>
            </a:r>
          </a:p>
          <a:p>
            <a:r>
              <a:rPr lang="en-US" dirty="0" smtClean="0"/>
              <a:t>Only claims of “complete factual innocence” for a crime as well as “any related and/or lesser offense”</a:t>
            </a:r>
          </a:p>
          <a:p>
            <a:endParaRPr lang="en-US" dirty="0"/>
          </a:p>
          <a:p>
            <a:r>
              <a:rPr lang="en-US" dirty="0" smtClean="0"/>
              <a:t>So, it can’t be wasting its time on drug possession, only serious felonies (A-E)</a:t>
            </a:r>
          </a:p>
          <a:p>
            <a:r>
              <a:rPr lang="en-US" dirty="0" smtClean="0"/>
              <a:t>Also, you can’t say: I was just a bit player in the crime. You can’t have had anything to do with it.</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15</a:t>
            </a:fld>
            <a:endParaRPr lang="en-US"/>
          </a:p>
        </p:txBody>
      </p:sp>
    </p:spTree>
    <p:extLst>
      <p:ext uri="{BB962C8B-B14F-4D97-AF65-F5344CB8AC3E}">
        <p14:creationId xmlns:p14="http://schemas.microsoft.com/office/powerpoint/2010/main" val="38358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 IIC is not a fishing expedition</a:t>
            </a:r>
            <a:endParaRPr lang="en-US" dirty="0"/>
          </a:p>
        </p:txBody>
      </p:sp>
      <p:sp>
        <p:nvSpPr>
          <p:cNvPr id="3" name="Content Placeholder 2"/>
          <p:cNvSpPr>
            <a:spLocks noGrp="1"/>
          </p:cNvSpPr>
          <p:nvPr>
            <p:ph idx="1"/>
          </p:nvPr>
        </p:nvSpPr>
        <p:spPr/>
        <p:txBody>
          <a:bodyPr/>
          <a:lstStyle/>
          <a:p>
            <a:r>
              <a:rPr lang="en-US" dirty="0" smtClean="0"/>
              <a:t>It’s the result of a lot of compromise, not a defense attorney wish-list.</a:t>
            </a:r>
          </a:p>
          <a:p>
            <a:endParaRPr lang="en-US" dirty="0"/>
          </a:p>
          <a:p>
            <a:r>
              <a:rPr lang="en-US" dirty="0" smtClean="0"/>
              <a:t>Many people with serious claims, particularly being over-charged or over-punished for minor crimes, have no place here.</a:t>
            </a:r>
          </a:p>
          <a:p>
            <a:endParaRPr lang="en-US" dirty="0"/>
          </a:p>
          <a:p>
            <a:r>
              <a:rPr lang="en-US" dirty="0" smtClean="0"/>
              <a:t>Further, it still requires “credible and verifiable evidence of innocence” that “the jury did not hear” or which was “not available prior to a plea.” (So, for lots of people, that’s just not possible.)</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16</a:t>
            </a:fld>
            <a:endParaRPr lang="en-US"/>
          </a:p>
        </p:txBody>
      </p:sp>
    </p:spTree>
    <p:extLst>
      <p:ext uri="{BB962C8B-B14F-4D97-AF65-F5344CB8AC3E}">
        <p14:creationId xmlns:p14="http://schemas.microsoft.com/office/powerpoint/2010/main" val="306000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few years</a:t>
            </a:r>
            <a:endParaRPr lang="en-US" dirty="0"/>
          </a:p>
        </p:txBody>
      </p:sp>
      <p:sp>
        <p:nvSpPr>
          <p:cNvPr id="3" name="Content Placeholder 2"/>
          <p:cNvSpPr>
            <a:spLocks noGrp="1"/>
          </p:cNvSpPr>
          <p:nvPr>
            <p:ph idx="1"/>
          </p:nvPr>
        </p:nvSpPr>
        <p:spPr/>
        <p:txBody>
          <a:bodyPr>
            <a:normAutofit lnSpcReduction="10000"/>
          </a:bodyPr>
          <a:lstStyle/>
          <a:p>
            <a:r>
              <a:rPr lang="en-US" dirty="0" smtClean="0"/>
              <a:t>Kendra Montgomery </a:t>
            </a:r>
            <a:r>
              <a:rPr lang="en-US" dirty="0" err="1" smtClean="0"/>
              <a:t>Blinn</a:t>
            </a:r>
            <a:r>
              <a:rPr lang="en-US" dirty="0" smtClean="0"/>
              <a:t> is hired as the first Exec. Director.</a:t>
            </a:r>
          </a:p>
          <a:p>
            <a:r>
              <a:rPr lang="en-US" dirty="0" smtClean="0"/>
              <a:t>(She was to be our speaker in class to talk about this, and also in the April 1 evening session to discuss the Chapel Hill triple homicide case. She is now an Assistant District Attorney in Durham, and was the lead prosecutor of Craig Hicks, who murdered the three students and who is now serving a sentence of LWOP.)</a:t>
            </a:r>
          </a:p>
          <a:p>
            <a:endParaRPr lang="en-US" dirty="0"/>
          </a:p>
          <a:p>
            <a:r>
              <a:rPr lang="en-US" dirty="0" smtClean="0"/>
              <a:t>First few cases lead to denial of claims.</a:t>
            </a:r>
          </a:p>
          <a:p>
            <a:r>
              <a:rPr lang="en-US" dirty="0" smtClean="0"/>
              <a:t>Greg Taylor case comes up in 2009-2010. He is exonerated in 2010.</a:t>
            </a:r>
          </a:p>
          <a:p>
            <a:r>
              <a:rPr lang="en-US" dirty="0" smtClean="0"/>
              <a:t>Wake County DA: Colin Willoughby. Not a fan of Greg, to this day.</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17</a:t>
            </a:fld>
            <a:endParaRPr lang="en-US"/>
          </a:p>
        </p:txBody>
      </p:sp>
    </p:spTree>
    <p:extLst>
      <p:ext uri="{BB962C8B-B14F-4D97-AF65-F5344CB8AC3E}">
        <p14:creationId xmlns:p14="http://schemas.microsoft.com/office/powerpoint/2010/main" val="167112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Greg Taylor</a:t>
            </a:r>
            <a:endParaRPr lang="en-US" dirty="0"/>
          </a:p>
        </p:txBody>
      </p:sp>
      <p:sp>
        <p:nvSpPr>
          <p:cNvPr id="3" name="Content Placeholder 2"/>
          <p:cNvSpPr>
            <a:spLocks noGrp="1"/>
          </p:cNvSpPr>
          <p:nvPr>
            <p:ph idx="1"/>
          </p:nvPr>
        </p:nvSpPr>
        <p:spPr>
          <a:xfrm>
            <a:off x="838200" y="1365813"/>
            <a:ext cx="10515600" cy="4811150"/>
          </a:xfrm>
        </p:spPr>
        <p:txBody>
          <a:bodyPr>
            <a:normAutofit fontScale="92500" lnSpcReduction="10000"/>
          </a:bodyPr>
          <a:lstStyle/>
          <a:p>
            <a:r>
              <a:rPr lang="en-US" dirty="0" smtClean="0"/>
              <a:t>Spoke in the class lecture series in 2014</a:t>
            </a:r>
          </a:p>
          <a:p>
            <a:r>
              <a:rPr lang="en-US" dirty="0" smtClean="0"/>
              <a:t>Left his car in the mud during a drug-induced weekend in Raleigh.</a:t>
            </a:r>
          </a:p>
          <a:p>
            <a:r>
              <a:rPr lang="en-US" dirty="0" smtClean="0"/>
              <a:t>Went back to pick it up the next morning, and there was a police investigation of a homicide the previous night. He was convicted of it.</a:t>
            </a:r>
          </a:p>
          <a:p>
            <a:r>
              <a:rPr lang="en-US" dirty="0" smtClean="0"/>
              <a:t>The crime was a knife-murder with lots of blood.</a:t>
            </a:r>
          </a:p>
          <a:p>
            <a:r>
              <a:rPr lang="en-US" dirty="0" smtClean="0"/>
              <a:t>His car had “blood splatter” on the bumper…</a:t>
            </a:r>
          </a:p>
          <a:p>
            <a:r>
              <a:rPr lang="en-US" dirty="0" smtClean="0"/>
              <a:t>But later SBI notes uncovered by the IIC revealed that the first test said blood but the follow-up test revealed it was actually a </a:t>
            </a:r>
            <a:r>
              <a:rPr lang="en-US" dirty="0" err="1" smtClean="0"/>
              <a:t>smushed</a:t>
            </a:r>
            <a:r>
              <a:rPr lang="en-US" dirty="0" smtClean="0"/>
              <a:t> mosquito or something like that, not human blood, and certainly not incriminating evidence linking him to the crime.</a:t>
            </a:r>
          </a:p>
          <a:p>
            <a:r>
              <a:rPr lang="en-US" dirty="0" smtClean="0"/>
              <a:t>Read the file at the </a:t>
            </a:r>
            <a:r>
              <a:rPr lang="en-US" dirty="0"/>
              <a:t>IIC website: https://innocencecommission-nc.gov/cases/</a:t>
            </a:r>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18</a:t>
            </a:fld>
            <a:endParaRPr lang="en-US"/>
          </a:p>
        </p:txBody>
      </p:sp>
    </p:spTree>
    <p:extLst>
      <p:ext uri="{BB962C8B-B14F-4D97-AF65-F5344CB8AC3E}">
        <p14:creationId xmlns:p14="http://schemas.microsoft.com/office/powerpoint/2010/main" val="10705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prominent cases</a:t>
            </a:r>
            <a:endParaRPr lang="en-US" dirty="0"/>
          </a:p>
        </p:txBody>
      </p:sp>
      <p:sp>
        <p:nvSpPr>
          <p:cNvPr id="3" name="Content Placeholder 2"/>
          <p:cNvSpPr>
            <a:spLocks noGrp="1"/>
          </p:cNvSpPr>
          <p:nvPr>
            <p:ph idx="1"/>
          </p:nvPr>
        </p:nvSpPr>
        <p:spPr/>
        <p:txBody>
          <a:bodyPr>
            <a:normAutofit lnSpcReduction="10000"/>
          </a:bodyPr>
          <a:lstStyle/>
          <a:p>
            <a:r>
              <a:rPr lang="en-US" dirty="0" smtClean="0"/>
              <a:t>Please review the cases on the Commission website.</a:t>
            </a:r>
          </a:p>
          <a:p>
            <a:r>
              <a:rPr lang="en-US" dirty="0" smtClean="0"/>
              <a:t>2009: Greg Taylor, the first exoneration case. </a:t>
            </a:r>
          </a:p>
          <a:p>
            <a:r>
              <a:rPr lang="en-US" dirty="0" smtClean="0"/>
              <a:t>2010: The General Assembly removes the sunset clause in the enabling legislation, making the IIC permanent. Note that if it had not been for the Taylor case, one could have made an argument to eliminate the commission since in 4 years it would not have had an exoneration.</a:t>
            </a:r>
          </a:p>
          <a:p>
            <a:r>
              <a:rPr lang="en-US" dirty="0" smtClean="0"/>
              <a:t>2012: Willie Grimes</a:t>
            </a:r>
          </a:p>
          <a:p>
            <a:r>
              <a:rPr lang="en-US" dirty="0" smtClean="0"/>
              <a:t>2014: Henry McCollum and Leon Brown</a:t>
            </a:r>
          </a:p>
          <a:p>
            <a:r>
              <a:rPr lang="en-US" dirty="0" smtClean="0"/>
              <a:t>Lots of cases listed, most successful.</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19</a:t>
            </a:fld>
            <a:endParaRPr lang="en-US"/>
          </a:p>
        </p:txBody>
      </p:sp>
    </p:spTree>
    <p:extLst>
      <p:ext uri="{BB962C8B-B14F-4D97-AF65-F5344CB8AC3E}">
        <p14:creationId xmlns:p14="http://schemas.microsoft.com/office/powerpoint/2010/main" val="11603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423"/>
            <a:ext cx="10515600" cy="766118"/>
          </a:xfrm>
        </p:spPr>
        <p:txBody>
          <a:bodyPr/>
          <a:lstStyle/>
          <a:p>
            <a:r>
              <a:rPr lang="en-US" dirty="0" smtClean="0"/>
              <a:t>Announcements and catch-up</a:t>
            </a:r>
            <a:endParaRPr lang="en-US" dirty="0"/>
          </a:p>
        </p:txBody>
      </p:sp>
      <p:sp>
        <p:nvSpPr>
          <p:cNvPr id="3" name="Content Placeholder 2"/>
          <p:cNvSpPr>
            <a:spLocks noGrp="1"/>
          </p:cNvSpPr>
          <p:nvPr>
            <p:ph idx="1"/>
          </p:nvPr>
        </p:nvSpPr>
        <p:spPr>
          <a:xfrm>
            <a:off x="838200" y="988541"/>
            <a:ext cx="10515600" cy="5188422"/>
          </a:xfrm>
        </p:spPr>
        <p:txBody>
          <a:bodyPr>
            <a:normAutofit lnSpcReduction="10000"/>
          </a:bodyPr>
          <a:lstStyle/>
          <a:p>
            <a:r>
              <a:rPr lang="en-US" dirty="0" smtClean="0"/>
              <a:t>Feedback on quizzes 1 and 3 </a:t>
            </a:r>
            <a:r>
              <a:rPr lang="en-US" dirty="0" smtClean="0"/>
              <a:t>(coming in later slides)</a:t>
            </a:r>
            <a:endParaRPr lang="en-US" dirty="0" smtClean="0"/>
          </a:p>
          <a:p>
            <a:endParaRPr lang="en-US" dirty="0"/>
          </a:p>
          <a:p>
            <a:r>
              <a:rPr lang="en-US" dirty="0" smtClean="0"/>
              <a:t>FYI, I had this note from a contact, concerning Lyle May:  Lyle </a:t>
            </a:r>
            <a:r>
              <a:rPr lang="en-US" dirty="0"/>
              <a:t>was interviewed by a producer for Dr. Sanjay Gupta's podcast yesterday.  He asked me to let you know in case you might be interested.  Lyle was told that the episode about COVID-19 in prisons would be broadcast sometime this week</a:t>
            </a:r>
            <a:r>
              <a:rPr lang="en-US" dirty="0" smtClean="0"/>
              <a:t>. The </a:t>
            </a:r>
            <a:r>
              <a:rPr lang="en-US" dirty="0"/>
              <a:t>podcast is here</a:t>
            </a:r>
            <a:r>
              <a:rPr lang="en-US" dirty="0" smtClean="0"/>
              <a:t>: </a:t>
            </a:r>
            <a:r>
              <a:rPr lang="en-US" dirty="0" smtClean="0">
                <a:hlinkClick r:id="rId2"/>
              </a:rPr>
              <a:t>https</a:t>
            </a:r>
            <a:r>
              <a:rPr lang="en-US" dirty="0">
                <a:hlinkClick r:id="rId2"/>
              </a:rPr>
              <a:t>://www.cnn.com/audio/podcasts/corona-virus</a:t>
            </a:r>
            <a:endParaRPr lang="en-US" dirty="0"/>
          </a:p>
          <a:p>
            <a:endParaRPr lang="en-US" dirty="0" smtClean="0"/>
          </a:p>
          <a:p>
            <a:r>
              <a:rPr lang="en-US" dirty="0" smtClean="0"/>
              <a:t>Read this letter from Henderson Hill and others asking the Governor to release people from prison because </a:t>
            </a:r>
            <a:r>
              <a:rPr lang="en-US" dirty="0"/>
              <a:t>of Covid-19: </a:t>
            </a:r>
            <a:r>
              <a:rPr lang="en-US" dirty="0">
                <a:hlinkClick r:id="rId3"/>
              </a:rPr>
              <a:t>https://</a:t>
            </a:r>
            <a:r>
              <a:rPr lang="en-US" dirty="0" smtClean="0">
                <a:hlinkClick r:id="rId3"/>
              </a:rPr>
              <a:t>www.scribd.com/document/454859721/Roy-Cooper-Letter-April-3</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a:t>
            </a:fld>
            <a:endParaRPr lang="en-US"/>
          </a:p>
        </p:txBody>
      </p:sp>
    </p:spTree>
    <p:extLst>
      <p:ext uri="{BB962C8B-B14F-4D97-AF65-F5344CB8AC3E}">
        <p14:creationId xmlns:p14="http://schemas.microsoft.com/office/powerpoint/2010/main" val="585357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stats, from the commission website</a:t>
            </a:r>
            <a:endParaRPr lang="en-US" dirty="0"/>
          </a:p>
        </p:txBody>
      </p:sp>
      <p:sp>
        <p:nvSpPr>
          <p:cNvPr id="3" name="Content Placeholder 2"/>
          <p:cNvSpPr>
            <a:spLocks noGrp="1"/>
          </p:cNvSpPr>
          <p:nvPr>
            <p:ph idx="1"/>
          </p:nvPr>
        </p:nvSpPr>
        <p:spPr/>
        <p:txBody>
          <a:bodyPr/>
          <a:lstStyle/>
          <a:p>
            <a:r>
              <a:rPr lang="en-US" dirty="0" smtClean="0"/>
              <a:t>Over 2700 claims received</a:t>
            </a:r>
          </a:p>
          <a:p>
            <a:r>
              <a:rPr lang="en-US" dirty="0" smtClean="0"/>
              <a:t>Almost all of these have been closed: 2688 of 2758, so just 70 cases have been accepted. 70 out of 2758: 2.5 percent.</a:t>
            </a:r>
          </a:p>
          <a:p>
            <a:endParaRPr lang="en-US" dirty="0"/>
          </a:p>
          <a:p>
            <a:r>
              <a:rPr lang="en-US" dirty="0" smtClean="0"/>
              <a:t>15 hearings</a:t>
            </a:r>
          </a:p>
          <a:p>
            <a:r>
              <a:rPr lang="en-US" dirty="0" smtClean="0"/>
              <a:t>12 individuals have been exonerated.</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20</a:t>
            </a:fld>
            <a:endParaRPr lang="en-US"/>
          </a:p>
        </p:txBody>
      </p:sp>
    </p:spTree>
    <p:extLst>
      <p:ext uri="{BB962C8B-B14F-4D97-AF65-F5344CB8AC3E}">
        <p14:creationId xmlns:p14="http://schemas.microsoft.com/office/powerpoint/2010/main" val="339717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12 exonerations a large number?</a:t>
            </a:r>
            <a:endParaRPr lang="en-US" dirty="0"/>
          </a:p>
        </p:txBody>
      </p:sp>
      <p:sp>
        <p:nvSpPr>
          <p:cNvPr id="3" name="Content Placeholder 2"/>
          <p:cNvSpPr>
            <a:spLocks noGrp="1"/>
          </p:cNvSpPr>
          <p:nvPr>
            <p:ph idx="1"/>
          </p:nvPr>
        </p:nvSpPr>
        <p:spPr/>
        <p:txBody>
          <a:bodyPr/>
          <a:lstStyle/>
          <a:p>
            <a:r>
              <a:rPr lang="en-US" dirty="0" smtClean="0"/>
              <a:t>Let’s say there are 30,000 people in NC prisons.</a:t>
            </a:r>
          </a:p>
          <a:p>
            <a:r>
              <a:rPr lang="en-US" dirty="0" smtClean="0"/>
              <a:t>People often say that maybe 4 percent are innocent, regarding serious crimes such as murder.</a:t>
            </a:r>
          </a:p>
          <a:p>
            <a:r>
              <a:rPr lang="en-US" dirty="0" smtClean="0"/>
              <a:t>That would be 1,200.</a:t>
            </a:r>
          </a:p>
          <a:p>
            <a:endParaRPr lang="en-US" dirty="0"/>
          </a:p>
          <a:p>
            <a:r>
              <a:rPr lang="en-US" dirty="0" smtClean="0"/>
              <a:t>Even if you are innocent, this is no panacea.</a:t>
            </a:r>
          </a:p>
          <a:p>
            <a:endParaRPr lang="en-US" dirty="0"/>
          </a:p>
          <a:p>
            <a:r>
              <a:rPr lang="en-US" dirty="0" smtClean="0"/>
              <a:t>However, it’s a pretty good thing if you are Willie Grimes, Greg Taylor, or Henry McCollum!</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21</a:t>
            </a:fld>
            <a:endParaRPr lang="en-US"/>
          </a:p>
        </p:txBody>
      </p:sp>
    </p:spTree>
    <p:extLst>
      <p:ext uri="{BB962C8B-B14F-4D97-AF65-F5344CB8AC3E}">
        <p14:creationId xmlns:p14="http://schemas.microsoft.com/office/powerpoint/2010/main" val="412389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as an innovator</a:t>
            </a:r>
            <a:endParaRPr lang="en-US" dirty="0"/>
          </a:p>
        </p:txBody>
      </p:sp>
      <p:sp>
        <p:nvSpPr>
          <p:cNvPr id="3" name="Content Placeholder 2"/>
          <p:cNvSpPr>
            <a:spLocks noGrp="1"/>
          </p:cNvSpPr>
          <p:nvPr>
            <p:ph idx="1"/>
          </p:nvPr>
        </p:nvSpPr>
        <p:spPr/>
        <p:txBody>
          <a:bodyPr>
            <a:normAutofit lnSpcReduction="10000"/>
          </a:bodyPr>
          <a:lstStyle/>
          <a:p>
            <a:r>
              <a:rPr lang="en-US" dirty="0" smtClean="0"/>
              <a:t>No other state in the nation had such an agency.</a:t>
            </a:r>
          </a:p>
          <a:p>
            <a:r>
              <a:rPr lang="en-US" dirty="0" smtClean="0"/>
              <a:t>None does, still today: The IIC is unique in the United States.</a:t>
            </a:r>
          </a:p>
          <a:p>
            <a:endParaRPr lang="en-US" dirty="0"/>
          </a:p>
          <a:p>
            <a:r>
              <a:rPr lang="en-US" dirty="0" smtClean="0"/>
              <a:t>It’s also the only “</a:t>
            </a:r>
            <a:r>
              <a:rPr lang="en-US" dirty="0" err="1" smtClean="0"/>
              <a:t>inquisitory</a:t>
            </a:r>
            <a:r>
              <a:rPr lang="en-US" dirty="0" smtClean="0"/>
              <a:t>” body I know of within the US criminal justice world. That is, its staff does the investigation, present the evidence, and its 3 judge panel rules on innocence. There is no adversarial process. No prosecutor, no defense. No “us v. them” dynamic to it. Very European, actually. And based on a UK model.</a:t>
            </a:r>
          </a:p>
          <a:p>
            <a:r>
              <a:rPr lang="en-US" dirty="0" smtClean="0"/>
              <a:t>This is an innovation but also a concern for many, as it goes against the philosophy of the rest of the entire US criminal justice system.</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22</a:t>
            </a:fld>
            <a:endParaRPr lang="en-US"/>
          </a:p>
        </p:txBody>
      </p:sp>
    </p:spTree>
    <p:extLst>
      <p:ext uri="{BB962C8B-B14F-4D97-AF65-F5344CB8AC3E}">
        <p14:creationId xmlns:p14="http://schemas.microsoft.com/office/powerpoint/2010/main" val="140340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NC innovate here?</a:t>
            </a:r>
            <a:endParaRPr lang="en-US" dirty="0"/>
          </a:p>
        </p:txBody>
      </p:sp>
      <p:sp>
        <p:nvSpPr>
          <p:cNvPr id="3" name="Content Placeholder 2"/>
          <p:cNvSpPr>
            <a:spLocks noGrp="1"/>
          </p:cNvSpPr>
          <p:nvPr>
            <p:ph idx="1"/>
          </p:nvPr>
        </p:nvSpPr>
        <p:spPr/>
        <p:txBody>
          <a:bodyPr/>
          <a:lstStyle/>
          <a:p>
            <a:r>
              <a:rPr lang="en-US" dirty="0" smtClean="0"/>
              <a:t>I don’t think there is any reason other than what is described in your book: Chris </a:t>
            </a:r>
            <a:r>
              <a:rPr lang="en-US" dirty="0" err="1" smtClean="0"/>
              <a:t>Mumma</a:t>
            </a:r>
            <a:r>
              <a:rPr lang="en-US" dirty="0" smtClean="0"/>
              <a:t> and others</a:t>
            </a:r>
          </a:p>
          <a:p>
            <a:endParaRPr lang="en-US" dirty="0"/>
          </a:p>
          <a:p>
            <a:r>
              <a:rPr lang="en-US" dirty="0" smtClean="0"/>
              <a:t>A determined individual with skills, drive, and connections.</a:t>
            </a:r>
          </a:p>
          <a:p>
            <a:r>
              <a:rPr lang="en-US" dirty="0" smtClean="0"/>
              <a:t>She put together a diverse coalition of actors from throughout the system and pushed it through.</a:t>
            </a:r>
          </a:p>
          <a:p>
            <a:endParaRPr lang="en-US" dirty="0"/>
          </a:p>
          <a:p>
            <a:r>
              <a:rPr lang="en-US" dirty="0" smtClean="0"/>
              <a:t>It’s not like there was a state-wide social movement or some other conditions that made this obvious before her involvement.</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23</a:t>
            </a:fld>
            <a:endParaRPr lang="en-US"/>
          </a:p>
        </p:txBody>
      </p:sp>
    </p:spTree>
    <p:extLst>
      <p:ext uri="{BB962C8B-B14F-4D97-AF65-F5344CB8AC3E}">
        <p14:creationId xmlns:p14="http://schemas.microsoft.com/office/powerpoint/2010/main" val="85818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not particularly more prone to convict the innocent, but it had gotten a lot of attention.</a:t>
            </a:r>
            <a:endParaRPr lang="en-US" dirty="0"/>
          </a:p>
        </p:txBody>
      </p:sp>
      <p:sp>
        <p:nvSpPr>
          <p:cNvPr id="3" name="Content Placeholder 2"/>
          <p:cNvSpPr>
            <a:spLocks noGrp="1"/>
          </p:cNvSpPr>
          <p:nvPr>
            <p:ph idx="1"/>
          </p:nvPr>
        </p:nvSpPr>
        <p:spPr/>
        <p:txBody>
          <a:bodyPr>
            <a:normAutofit fontScale="92500"/>
          </a:bodyPr>
          <a:lstStyle/>
          <a:p>
            <a:r>
              <a:rPr lang="en-US" dirty="0" smtClean="0"/>
              <a:t>Exonerations have come from all around the country. We’re not the epicenter here.</a:t>
            </a:r>
          </a:p>
          <a:p>
            <a:r>
              <a:rPr lang="en-US" dirty="0" smtClean="0"/>
              <a:t>However, there was a lot of media attention to various cases here.</a:t>
            </a:r>
          </a:p>
          <a:p>
            <a:r>
              <a:rPr lang="en-US" dirty="0" smtClean="0"/>
              <a:t>During our discussion of the Racial Justice Act, we also discussed this. There was a racial element to many of the exonerations: black individuals were being exonerated. Greg Taylor is white, but McCollum, Brown, Grimes, and many others were black. Also Ron Cotton, Joseph Sledge (from the Last Lawyer book some of you read), Darryl Hunt (prominent case from Winston Salem); Ed Chapman (another case from Hickory). So innocence got linked up with racial politics here more than in most states, and it led to a number of reforms.</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24</a:t>
            </a:fld>
            <a:endParaRPr lang="en-US"/>
          </a:p>
        </p:txBody>
      </p:sp>
    </p:spTree>
    <p:extLst>
      <p:ext uri="{BB962C8B-B14F-4D97-AF65-F5344CB8AC3E}">
        <p14:creationId xmlns:p14="http://schemas.microsoft.com/office/powerpoint/2010/main" val="405733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274638"/>
            <a:ext cx="10884665" cy="1935162"/>
          </a:xfrm>
        </p:spPr>
        <p:txBody>
          <a:bodyPr>
            <a:normAutofit fontScale="90000"/>
          </a:bodyPr>
          <a:lstStyle/>
          <a:p>
            <a:r>
              <a:rPr lang="en-US" dirty="0" smtClean="0"/>
              <a:t>Recall this slide from my </a:t>
            </a:r>
            <a:r>
              <a:rPr lang="en-US" dirty="0" smtClean="0"/>
              <a:t>lecture about the RJA: </a:t>
            </a:r>
            <a:r>
              <a:rPr lang="en-US" dirty="0" smtClean="0"/>
              <a:t>Lobbying </a:t>
            </a:r>
            <a:r>
              <a:rPr lang="en-US" dirty="0" smtClean="0"/>
              <a:t>the General Assembly in 2009: Bo Jones, Jonathan Hoffman, Ed Chapman, Darryl Hunt</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2200" y="2209801"/>
            <a:ext cx="5807600" cy="4525963"/>
          </a:xfrm>
        </p:spPr>
      </p:pic>
      <p:sp>
        <p:nvSpPr>
          <p:cNvPr id="3" name="Footer Placeholder 2"/>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25</a:t>
            </a:fld>
            <a:endParaRPr lang="en-US"/>
          </a:p>
        </p:txBody>
      </p:sp>
    </p:spTree>
    <p:extLst>
      <p:ext uri="{BB962C8B-B14F-4D97-AF65-F5344CB8AC3E}">
        <p14:creationId xmlns:p14="http://schemas.microsoft.com/office/powerpoint/2010/main" val="3812424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 other innovations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true that the ground here in NC was fertile for criminal justice innovations in the early 2000s, when the movement to create the IIC started.</a:t>
            </a:r>
          </a:p>
          <a:p>
            <a:r>
              <a:rPr lang="en-US" dirty="0" smtClean="0"/>
              <a:t>Indigent Defense reform (2000)</a:t>
            </a:r>
          </a:p>
          <a:p>
            <a:r>
              <a:rPr lang="en-US" dirty="0" smtClean="0"/>
              <a:t>Eyewitness ID reform (how to do a line-up, mandating “best practices”)</a:t>
            </a:r>
          </a:p>
          <a:p>
            <a:r>
              <a:rPr lang="en-US" dirty="0" smtClean="0"/>
              <a:t>DA discretion to seek or not the death penalty (2001)</a:t>
            </a:r>
          </a:p>
          <a:p>
            <a:r>
              <a:rPr lang="en-US" dirty="0" smtClean="0"/>
              <a:t>Strengthening Brady-type evidence-sharing</a:t>
            </a:r>
          </a:p>
          <a:p>
            <a:r>
              <a:rPr lang="en-US" dirty="0" smtClean="0"/>
              <a:t>(And of course the Racial Justice Act (2009))</a:t>
            </a:r>
          </a:p>
          <a:p>
            <a:endParaRPr lang="en-US" dirty="0"/>
          </a:p>
          <a:p>
            <a:r>
              <a:rPr lang="en-US" dirty="0" smtClean="0"/>
              <a:t>So, for many reasons, NC has been an innovator in these criminal justice reforms designed to reduce the odds of convicting the innocent. There is still a lot to so.</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26</a:t>
            </a:fld>
            <a:endParaRPr lang="en-US"/>
          </a:p>
        </p:txBody>
      </p:sp>
    </p:spTree>
    <p:extLst>
      <p:ext uri="{BB962C8B-B14F-4D97-AF65-F5344CB8AC3E}">
        <p14:creationId xmlns:p14="http://schemas.microsoft.com/office/powerpoint/2010/main" val="1483271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reminders</a:t>
            </a:r>
            <a:endParaRPr lang="en-US" dirty="0"/>
          </a:p>
        </p:txBody>
      </p:sp>
      <p:sp>
        <p:nvSpPr>
          <p:cNvPr id="3" name="Content Placeholder 2"/>
          <p:cNvSpPr>
            <a:spLocks noGrp="1"/>
          </p:cNvSpPr>
          <p:nvPr>
            <p:ph idx="1"/>
          </p:nvPr>
        </p:nvSpPr>
        <p:spPr/>
        <p:txBody>
          <a:bodyPr/>
          <a:lstStyle/>
          <a:p>
            <a:r>
              <a:rPr lang="en-US" dirty="0" smtClean="0"/>
              <a:t>Remember to do your quizzes.</a:t>
            </a:r>
          </a:p>
          <a:p>
            <a:r>
              <a:rPr lang="en-US" dirty="0" smtClean="0"/>
              <a:t>See the revised format of the final exam and memo about that at the top of the class web page.</a:t>
            </a:r>
          </a:p>
          <a:p>
            <a:r>
              <a:rPr lang="en-US" dirty="0" smtClean="0"/>
              <a:t>Come to my office hours and talk to me! </a:t>
            </a:r>
            <a:r>
              <a:rPr lang="en-US" dirty="0">
                <a:hlinkClick r:id="rId2"/>
              </a:rPr>
              <a:t>https://</a:t>
            </a:r>
            <a:r>
              <a:rPr lang="en-US" dirty="0" smtClean="0">
                <a:hlinkClick r:id="rId2"/>
              </a:rPr>
              <a:t>unc.zoom.us/j/391002438</a:t>
            </a:r>
            <a:endParaRPr lang="en-US" dirty="0" smtClean="0"/>
          </a:p>
          <a:p>
            <a:r>
              <a:rPr lang="en-US" dirty="0" smtClean="0"/>
              <a:t>Send me questions and I’ll address those in my extra lectures or in the lectures on April 20 and 22.</a:t>
            </a:r>
          </a:p>
          <a:p>
            <a:r>
              <a:rPr lang="en-US" dirty="0" smtClean="0"/>
              <a:t>Good luck to you and your families; I hope you are all staying healthy.</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27</a:t>
            </a:fld>
            <a:endParaRPr lang="en-US"/>
          </a:p>
        </p:txBody>
      </p:sp>
    </p:spTree>
    <p:extLst>
      <p:ext uri="{BB962C8B-B14F-4D97-AF65-F5344CB8AC3E}">
        <p14:creationId xmlns:p14="http://schemas.microsoft.com/office/powerpoint/2010/main" val="333327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From a senior thesis (Sydney Johnson), this semester: NC prisoners are getting older…</a:t>
            </a:r>
            <a:endParaRPr lang="en-US" dirty="0"/>
          </a:p>
        </p:txBody>
      </p:sp>
      <p:sp>
        <p:nvSpPr>
          <p:cNvPr id="7" name="Text Placeholder 6"/>
          <p:cNvSpPr>
            <a:spLocks noGrp="1"/>
          </p:cNvSpPr>
          <p:nvPr>
            <p:ph type="body" idx="1"/>
          </p:nvPr>
        </p:nvSpPr>
        <p:spPr/>
        <p:txBody>
          <a:bodyPr/>
          <a:lstStyle/>
          <a:p>
            <a:r>
              <a:rPr lang="en-US" dirty="0" smtClean="0"/>
              <a:t>1980: Average age, 33</a:t>
            </a:r>
            <a:endParaRPr lang="en-US" dirty="0"/>
          </a:p>
        </p:txBody>
      </p:sp>
      <p:pic>
        <p:nvPicPr>
          <p:cNvPr id="11" name="Content Placeholder 10"/>
          <p:cNvPicPr>
            <a:picLocks noGrp="1" noChangeAspect="1"/>
          </p:cNvPicPr>
          <p:nvPr>
            <p:ph sz="half" idx="2"/>
          </p:nvPr>
        </p:nvPicPr>
        <p:blipFill>
          <a:blip r:embed="rId2"/>
          <a:stretch>
            <a:fillRect/>
          </a:stretch>
        </p:blipFill>
        <p:spPr>
          <a:xfrm>
            <a:off x="883458" y="2505075"/>
            <a:ext cx="5070446" cy="3684588"/>
          </a:xfrm>
          <a:prstGeom prst="rect">
            <a:avLst/>
          </a:prstGeom>
        </p:spPr>
      </p:pic>
      <p:sp>
        <p:nvSpPr>
          <p:cNvPr id="9" name="Text Placeholder 8"/>
          <p:cNvSpPr>
            <a:spLocks noGrp="1"/>
          </p:cNvSpPr>
          <p:nvPr>
            <p:ph type="body" sz="quarter" idx="3"/>
          </p:nvPr>
        </p:nvSpPr>
        <p:spPr/>
        <p:txBody>
          <a:bodyPr/>
          <a:lstStyle/>
          <a:p>
            <a:r>
              <a:rPr lang="en-US" dirty="0" smtClean="0"/>
              <a:t>2020: Average age, 41</a:t>
            </a:r>
            <a:endParaRPr lang="en-US" dirty="0"/>
          </a:p>
        </p:txBody>
      </p:sp>
      <p:pic>
        <p:nvPicPr>
          <p:cNvPr id="12" name="Content Placeholder 11"/>
          <p:cNvPicPr>
            <a:picLocks noGrp="1" noChangeAspect="1"/>
          </p:cNvPicPr>
          <p:nvPr>
            <p:ph sz="quarter" idx="4"/>
          </p:nvPr>
        </p:nvPicPr>
        <p:blipFill>
          <a:blip r:embed="rId3"/>
          <a:stretch>
            <a:fillRect/>
          </a:stretch>
        </p:blipFill>
        <p:spPr>
          <a:xfrm>
            <a:off x="6228571" y="2505075"/>
            <a:ext cx="5070446" cy="3684588"/>
          </a:xfrm>
          <a:prstGeom prst="rect">
            <a:avLst/>
          </a:prstGeo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3</a:t>
            </a:fld>
            <a:endParaRPr lang="en-US"/>
          </a:p>
        </p:txBody>
      </p:sp>
    </p:spTree>
    <p:extLst>
      <p:ext uri="{BB962C8B-B14F-4D97-AF65-F5344CB8AC3E}">
        <p14:creationId xmlns:p14="http://schemas.microsoft.com/office/powerpoint/2010/main" val="145932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Number of inmates over 50, 60, and 70</a:t>
            </a:r>
            <a:endParaRPr lang="en-US" dirty="0"/>
          </a:p>
        </p:txBody>
      </p:sp>
      <p:sp>
        <p:nvSpPr>
          <p:cNvPr id="15" name="Content Placeholder 14"/>
          <p:cNvSpPr>
            <a:spLocks noGrp="1"/>
          </p:cNvSpPr>
          <p:nvPr>
            <p:ph sz="half" idx="1"/>
          </p:nvPr>
        </p:nvSpPr>
        <p:spPr/>
        <p:txBody>
          <a:bodyPr>
            <a:normAutofit fontScale="92500"/>
          </a:bodyPr>
          <a:lstStyle/>
          <a:p>
            <a:r>
              <a:rPr lang="en-US" dirty="0" smtClean="0"/>
              <a:t>Today there are over 8,000 inmates in the system aged over 50 years old, and about 2,000 who are over 60.</a:t>
            </a:r>
          </a:p>
          <a:p>
            <a:r>
              <a:rPr lang="en-US" dirty="0" smtClean="0"/>
              <a:t>Not because older people are committing crime.</a:t>
            </a:r>
          </a:p>
          <a:p>
            <a:r>
              <a:rPr lang="en-US" dirty="0" smtClean="0"/>
              <a:t>Rather, LWOP is keeping people in prison literally until they die. Just as intended, but probably more costly and less valuable in terms of public safety than people thought.</a:t>
            </a:r>
            <a:endParaRPr lang="en-US" dirty="0"/>
          </a:p>
        </p:txBody>
      </p:sp>
      <p:pic>
        <p:nvPicPr>
          <p:cNvPr id="17" name="Content Placeholder 16"/>
          <p:cNvPicPr>
            <a:picLocks noGrp="1" noChangeAspect="1"/>
          </p:cNvPicPr>
          <p:nvPr>
            <p:ph sz="half" idx="2"/>
          </p:nvPr>
        </p:nvPicPr>
        <p:blipFill>
          <a:blip r:embed="rId2"/>
          <a:stretch>
            <a:fillRect/>
          </a:stretch>
        </p:blipFill>
        <p:spPr>
          <a:xfrm>
            <a:off x="6172200" y="2119503"/>
            <a:ext cx="5181600" cy="3763582"/>
          </a:xfrm>
          <a:prstGeom prst="rect">
            <a:avLst/>
          </a:prstGeo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4</a:t>
            </a:fld>
            <a:endParaRPr lang="en-US"/>
          </a:p>
        </p:txBody>
      </p:sp>
    </p:spTree>
    <p:extLst>
      <p:ext uri="{BB962C8B-B14F-4D97-AF65-F5344CB8AC3E}">
        <p14:creationId xmlns:p14="http://schemas.microsoft.com/office/powerpoint/2010/main" val="366421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3" name="Content Placeholder 2"/>
          <p:cNvSpPr>
            <a:spLocks noGrp="1"/>
          </p:cNvSpPr>
          <p:nvPr>
            <p:ph idx="1"/>
          </p:nvPr>
        </p:nvSpPr>
        <p:spPr/>
        <p:txBody>
          <a:bodyPr/>
          <a:lstStyle/>
          <a:p>
            <a:r>
              <a:rPr lang="en-US" dirty="0" smtClean="0"/>
              <a:t>232 responses; 84 percent got the correct answer for </a:t>
            </a:r>
            <a:r>
              <a:rPr lang="en-US" dirty="0" smtClean="0"/>
              <a:t>each of 9 of the questions, but </a:t>
            </a:r>
            <a:r>
              <a:rPr lang="en-US" dirty="0" smtClean="0"/>
              <a:t>only 63 percent got </a:t>
            </a:r>
            <a:r>
              <a:rPr lang="en-US" dirty="0" smtClean="0"/>
              <a:t>Q5 right</a:t>
            </a:r>
            <a:r>
              <a:rPr lang="en-US" dirty="0" smtClean="0"/>
              <a:t>:</a:t>
            </a:r>
          </a:p>
          <a:p>
            <a:r>
              <a:rPr lang="en-US" dirty="0"/>
              <a:t>5. </a:t>
            </a:r>
            <a:r>
              <a:rPr lang="en-US" dirty="0" smtClean="0"/>
              <a:t>Which </a:t>
            </a:r>
            <a:r>
              <a:rPr lang="en-US" dirty="0"/>
              <a:t>of these is one of the four prongs of Justice Brennan’s test for cruel and unusual punishment?</a:t>
            </a:r>
          </a:p>
          <a:p>
            <a:pPr lvl="1"/>
            <a:r>
              <a:rPr lang="en-US" dirty="0"/>
              <a:t>a) Causes pain</a:t>
            </a:r>
          </a:p>
          <a:p>
            <a:pPr lvl="1"/>
            <a:r>
              <a:rPr lang="en-US" dirty="0"/>
              <a:t>b) Applied in a racially biased manner</a:t>
            </a:r>
          </a:p>
          <a:p>
            <a:pPr lvl="1"/>
            <a:r>
              <a:rPr lang="en-US" dirty="0"/>
              <a:t>c) Per opinion polling, is not accepted by a majority of Americans</a:t>
            </a:r>
          </a:p>
          <a:p>
            <a:pPr lvl="1"/>
            <a:r>
              <a:rPr lang="en-US" dirty="0" smtClean="0"/>
              <a:t>d</a:t>
            </a:r>
            <a:r>
              <a:rPr lang="en-US" dirty="0"/>
              <a:t>) No </a:t>
            </a:r>
            <a:r>
              <a:rPr lang="en-US" dirty="0" smtClean="0"/>
              <a:t>more </a:t>
            </a:r>
            <a:r>
              <a:rPr lang="en-US" dirty="0"/>
              <a:t>effective than a less severe </a:t>
            </a:r>
            <a:r>
              <a:rPr lang="en-US" dirty="0" smtClean="0"/>
              <a:t>punishment</a:t>
            </a:r>
          </a:p>
          <a:p>
            <a:r>
              <a:rPr lang="en-US" dirty="0" smtClean="0"/>
              <a:t>Look it up; this is in the Furman decision. What were his reasons?</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5</a:t>
            </a:fld>
            <a:endParaRPr lang="en-US"/>
          </a:p>
        </p:txBody>
      </p:sp>
    </p:spTree>
    <p:extLst>
      <p:ext uri="{BB962C8B-B14F-4D97-AF65-F5344CB8AC3E}">
        <p14:creationId xmlns:p14="http://schemas.microsoft.com/office/powerpoint/2010/main" val="364135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t>
            </a:r>
            <a:endParaRPr lang="en-US" dirty="0"/>
          </a:p>
        </p:txBody>
      </p:sp>
      <p:sp>
        <p:nvSpPr>
          <p:cNvPr id="3" name="Content Placeholder 2"/>
          <p:cNvSpPr>
            <a:spLocks noGrp="1"/>
          </p:cNvSpPr>
          <p:nvPr>
            <p:ph idx="1"/>
          </p:nvPr>
        </p:nvSpPr>
        <p:spPr/>
        <p:txBody>
          <a:bodyPr/>
          <a:lstStyle/>
          <a:p>
            <a:r>
              <a:rPr lang="en-US" dirty="0" smtClean="0"/>
              <a:t>361 </a:t>
            </a:r>
            <a:r>
              <a:rPr lang="en-US" dirty="0" smtClean="0"/>
              <a:t>responses</a:t>
            </a:r>
          </a:p>
          <a:p>
            <a:r>
              <a:rPr lang="en-US" dirty="0" smtClean="0"/>
              <a:t>Again, generally the vast majority of you got most of the questions right, but there were 4 questions this time with more errors:</a:t>
            </a:r>
            <a:endParaRPr lang="en-US" dirty="0" smtClean="0"/>
          </a:p>
          <a:p>
            <a:r>
              <a:rPr lang="en-US" dirty="0" smtClean="0"/>
              <a:t>Q1: just 44 percent got it right</a:t>
            </a:r>
          </a:p>
          <a:p>
            <a:r>
              <a:rPr lang="en-US" dirty="0" smtClean="0"/>
              <a:t>Q2: just 50 percent</a:t>
            </a:r>
          </a:p>
          <a:p>
            <a:r>
              <a:rPr lang="en-US" dirty="0"/>
              <a:t>Q7: just 73 percent</a:t>
            </a:r>
          </a:p>
          <a:p>
            <a:r>
              <a:rPr lang="en-US" dirty="0" smtClean="0"/>
              <a:t>Q3, just 78 percent</a:t>
            </a:r>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6</a:t>
            </a:fld>
            <a:endParaRPr lang="en-US"/>
          </a:p>
        </p:txBody>
      </p:sp>
    </p:spTree>
    <p:extLst>
      <p:ext uri="{BB962C8B-B14F-4D97-AF65-F5344CB8AC3E}">
        <p14:creationId xmlns:p14="http://schemas.microsoft.com/office/powerpoint/2010/main" val="215332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 question 1 (44 percent correct)</a:t>
            </a:r>
            <a:endParaRPr lang="en-US" dirty="0"/>
          </a:p>
        </p:txBody>
      </p:sp>
      <p:sp>
        <p:nvSpPr>
          <p:cNvPr id="3" name="Content Placeholder 2"/>
          <p:cNvSpPr>
            <a:spLocks noGrp="1"/>
          </p:cNvSpPr>
          <p:nvPr>
            <p:ph idx="1"/>
          </p:nvPr>
        </p:nvSpPr>
        <p:spPr/>
        <p:txBody>
          <a:bodyPr/>
          <a:lstStyle/>
          <a:p>
            <a:r>
              <a:rPr lang="en-US" dirty="0"/>
              <a:t>1. (1 points) Which of the following qualify as aggravating circumstances in capital cases in one or more states? </a:t>
            </a:r>
            <a:r>
              <a:rPr lang="en-US" dirty="0" err="1"/>
              <a:t>i</a:t>
            </a:r>
            <a:r>
              <a:rPr lang="en-US" dirty="0"/>
              <a:t>) The crime was perpetrated on educational property ; ii) “Heinousness”; iii) “Pecuniary gain”; iv) “Risk to many”</a:t>
            </a:r>
          </a:p>
          <a:p>
            <a:pPr lvl="1"/>
            <a:r>
              <a:rPr lang="en-US" dirty="0"/>
              <a:t>a</a:t>
            </a:r>
            <a:r>
              <a:rPr lang="en-US" dirty="0" smtClean="0"/>
              <a:t>.	</a:t>
            </a:r>
            <a:r>
              <a:rPr lang="en-US" dirty="0"/>
              <a:t>	ii and iii</a:t>
            </a:r>
          </a:p>
          <a:p>
            <a:pPr lvl="1"/>
            <a:r>
              <a:rPr lang="en-US" dirty="0"/>
              <a:t>b.	ii, iii, and iv</a:t>
            </a:r>
          </a:p>
          <a:p>
            <a:pPr lvl="1"/>
            <a:r>
              <a:rPr lang="en-US" dirty="0"/>
              <a:t>c.	</a:t>
            </a:r>
            <a:r>
              <a:rPr lang="en-US" dirty="0" smtClean="0"/>
              <a:t>	ii</a:t>
            </a:r>
            <a:endParaRPr lang="en-US" dirty="0"/>
          </a:p>
          <a:p>
            <a:pPr lvl="1"/>
            <a:r>
              <a:rPr lang="en-US" dirty="0" smtClean="0"/>
              <a:t>d</a:t>
            </a:r>
            <a:r>
              <a:rPr lang="en-US" dirty="0"/>
              <a:t>.	</a:t>
            </a:r>
            <a:r>
              <a:rPr lang="en-US" dirty="0" err="1"/>
              <a:t>i</a:t>
            </a:r>
            <a:r>
              <a:rPr lang="en-US" dirty="0"/>
              <a:t>, ii, iii, and </a:t>
            </a:r>
            <a:r>
              <a:rPr lang="en-US" dirty="0" smtClean="0"/>
              <a:t>iv</a:t>
            </a:r>
          </a:p>
          <a:p>
            <a:r>
              <a:rPr lang="en-US" dirty="0" smtClean="0"/>
              <a:t>All of the above is correct. Re-read the chapter on state laws, aggravators. 2, 3, and 4 are very common; #1 is rare but does exist.</a:t>
            </a:r>
            <a:endParaRPr lang="en-US" dirty="0"/>
          </a:p>
        </p:txBody>
      </p:sp>
      <p:sp>
        <p:nvSpPr>
          <p:cNvPr id="4" name="Footer Placeholder 3"/>
          <p:cNvSpPr>
            <a:spLocks noGrp="1"/>
          </p:cNvSpPr>
          <p:nvPr>
            <p:ph type="ftr" sz="quarter" idx="11"/>
          </p:nvPr>
        </p:nvSpPr>
        <p:spPr/>
        <p:txBody>
          <a:bodyPr/>
          <a:lstStyle/>
          <a:p>
            <a:r>
              <a:rPr lang="en-US" dirty="0" smtClean="0"/>
              <a:t>Baumgartner, POLI 203, Spring 2020</a:t>
            </a:r>
            <a:endParaRPr lang="en-US" dirty="0"/>
          </a:p>
        </p:txBody>
      </p:sp>
      <p:sp>
        <p:nvSpPr>
          <p:cNvPr id="5" name="Slide Number Placeholder 4"/>
          <p:cNvSpPr>
            <a:spLocks noGrp="1"/>
          </p:cNvSpPr>
          <p:nvPr>
            <p:ph type="sldNum" sz="quarter" idx="12"/>
          </p:nvPr>
        </p:nvSpPr>
        <p:spPr/>
        <p:txBody>
          <a:bodyPr/>
          <a:lstStyle/>
          <a:p>
            <a:fld id="{37D11953-B253-49BF-8F13-FAFD60755BB9}" type="slidenum">
              <a:rPr lang="en-US" smtClean="0"/>
              <a:t>7</a:t>
            </a:fld>
            <a:endParaRPr lang="en-US"/>
          </a:p>
        </p:txBody>
      </p:sp>
    </p:spTree>
    <p:extLst>
      <p:ext uri="{BB962C8B-B14F-4D97-AF65-F5344CB8AC3E}">
        <p14:creationId xmlns:p14="http://schemas.microsoft.com/office/powerpoint/2010/main" val="251764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 question 2, just 50 percent correct: </a:t>
            </a:r>
            <a:endParaRPr lang="en-US" dirty="0"/>
          </a:p>
        </p:txBody>
      </p:sp>
      <p:sp>
        <p:nvSpPr>
          <p:cNvPr id="3" name="Content Placeholder 2"/>
          <p:cNvSpPr>
            <a:spLocks noGrp="1"/>
          </p:cNvSpPr>
          <p:nvPr>
            <p:ph idx="1"/>
          </p:nvPr>
        </p:nvSpPr>
        <p:spPr/>
        <p:txBody>
          <a:bodyPr/>
          <a:lstStyle/>
          <a:p>
            <a:r>
              <a:rPr lang="en-US" dirty="0"/>
              <a:t>2.	</a:t>
            </a:r>
            <a:r>
              <a:rPr lang="en-US" dirty="0" smtClean="0"/>
              <a:t>Under </a:t>
            </a:r>
            <a:r>
              <a:rPr lang="en-US" dirty="0"/>
              <a:t>this statute, an individual who was not the triggerman but was party to the crime can receive a death sentence.</a:t>
            </a:r>
          </a:p>
          <a:p>
            <a:pPr lvl="1"/>
            <a:r>
              <a:rPr lang="en-US" dirty="0"/>
              <a:t>a</a:t>
            </a:r>
            <a:r>
              <a:rPr lang="en-US" dirty="0" smtClean="0"/>
              <a:t>.	</a:t>
            </a:r>
            <a:r>
              <a:rPr lang="en-US" dirty="0"/>
              <a:t>	Lying in wait</a:t>
            </a:r>
          </a:p>
          <a:p>
            <a:pPr lvl="1"/>
            <a:r>
              <a:rPr lang="en-US" dirty="0" smtClean="0"/>
              <a:t>b</a:t>
            </a:r>
            <a:r>
              <a:rPr lang="en-US" dirty="0"/>
              <a:t>.	Felony murder</a:t>
            </a:r>
          </a:p>
          <a:p>
            <a:pPr lvl="1"/>
            <a:r>
              <a:rPr lang="en-US" dirty="0"/>
              <a:t>c.	</a:t>
            </a:r>
            <a:r>
              <a:rPr lang="en-US" dirty="0" smtClean="0"/>
              <a:t>	Future </a:t>
            </a:r>
            <a:r>
              <a:rPr lang="en-US" dirty="0"/>
              <a:t>dangerousness</a:t>
            </a:r>
          </a:p>
          <a:p>
            <a:pPr lvl="1"/>
            <a:r>
              <a:rPr lang="en-US" dirty="0"/>
              <a:t>d.	Guilty </a:t>
            </a:r>
            <a:r>
              <a:rPr lang="en-US" dirty="0" smtClean="0"/>
              <a:t>accomplice</a:t>
            </a:r>
          </a:p>
          <a:p>
            <a:pPr lvl="1"/>
            <a:endParaRPr lang="en-US" dirty="0"/>
          </a:p>
          <a:p>
            <a:r>
              <a:rPr lang="en-US" dirty="0" smtClean="0"/>
              <a:t>You may have been looking for the phrase “law of parties” but this is also known as “felony murder</a:t>
            </a:r>
            <a:r>
              <a:rPr lang="en-US" dirty="0" smtClean="0"/>
              <a:t>”: </a:t>
            </a:r>
            <a:r>
              <a:rPr lang="en-US" dirty="0" smtClean="0"/>
              <a:t>committing a felony during which a murder occurs.</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8</a:t>
            </a:fld>
            <a:endParaRPr lang="en-US"/>
          </a:p>
        </p:txBody>
      </p:sp>
    </p:spTree>
    <p:extLst>
      <p:ext uri="{BB962C8B-B14F-4D97-AF65-F5344CB8AC3E}">
        <p14:creationId xmlns:p14="http://schemas.microsoft.com/office/powerpoint/2010/main" val="55316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 question 7, just 73 percent correct:</a:t>
            </a:r>
            <a:endParaRPr lang="en-US" dirty="0"/>
          </a:p>
        </p:txBody>
      </p:sp>
      <p:sp>
        <p:nvSpPr>
          <p:cNvPr id="3" name="Content Placeholder 2"/>
          <p:cNvSpPr>
            <a:spLocks noGrp="1"/>
          </p:cNvSpPr>
          <p:nvPr>
            <p:ph idx="1"/>
          </p:nvPr>
        </p:nvSpPr>
        <p:spPr/>
        <p:txBody>
          <a:bodyPr/>
          <a:lstStyle/>
          <a:p>
            <a:r>
              <a:rPr lang="en-US" dirty="0"/>
              <a:t>7.	</a:t>
            </a:r>
            <a:r>
              <a:rPr lang="en-US" dirty="0" smtClean="0"/>
              <a:t>Which </a:t>
            </a:r>
            <a:r>
              <a:rPr lang="en-US" dirty="0"/>
              <a:t>of the following is the most common contributing factor to wrongful convictions in death penalty cases?</a:t>
            </a:r>
          </a:p>
          <a:p>
            <a:pPr lvl="1"/>
            <a:r>
              <a:rPr lang="en-US" dirty="0" smtClean="0"/>
              <a:t>a.	</a:t>
            </a:r>
            <a:r>
              <a:rPr lang="en-US" dirty="0"/>
              <a:t>	Official misconduct</a:t>
            </a:r>
          </a:p>
          <a:p>
            <a:pPr lvl="1"/>
            <a:r>
              <a:rPr lang="en-US" dirty="0"/>
              <a:t>b.	Mistaken witness identification</a:t>
            </a:r>
          </a:p>
          <a:p>
            <a:pPr lvl="1"/>
            <a:r>
              <a:rPr lang="en-US" dirty="0"/>
              <a:t>c.	</a:t>
            </a:r>
            <a:r>
              <a:rPr lang="en-US" dirty="0" smtClean="0"/>
              <a:t>	False </a:t>
            </a:r>
            <a:r>
              <a:rPr lang="en-US" dirty="0"/>
              <a:t>confession</a:t>
            </a:r>
          </a:p>
          <a:p>
            <a:pPr lvl="1"/>
            <a:r>
              <a:rPr lang="en-US" dirty="0"/>
              <a:t>d.	Ineffective legal </a:t>
            </a:r>
            <a:r>
              <a:rPr lang="en-US" dirty="0" smtClean="0"/>
              <a:t>defense</a:t>
            </a:r>
          </a:p>
          <a:p>
            <a:pPr lvl="1"/>
            <a:endParaRPr lang="en-US" dirty="0"/>
          </a:p>
          <a:p>
            <a:r>
              <a:rPr lang="en-US" dirty="0" smtClean="0"/>
              <a:t>Go to the National Registry of Exonerations, or look through the class notes. Official misconduct is shockingly common.</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37D11953-B253-49BF-8F13-FAFD60755BB9}" type="slidenum">
              <a:rPr lang="en-US" smtClean="0"/>
              <a:t>9</a:t>
            </a:fld>
            <a:endParaRPr lang="en-US"/>
          </a:p>
        </p:txBody>
      </p:sp>
    </p:spTree>
    <p:extLst>
      <p:ext uri="{BB962C8B-B14F-4D97-AF65-F5344CB8AC3E}">
        <p14:creationId xmlns:p14="http://schemas.microsoft.com/office/powerpoint/2010/main" val="934703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2242</Words>
  <Application>Microsoft Office PowerPoint</Application>
  <PresentationFormat>Widescreen</PresentationFormat>
  <Paragraphs>232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POLI 203, Ghost of an Innocent Man</vt:lpstr>
      <vt:lpstr>Announcements and catch-up</vt:lpstr>
      <vt:lpstr>From a senior thesis (Sydney Johnson), this semester: NC prisoners are getting older…</vt:lpstr>
      <vt:lpstr>Number of inmates over 50, 60, and 70</vt:lpstr>
      <vt:lpstr>Quiz 1</vt:lpstr>
      <vt:lpstr>Quiz 3</vt:lpstr>
      <vt:lpstr>Quiz 3, question 1 (44 percent correct)</vt:lpstr>
      <vt:lpstr>Quiz 3, question 2, just 50 percent correct: </vt:lpstr>
      <vt:lpstr>Quiz 3, question 7, just 73 percent correct:</vt:lpstr>
      <vt:lpstr>Quiz 3, question 3, just 78 percent correct:</vt:lpstr>
      <vt:lpstr>No, I don’t think those were trick questions.</vt:lpstr>
      <vt:lpstr>Policy reforms leading to the Innocence Inquiry Commission (IIC)</vt:lpstr>
      <vt:lpstr>Passage of the bill in the General Assembly</vt:lpstr>
      <vt:lpstr>Let’s look at the Commission charge and rules</vt:lpstr>
      <vt:lpstr>More on the IIC Charge</vt:lpstr>
      <vt:lpstr>So the IIC is not a fishing expedition</vt:lpstr>
      <vt:lpstr>The first few years</vt:lpstr>
      <vt:lpstr>Greg Taylor</vt:lpstr>
      <vt:lpstr>Some prominent cases</vt:lpstr>
      <vt:lpstr>The stats, from the commission website</vt:lpstr>
      <vt:lpstr>Is 12 exonerations a large number?</vt:lpstr>
      <vt:lpstr>North Carolina as an innovator</vt:lpstr>
      <vt:lpstr>Why did NC innovate here?</vt:lpstr>
      <vt:lpstr>NC not particularly more prone to convict the innocent, but it had gotten a lot of attention.</vt:lpstr>
      <vt:lpstr>Recall this slide from my lecture about the RJA: Lobbying the General Assembly in 2009: Bo Jones, Jonathan Hoffman, Ed Chapman, Darryl Hunt </vt:lpstr>
      <vt:lpstr>Next week, other innovations </vt:lpstr>
      <vt:lpstr>Last reminders</vt:lpstr>
    </vt:vector>
  </TitlesOfParts>
  <Company>UNC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Sentencing Guidelines</dc:title>
  <dc:creator>Baumgartner, Frank R.</dc:creator>
  <cp:lastModifiedBy>Lenovo User</cp:lastModifiedBy>
  <cp:revision>89</cp:revision>
  <dcterms:created xsi:type="dcterms:W3CDTF">2018-01-29T17:41:15Z</dcterms:created>
  <dcterms:modified xsi:type="dcterms:W3CDTF">2020-04-07T20:54:12Z</dcterms:modified>
</cp:coreProperties>
</file>