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5" r:id="rId2"/>
    <p:sldId id="276" r:id="rId3"/>
    <p:sldId id="294" r:id="rId4"/>
    <p:sldId id="277" r:id="rId5"/>
    <p:sldId id="278" r:id="rId6"/>
    <p:sldId id="279" r:id="rId7"/>
    <p:sldId id="280" r:id="rId8"/>
    <p:sldId id="281" r:id="rId9"/>
    <p:sldId id="285" r:id="rId10"/>
    <p:sldId id="282" r:id="rId11"/>
    <p:sldId id="283" r:id="rId12"/>
    <p:sldId id="284" r:id="rId13"/>
    <p:sldId id="286" r:id="rId14"/>
    <p:sldId id="287" r:id="rId15"/>
    <p:sldId id="288" r:id="rId16"/>
    <p:sldId id="289" r:id="rId17"/>
    <p:sldId id="290" r:id="rId18"/>
    <p:sldId id="291" r:id="rId19"/>
    <p:sldId id="292" r:id="rId20"/>
    <p:sldId id="29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3" autoAdjust="0"/>
    <p:restoredTop sz="94660"/>
  </p:normalViewPr>
  <p:slideViewPr>
    <p:cSldViewPr snapToGrid="0">
      <p:cViewPr varScale="1">
        <p:scale>
          <a:sx n="83" d="100"/>
          <a:sy n="83" d="100"/>
        </p:scale>
        <p:origin x="114" y="1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A63BF3-F0E0-443A-AA14-D5AD1D6BDB64}" type="datetimeFigureOut">
              <a:rPr lang="en-US" smtClean="0"/>
              <a:t>4/21/2020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C75024-29C5-492F-9167-3D8D820DC531}" type="slidenum">
              <a:rPr lang="en-US" smtClean="0"/>
              <a:t>‹#›</a:t>
            </a:fld>
            <a:endParaRPr lang="en-US"/>
          </a:p>
        </p:txBody>
      </p:sp>
    </p:spTree>
    <p:extLst>
      <p:ext uri="{BB962C8B-B14F-4D97-AF65-F5344CB8AC3E}">
        <p14:creationId xmlns:p14="http://schemas.microsoft.com/office/powerpoint/2010/main" val="3239166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80C3759-3B90-4F8C-8D56-821C4B70B3B4}" type="datetime1">
              <a:rPr lang="en-US" smtClean="0"/>
              <a:t>4/21/2020</a:t>
            </a:fld>
            <a:endParaRPr lang="en-US"/>
          </a:p>
        </p:txBody>
      </p:sp>
      <p:sp>
        <p:nvSpPr>
          <p:cNvPr id="5" name="Footer Placeholder 4"/>
          <p:cNvSpPr>
            <a:spLocks noGrp="1"/>
          </p:cNvSpPr>
          <p:nvPr>
            <p:ph type="ftr" sz="quarter" idx="11"/>
          </p:nvPr>
        </p:nvSpPr>
        <p:spPr/>
        <p:txBody>
          <a:bodyPr/>
          <a:lstStyle/>
          <a:p>
            <a:r>
              <a:rPr lang="en-US" smtClean="0"/>
              <a:t>Baumgartner, POLI 203, Spring 2020</a:t>
            </a:r>
            <a:endParaRPr lang="en-US"/>
          </a:p>
        </p:txBody>
      </p:sp>
      <p:sp>
        <p:nvSpPr>
          <p:cNvPr id="6" name="Slide Number Placeholder 5"/>
          <p:cNvSpPr>
            <a:spLocks noGrp="1"/>
          </p:cNvSpPr>
          <p:nvPr>
            <p:ph type="sldNum" sz="quarter" idx="12"/>
          </p:nvPr>
        </p:nvSpPr>
        <p:spPr/>
        <p:txBody>
          <a:bodyPr/>
          <a:lstStyle/>
          <a:p>
            <a:fld id="{37D11953-B253-49BF-8F13-FAFD60755BB9}" type="slidenum">
              <a:rPr lang="en-US" smtClean="0"/>
              <a:t>‹#›</a:t>
            </a:fld>
            <a:endParaRPr lang="en-US"/>
          </a:p>
        </p:txBody>
      </p:sp>
    </p:spTree>
    <p:extLst>
      <p:ext uri="{BB962C8B-B14F-4D97-AF65-F5344CB8AC3E}">
        <p14:creationId xmlns:p14="http://schemas.microsoft.com/office/powerpoint/2010/main" val="3666707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2B4886-B488-4CA4-B890-C42F323DCB3F}" type="datetime1">
              <a:rPr lang="en-US" smtClean="0"/>
              <a:t>4/21/2020</a:t>
            </a:fld>
            <a:endParaRPr lang="en-US"/>
          </a:p>
        </p:txBody>
      </p:sp>
      <p:sp>
        <p:nvSpPr>
          <p:cNvPr id="5" name="Footer Placeholder 4"/>
          <p:cNvSpPr>
            <a:spLocks noGrp="1"/>
          </p:cNvSpPr>
          <p:nvPr>
            <p:ph type="ftr" sz="quarter" idx="11"/>
          </p:nvPr>
        </p:nvSpPr>
        <p:spPr/>
        <p:txBody>
          <a:bodyPr/>
          <a:lstStyle/>
          <a:p>
            <a:r>
              <a:rPr lang="en-US" smtClean="0"/>
              <a:t>Baumgartner, POLI 203, Spring 2020</a:t>
            </a:r>
            <a:endParaRPr lang="en-US"/>
          </a:p>
        </p:txBody>
      </p:sp>
      <p:sp>
        <p:nvSpPr>
          <p:cNvPr id="6" name="Slide Number Placeholder 5"/>
          <p:cNvSpPr>
            <a:spLocks noGrp="1"/>
          </p:cNvSpPr>
          <p:nvPr>
            <p:ph type="sldNum" sz="quarter" idx="12"/>
          </p:nvPr>
        </p:nvSpPr>
        <p:spPr/>
        <p:txBody>
          <a:bodyPr/>
          <a:lstStyle/>
          <a:p>
            <a:fld id="{37D11953-B253-49BF-8F13-FAFD60755BB9}" type="slidenum">
              <a:rPr lang="en-US" smtClean="0"/>
              <a:t>‹#›</a:t>
            </a:fld>
            <a:endParaRPr lang="en-US"/>
          </a:p>
        </p:txBody>
      </p:sp>
    </p:spTree>
    <p:extLst>
      <p:ext uri="{BB962C8B-B14F-4D97-AF65-F5344CB8AC3E}">
        <p14:creationId xmlns:p14="http://schemas.microsoft.com/office/powerpoint/2010/main" val="196986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A8F11C-9950-489C-B7FF-C987658B575B}" type="datetime1">
              <a:rPr lang="en-US" smtClean="0"/>
              <a:t>4/21/2020</a:t>
            </a:fld>
            <a:endParaRPr lang="en-US"/>
          </a:p>
        </p:txBody>
      </p:sp>
      <p:sp>
        <p:nvSpPr>
          <p:cNvPr id="5" name="Footer Placeholder 4"/>
          <p:cNvSpPr>
            <a:spLocks noGrp="1"/>
          </p:cNvSpPr>
          <p:nvPr>
            <p:ph type="ftr" sz="quarter" idx="11"/>
          </p:nvPr>
        </p:nvSpPr>
        <p:spPr/>
        <p:txBody>
          <a:bodyPr/>
          <a:lstStyle/>
          <a:p>
            <a:r>
              <a:rPr lang="en-US" smtClean="0"/>
              <a:t>Baumgartner, POLI 203, Spring 2020</a:t>
            </a:r>
            <a:endParaRPr lang="en-US"/>
          </a:p>
        </p:txBody>
      </p:sp>
      <p:sp>
        <p:nvSpPr>
          <p:cNvPr id="6" name="Slide Number Placeholder 5"/>
          <p:cNvSpPr>
            <a:spLocks noGrp="1"/>
          </p:cNvSpPr>
          <p:nvPr>
            <p:ph type="sldNum" sz="quarter" idx="12"/>
          </p:nvPr>
        </p:nvSpPr>
        <p:spPr/>
        <p:txBody>
          <a:bodyPr/>
          <a:lstStyle/>
          <a:p>
            <a:fld id="{37D11953-B253-49BF-8F13-FAFD60755BB9}" type="slidenum">
              <a:rPr lang="en-US" smtClean="0"/>
              <a:t>‹#›</a:t>
            </a:fld>
            <a:endParaRPr lang="en-US"/>
          </a:p>
        </p:txBody>
      </p:sp>
    </p:spTree>
    <p:extLst>
      <p:ext uri="{BB962C8B-B14F-4D97-AF65-F5344CB8AC3E}">
        <p14:creationId xmlns:p14="http://schemas.microsoft.com/office/powerpoint/2010/main" val="321859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C1387C-8564-4093-8366-DFCB89B53A24}" type="datetime1">
              <a:rPr lang="en-US" smtClean="0"/>
              <a:t>4/21/2020</a:t>
            </a:fld>
            <a:endParaRPr lang="en-US"/>
          </a:p>
        </p:txBody>
      </p:sp>
      <p:sp>
        <p:nvSpPr>
          <p:cNvPr id="5" name="Footer Placeholder 4"/>
          <p:cNvSpPr>
            <a:spLocks noGrp="1"/>
          </p:cNvSpPr>
          <p:nvPr>
            <p:ph type="ftr" sz="quarter" idx="11"/>
          </p:nvPr>
        </p:nvSpPr>
        <p:spPr/>
        <p:txBody>
          <a:bodyPr/>
          <a:lstStyle/>
          <a:p>
            <a:r>
              <a:rPr lang="en-US" smtClean="0"/>
              <a:t>Baumgartner, POLI 203, Spring 2020</a:t>
            </a:r>
            <a:endParaRPr lang="en-US"/>
          </a:p>
        </p:txBody>
      </p:sp>
      <p:sp>
        <p:nvSpPr>
          <p:cNvPr id="6" name="Slide Number Placeholder 5"/>
          <p:cNvSpPr>
            <a:spLocks noGrp="1"/>
          </p:cNvSpPr>
          <p:nvPr>
            <p:ph type="sldNum" sz="quarter" idx="12"/>
          </p:nvPr>
        </p:nvSpPr>
        <p:spPr/>
        <p:txBody>
          <a:bodyPr/>
          <a:lstStyle/>
          <a:p>
            <a:fld id="{37D11953-B253-49BF-8F13-FAFD60755BB9}" type="slidenum">
              <a:rPr lang="en-US" smtClean="0"/>
              <a:t>‹#›</a:t>
            </a:fld>
            <a:endParaRPr lang="en-US"/>
          </a:p>
        </p:txBody>
      </p:sp>
    </p:spTree>
    <p:extLst>
      <p:ext uri="{BB962C8B-B14F-4D97-AF65-F5344CB8AC3E}">
        <p14:creationId xmlns:p14="http://schemas.microsoft.com/office/powerpoint/2010/main" val="2264377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6EF66B-09BC-44E9-A37D-14935FCC39FB}" type="datetime1">
              <a:rPr lang="en-US" smtClean="0"/>
              <a:t>4/21/2020</a:t>
            </a:fld>
            <a:endParaRPr lang="en-US"/>
          </a:p>
        </p:txBody>
      </p:sp>
      <p:sp>
        <p:nvSpPr>
          <p:cNvPr id="5" name="Footer Placeholder 4"/>
          <p:cNvSpPr>
            <a:spLocks noGrp="1"/>
          </p:cNvSpPr>
          <p:nvPr>
            <p:ph type="ftr" sz="quarter" idx="11"/>
          </p:nvPr>
        </p:nvSpPr>
        <p:spPr/>
        <p:txBody>
          <a:bodyPr/>
          <a:lstStyle/>
          <a:p>
            <a:r>
              <a:rPr lang="en-US" smtClean="0"/>
              <a:t>Baumgartner, POLI 203, Spring 2020</a:t>
            </a:r>
            <a:endParaRPr lang="en-US"/>
          </a:p>
        </p:txBody>
      </p:sp>
      <p:sp>
        <p:nvSpPr>
          <p:cNvPr id="6" name="Slide Number Placeholder 5"/>
          <p:cNvSpPr>
            <a:spLocks noGrp="1"/>
          </p:cNvSpPr>
          <p:nvPr>
            <p:ph type="sldNum" sz="quarter" idx="12"/>
          </p:nvPr>
        </p:nvSpPr>
        <p:spPr/>
        <p:txBody>
          <a:bodyPr/>
          <a:lstStyle/>
          <a:p>
            <a:fld id="{37D11953-B253-49BF-8F13-FAFD60755BB9}" type="slidenum">
              <a:rPr lang="en-US" smtClean="0"/>
              <a:t>‹#›</a:t>
            </a:fld>
            <a:endParaRPr lang="en-US"/>
          </a:p>
        </p:txBody>
      </p:sp>
    </p:spTree>
    <p:extLst>
      <p:ext uri="{BB962C8B-B14F-4D97-AF65-F5344CB8AC3E}">
        <p14:creationId xmlns:p14="http://schemas.microsoft.com/office/powerpoint/2010/main" val="368809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8BE44EF-6AE9-4187-AF49-E52A28D15EBE}" type="datetime1">
              <a:rPr lang="en-US" smtClean="0"/>
              <a:t>4/21/2020</a:t>
            </a:fld>
            <a:endParaRPr lang="en-US"/>
          </a:p>
        </p:txBody>
      </p:sp>
      <p:sp>
        <p:nvSpPr>
          <p:cNvPr id="6" name="Footer Placeholder 5"/>
          <p:cNvSpPr>
            <a:spLocks noGrp="1"/>
          </p:cNvSpPr>
          <p:nvPr>
            <p:ph type="ftr" sz="quarter" idx="11"/>
          </p:nvPr>
        </p:nvSpPr>
        <p:spPr/>
        <p:txBody>
          <a:bodyPr/>
          <a:lstStyle/>
          <a:p>
            <a:r>
              <a:rPr lang="en-US" smtClean="0"/>
              <a:t>Baumgartner, POLI 203, Spring 2020</a:t>
            </a:r>
            <a:endParaRPr lang="en-US"/>
          </a:p>
        </p:txBody>
      </p:sp>
      <p:sp>
        <p:nvSpPr>
          <p:cNvPr id="7" name="Slide Number Placeholder 6"/>
          <p:cNvSpPr>
            <a:spLocks noGrp="1"/>
          </p:cNvSpPr>
          <p:nvPr>
            <p:ph type="sldNum" sz="quarter" idx="12"/>
          </p:nvPr>
        </p:nvSpPr>
        <p:spPr/>
        <p:txBody>
          <a:bodyPr/>
          <a:lstStyle/>
          <a:p>
            <a:fld id="{37D11953-B253-49BF-8F13-FAFD60755BB9}" type="slidenum">
              <a:rPr lang="en-US" smtClean="0"/>
              <a:t>‹#›</a:t>
            </a:fld>
            <a:endParaRPr lang="en-US"/>
          </a:p>
        </p:txBody>
      </p:sp>
    </p:spTree>
    <p:extLst>
      <p:ext uri="{BB962C8B-B14F-4D97-AF65-F5344CB8AC3E}">
        <p14:creationId xmlns:p14="http://schemas.microsoft.com/office/powerpoint/2010/main" val="164957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F69C35-D56B-44DF-B9F4-20E9A78B9773}" type="datetime1">
              <a:rPr lang="en-US" smtClean="0"/>
              <a:t>4/21/2020</a:t>
            </a:fld>
            <a:endParaRPr lang="en-US"/>
          </a:p>
        </p:txBody>
      </p:sp>
      <p:sp>
        <p:nvSpPr>
          <p:cNvPr id="8" name="Footer Placeholder 7"/>
          <p:cNvSpPr>
            <a:spLocks noGrp="1"/>
          </p:cNvSpPr>
          <p:nvPr>
            <p:ph type="ftr" sz="quarter" idx="11"/>
          </p:nvPr>
        </p:nvSpPr>
        <p:spPr/>
        <p:txBody>
          <a:bodyPr/>
          <a:lstStyle/>
          <a:p>
            <a:r>
              <a:rPr lang="en-US" smtClean="0"/>
              <a:t>Baumgartner, POLI 203, Spring 2020</a:t>
            </a:r>
            <a:endParaRPr lang="en-US"/>
          </a:p>
        </p:txBody>
      </p:sp>
      <p:sp>
        <p:nvSpPr>
          <p:cNvPr id="9" name="Slide Number Placeholder 8"/>
          <p:cNvSpPr>
            <a:spLocks noGrp="1"/>
          </p:cNvSpPr>
          <p:nvPr>
            <p:ph type="sldNum" sz="quarter" idx="12"/>
          </p:nvPr>
        </p:nvSpPr>
        <p:spPr/>
        <p:txBody>
          <a:bodyPr/>
          <a:lstStyle/>
          <a:p>
            <a:fld id="{37D11953-B253-49BF-8F13-FAFD60755BB9}" type="slidenum">
              <a:rPr lang="en-US" smtClean="0"/>
              <a:t>‹#›</a:t>
            </a:fld>
            <a:endParaRPr lang="en-US"/>
          </a:p>
        </p:txBody>
      </p:sp>
    </p:spTree>
    <p:extLst>
      <p:ext uri="{BB962C8B-B14F-4D97-AF65-F5344CB8AC3E}">
        <p14:creationId xmlns:p14="http://schemas.microsoft.com/office/powerpoint/2010/main" val="1876084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42B5EF-2201-46E4-A23B-2261543A4B54}" type="datetime1">
              <a:rPr lang="en-US" smtClean="0"/>
              <a:t>4/21/2020</a:t>
            </a:fld>
            <a:endParaRPr lang="en-US"/>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a:t>
            </a:fld>
            <a:endParaRPr lang="en-US"/>
          </a:p>
        </p:txBody>
      </p:sp>
    </p:spTree>
    <p:extLst>
      <p:ext uri="{BB962C8B-B14F-4D97-AF65-F5344CB8AC3E}">
        <p14:creationId xmlns:p14="http://schemas.microsoft.com/office/powerpoint/2010/main" val="192193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69E4CC-9905-4A6C-994F-C4EA7AE73BA8}" type="datetime1">
              <a:rPr lang="en-US" smtClean="0"/>
              <a:t>4/21/2020</a:t>
            </a:fld>
            <a:endParaRPr lang="en-US"/>
          </a:p>
        </p:txBody>
      </p:sp>
      <p:sp>
        <p:nvSpPr>
          <p:cNvPr id="3" name="Footer Placeholder 2"/>
          <p:cNvSpPr>
            <a:spLocks noGrp="1"/>
          </p:cNvSpPr>
          <p:nvPr>
            <p:ph type="ftr" sz="quarter" idx="11"/>
          </p:nvPr>
        </p:nvSpPr>
        <p:spPr/>
        <p:txBody>
          <a:bodyPr/>
          <a:lstStyle/>
          <a:p>
            <a:r>
              <a:rPr lang="en-US" smtClean="0"/>
              <a:t>Baumgartner, POLI 203, Spring 2020</a:t>
            </a:r>
            <a:endParaRPr lang="en-US"/>
          </a:p>
        </p:txBody>
      </p:sp>
      <p:sp>
        <p:nvSpPr>
          <p:cNvPr id="4" name="Slide Number Placeholder 3"/>
          <p:cNvSpPr>
            <a:spLocks noGrp="1"/>
          </p:cNvSpPr>
          <p:nvPr>
            <p:ph type="sldNum" sz="quarter" idx="12"/>
          </p:nvPr>
        </p:nvSpPr>
        <p:spPr/>
        <p:txBody>
          <a:bodyPr/>
          <a:lstStyle/>
          <a:p>
            <a:fld id="{37D11953-B253-49BF-8F13-FAFD60755BB9}" type="slidenum">
              <a:rPr lang="en-US" smtClean="0"/>
              <a:t>‹#›</a:t>
            </a:fld>
            <a:endParaRPr lang="en-US"/>
          </a:p>
        </p:txBody>
      </p:sp>
    </p:spTree>
    <p:extLst>
      <p:ext uri="{BB962C8B-B14F-4D97-AF65-F5344CB8AC3E}">
        <p14:creationId xmlns:p14="http://schemas.microsoft.com/office/powerpoint/2010/main" val="310863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518B8F3-F7DF-424F-87FE-00E6DF3559B6}" type="datetime1">
              <a:rPr lang="en-US" smtClean="0"/>
              <a:t>4/21/2020</a:t>
            </a:fld>
            <a:endParaRPr lang="en-US"/>
          </a:p>
        </p:txBody>
      </p:sp>
      <p:sp>
        <p:nvSpPr>
          <p:cNvPr id="6" name="Footer Placeholder 5"/>
          <p:cNvSpPr>
            <a:spLocks noGrp="1"/>
          </p:cNvSpPr>
          <p:nvPr>
            <p:ph type="ftr" sz="quarter" idx="11"/>
          </p:nvPr>
        </p:nvSpPr>
        <p:spPr/>
        <p:txBody>
          <a:bodyPr/>
          <a:lstStyle/>
          <a:p>
            <a:r>
              <a:rPr lang="en-US" smtClean="0"/>
              <a:t>Baumgartner, POLI 203, Spring 2020</a:t>
            </a:r>
            <a:endParaRPr lang="en-US"/>
          </a:p>
        </p:txBody>
      </p:sp>
      <p:sp>
        <p:nvSpPr>
          <p:cNvPr id="7" name="Slide Number Placeholder 6"/>
          <p:cNvSpPr>
            <a:spLocks noGrp="1"/>
          </p:cNvSpPr>
          <p:nvPr>
            <p:ph type="sldNum" sz="quarter" idx="12"/>
          </p:nvPr>
        </p:nvSpPr>
        <p:spPr/>
        <p:txBody>
          <a:bodyPr/>
          <a:lstStyle/>
          <a:p>
            <a:fld id="{37D11953-B253-49BF-8F13-FAFD60755BB9}" type="slidenum">
              <a:rPr lang="en-US" smtClean="0"/>
              <a:t>‹#›</a:t>
            </a:fld>
            <a:endParaRPr lang="en-US"/>
          </a:p>
        </p:txBody>
      </p:sp>
    </p:spTree>
    <p:extLst>
      <p:ext uri="{BB962C8B-B14F-4D97-AF65-F5344CB8AC3E}">
        <p14:creationId xmlns:p14="http://schemas.microsoft.com/office/powerpoint/2010/main" val="4133535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E7B164-D1F0-474B-9F40-CE3A65C362AD}" type="datetime1">
              <a:rPr lang="en-US" smtClean="0"/>
              <a:t>4/21/2020</a:t>
            </a:fld>
            <a:endParaRPr lang="en-US"/>
          </a:p>
        </p:txBody>
      </p:sp>
      <p:sp>
        <p:nvSpPr>
          <p:cNvPr id="6" name="Footer Placeholder 5"/>
          <p:cNvSpPr>
            <a:spLocks noGrp="1"/>
          </p:cNvSpPr>
          <p:nvPr>
            <p:ph type="ftr" sz="quarter" idx="11"/>
          </p:nvPr>
        </p:nvSpPr>
        <p:spPr/>
        <p:txBody>
          <a:bodyPr/>
          <a:lstStyle/>
          <a:p>
            <a:r>
              <a:rPr lang="en-US" smtClean="0"/>
              <a:t>Baumgartner, POLI 203, Spring 2020</a:t>
            </a:r>
            <a:endParaRPr lang="en-US"/>
          </a:p>
        </p:txBody>
      </p:sp>
      <p:sp>
        <p:nvSpPr>
          <p:cNvPr id="7" name="Slide Number Placeholder 6"/>
          <p:cNvSpPr>
            <a:spLocks noGrp="1"/>
          </p:cNvSpPr>
          <p:nvPr>
            <p:ph type="sldNum" sz="quarter" idx="12"/>
          </p:nvPr>
        </p:nvSpPr>
        <p:spPr/>
        <p:txBody>
          <a:bodyPr/>
          <a:lstStyle/>
          <a:p>
            <a:fld id="{37D11953-B253-49BF-8F13-FAFD60755BB9}" type="slidenum">
              <a:rPr lang="en-US" smtClean="0"/>
              <a:t>‹#›</a:t>
            </a:fld>
            <a:endParaRPr lang="en-US"/>
          </a:p>
        </p:txBody>
      </p:sp>
    </p:spTree>
    <p:extLst>
      <p:ext uri="{BB962C8B-B14F-4D97-AF65-F5344CB8AC3E}">
        <p14:creationId xmlns:p14="http://schemas.microsoft.com/office/powerpoint/2010/main" val="3192657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96621-8B22-420E-854A-8B6216570F1C}" type="datetime1">
              <a:rPr lang="en-US" smtClean="0"/>
              <a:t>4/21/2020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Baumgartner, POLI 203, Spring 2020</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11953-B253-49BF-8F13-FAFD60755BB9}" type="slidenum">
              <a:rPr lang="en-US" smtClean="0"/>
              <a:t>‹#›</a:t>
            </a:fld>
            <a:endParaRPr lang="en-US"/>
          </a:p>
        </p:txBody>
      </p:sp>
    </p:spTree>
    <p:extLst>
      <p:ext uri="{BB962C8B-B14F-4D97-AF65-F5344CB8AC3E}">
        <p14:creationId xmlns:p14="http://schemas.microsoft.com/office/powerpoint/2010/main" val="1186415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youtu.be/JfZPl4CFEU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 203, Last Class of the Semester</a:t>
            </a:r>
            <a:endParaRPr lang="en-US" dirty="0"/>
          </a:p>
        </p:txBody>
      </p:sp>
      <p:sp>
        <p:nvSpPr>
          <p:cNvPr id="3" name="Content Placeholder 2"/>
          <p:cNvSpPr>
            <a:spLocks noGrp="1"/>
          </p:cNvSpPr>
          <p:nvPr>
            <p:ph idx="1"/>
          </p:nvPr>
        </p:nvSpPr>
        <p:spPr>
          <a:xfrm>
            <a:off x="774357" y="1952368"/>
            <a:ext cx="10579443" cy="4224595"/>
          </a:xfrm>
        </p:spPr>
        <p:txBody>
          <a:bodyPr>
            <a:normAutofit/>
          </a:bodyPr>
          <a:lstStyle/>
          <a:p>
            <a:endParaRPr lang="en-US" dirty="0"/>
          </a:p>
          <a:p>
            <a:endParaRPr lang="en-US" dirty="0" smtClean="0"/>
          </a:p>
          <a:p>
            <a:endParaRPr lang="en-US" dirty="0"/>
          </a:p>
          <a:p>
            <a:endParaRPr lang="en-US" dirty="0" smtClean="0"/>
          </a:p>
          <a:p>
            <a:endParaRPr lang="en-US" dirty="0" smtClean="0"/>
          </a:p>
          <a:p>
            <a:r>
              <a:rPr lang="en-US" dirty="0" smtClean="0"/>
              <a:t>April 22, 2020</a:t>
            </a:r>
          </a:p>
          <a:p>
            <a:endParaRPr lang="en-US" dirty="0" smtClean="0"/>
          </a:p>
          <a:p>
            <a:endParaRPr lang="en-US" dirty="0" smtClean="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1</a:t>
            </a:fld>
            <a:endParaRPr lang="en-US"/>
          </a:p>
        </p:txBody>
      </p:sp>
    </p:spTree>
    <p:extLst>
      <p:ext uri="{BB962C8B-B14F-4D97-AF65-F5344CB8AC3E}">
        <p14:creationId xmlns:p14="http://schemas.microsoft.com/office/powerpoint/2010/main" val="25818559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7148"/>
          </a:xfrm>
        </p:spPr>
        <p:txBody>
          <a:bodyPr>
            <a:normAutofit fontScale="90000"/>
          </a:bodyPr>
          <a:lstStyle/>
          <a:p>
            <a:r>
              <a:rPr lang="en-US" dirty="0" smtClean="0"/>
              <a:t>Legal terminology</a:t>
            </a:r>
            <a:endParaRPr lang="en-US" dirty="0"/>
          </a:p>
        </p:txBody>
      </p:sp>
      <p:sp>
        <p:nvSpPr>
          <p:cNvPr id="3" name="Content Placeholder 2"/>
          <p:cNvSpPr>
            <a:spLocks noGrp="1"/>
          </p:cNvSpPr>
          <p:nvPr>
            <p:ph idx="1"/>
          </p:nvPr>
        </p:nvSpPr>
        <p:spPr>
          <a:xfrm>
            <a:off x="838200" y="1134319"/>
            <a:ext cx="10515600" cy="5042644"/>
          </a:xfrm>
        </p:spPr>
        <p:txBody>
          <a:bodyPr>
            <a:normAutofit lnSpcReduction="10000"/>
          </a:bodyPr>
          <a:lstStyle/>
          <a:p>
            <a:r>
              <a:rPr lang="en-US" dirty="0" smtClean="0"/>
              <a:t>Yes, there is some specific terminology associated with this course, and sometimes it can be confusing.</a:t>
            </a:r>
          </a:p>
          <a:p>
            <a:r>
              <a:rPr lang="en-US" dirty="0" smtClean="0"/>
              <a:t>Examples: Direct appeals, habeas appeals, Motion for Appropriate Relief (MAR), pardon, exoneration, commutation, clemency, death warrant…</a:t>
            </a:r>
          </a:p>
          <a:p>
            <a:r>
              <a:rPr lang="en-US" dirty="0" smtClean="0"/>
              <a:t>Again, the more you understand the precise meanings of these terms, the better. The exam will have a bunch of them, but none – again – that were not emphasized in class or seen many times in the readings.</a:t>
            </a:r>
          </a:p>
          <a:p>
            <a:endParaRPr lang="en-US" dirty="0"/>
          </a:p>
          <a:p>
            <a:r>
              <a:rPr lang="en-US" dirty="0" smtClean="0"/>
              <a:t>TIP: knowing vocabulary, facts, constitutional provisions, and other things we have studied in this class is generally helpful.</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10</a:t>
            </a:fld>
            <a:endParaRPr lang="en-US"/>
          </a:p>
        </p:txBody>
      </p:sp>
    </p:spTree>
    <p:extLst>
      <p:ext uri="{BB962C8B-B14F-4D97-AF65-F5344CB8AC3E}">
        <p14:creationId xmlns:p14="http://schemas.microsoft.com/office/powerpoint/2010/main" val="112764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6597"/>
          </a:xfrm>
        </p:spPr>
        <p:txBody>
          <a:bodyPr>
            <a:normAutofit fontScale="90000"/>
          </a:bodyPr>
          <a:lstStyle/>
          <a:p>
            <a:r>
              <a:rPr lang="en-US" dirty="0" smtClean="0"/>
              <a:t>Individual cases</a:t>
            </a:r>
            <a:endParaRPr lang="en-US" dirty="0"/>
          </a:p>
        </p:txBody>
      </p:sp>
      <p:sp>
        <p:nvSpPr>
          <p:cNvPr id="3" name="Content Placeholder 2"/>
          <p:cNvSpPr>
            <a:spLocks noGrp="1"/>
          </p:cNvSpPr>
          <p:nvPr>
            <p:ph idx="1"/>
          </p:nvPr>
        </p:nvSpPr>
        <p:spPr>
          <a:xfrm>
            <a:off x="838200" y="1169043"/>
            <a:ext cx="10515600" cy="5007920"/>
          </a:xfrm>
        </p:spPr>
        <p:txBody>
          <a:bodyPr/>
          <a:lstStyle/>
          <a:p>
            <a:r>
              <a:rPr lang="en-US" dirty="0" smtClean="0"/>
              <a:t>You should review your notes from the speakers events, and the guest speakers who came to class. If you missed a speakers event, you still need to get the notes.</a:t>
            </a:r>
          </a:p>
          <a:p>
            <a:r>
              <a:rPr lang="en-US" dirty="0" smtClean="0"/>
              <a:t>Willie Grimes and the Innocence Inquiry Commission: Yes, you read a whole book about that, so read it again!</a:t>
            </a:r>
          </a:p>
          <a:p>
            <a:pPr lvl="1"/>
            <a:r>
              <a:rPr lang="en-US" dirty="0" smtClean="0"/>
              <a:t>(No, there will be no questions about the additional books on which you wrote your second papers.)</a:t>
            </a:r>
          </a:p>
          <a:p>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11</a:t>
            </a:fld>
            <a:endParaRPr lang="en-US"/>
          </a:p>
        </p:txBody>
      </p:sp>
    </p:spTree>
    <p:extLst>
      <p:ext uri="{BB962C8B-B14F-4D97-AF65-F5344CB8AC3E}">
        <p14:creationId xmlns:p14="http://schemas.microsoft.com/office/powerpoint/2010/main" val="2331932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7619"/>
          </a:xfrm>
        </p:spPr>
        <p:txBody>
          <a:bodyPr/>
          <a:lstStyle/>
          <a:p>
            <a:r>
              <a:rPr lang="en-US" dirty="0" smtClean="0"/>
              <a:t>General advice</a:t>
            </a:r>
            <a:endParaRPr lang="en-US" dirty="0"/>
          </a:p>
        </p:txBody>
      </p:sp>
      <p:sp>
        <p:nvSpPr>
          <p:cNvPr id="3" name="Content Placeholder 2"/>
          <p:cNvSpPr>
            <a:spLocks noGrp="1"/>
          </p:cNvSpPr>
          <p:nvPr>
            <p:ph idx="1"/>
          </p:nvPr>
        </p:nvSpPr>
        <p:spPr>
          <a:xfrm>
            <a:off x="838200" y="1122744"/>
            <a:ext cx="10515600" cy="5054219"/>
          </a:xfrm>
        </p:spPr>
        <p:txBody>
          <a:bodyPr>
            <a:normAutofit fontScale="92500"/>
          </a:bodyPr>
          <a:lstStyle/>
          <a:p>
            <a:r>
              <a:rPr lang="en-US" dirty="0" smtClean="0"/>
              <a:t>Lots of the exam is made up of the 5 quizzes, and these will be similar in format and content to the six quizzes you have been taking over the past six weeks. In fact, some of the questions may overlap (but note the answer choices may not be the same).</a:t>
            </a:r>
          </a:p>
          <a:p>
            <a:r>
              <a:rPr lang="en-US" dirty="0" smtClean="0"/>
              <a:t>Read questions carefully. I write books. I think that words matter. So pay careful attention to the words.</a:t>
            </a:r>
          </a:p>
          <a:p>
            <a:r>
              <a:rPr lang="en-US" dirty="0" smtClean="0"/>
              <a:t>Note that the other parts of the final exam will be graded on this basis: Full credit if you engage with the material and comply with the length requirements. Zero credit if you do not. I promise, if you take it seriously, engage, and don’t try to be a trickster, you’ll get full credit. No credit will be for people who either have no idea how to answer the question or for those who chose to write just a few words, suggesting a lack of engagement. So Parts B and C of the exam will not be hard.</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12</a:t>
            </a:fld>
            <a:endParaRPr lang="en-US"/>
          </a:p>
        </p:txBody>
      </p:sp>
    </p:spTree>
    <p:extLst>
      <p:ext uri="{BB962C8B-B14F-4D97-AF65-F5344CB8AC3E}">
        <p14:creationId xmlns:p14="http://schemas.microsoft.com/office/powerpoint/2010/main" val="1582178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study?</a:t>
            </a:r>
            <a:endParaRPr lang="en-US" dirty="0"/>
          </a:p>
        </p:txBody>
      </p:sp>
      <p:sp>
        <p:nvSpPr>
          <p:cNvPr id="3" name="Content Placeholder 2"/>
          <p:cNvSpPr>
            <a:spLocks noGrp="1"/>
          </p:cNvSpPr>
          <p:nvPr>
            <p:ph idx="1"/>
          </p:nvPr>
        </p:nvSpPr>
        <p:spPr>
          <a:xfrm>
            <a:off x="838200" y="1388962"/>
            <a:ext cx="10515600" cy="4788001"/>
          </a:xfrm>
        </p:spPr>
        <p:txBody>
          <a:bodyPr>
            <a:normAutofit lnSpcReduction="10000"/>
          </a:bodyPr>
          <a:lstStyle/>
          <a:p>
            <a:r>
              <a:rPr lang="en-US" dirty="0" smtClean="0"/>
              <a:t>Go over the quizzes</a:t>
            </a:r>
          </a:p>
          <a:p>
            <a:r>
              <a:rPr lang="en-US" dirty="0" smtClean="0"/>
              <a:t>Re-read the two books</a:t>
            </a:r>
          </a:p>
          <a:p>
            <a:r>
              <a:rPr lang="en-US" dirty="0" smtClean="0"/>
              <a:t>Go over the lectures</a:t>
            </a:r>
          </a:p>
          <a:p>
            <a:r>
              <a:rPr lang="en-US" dirty="0" smtClean="0"/>
              <a:t>Re-read your own term papers</a:t>
            </a:r>
          </a:p>
          <a:p>
            <a:endParaRPr lang="en-US" dirty="0"/>
          </a:p>
          <a:p>
            <a:r>
              <a:rPr lang="en-US" dirty="0" smtClean="0"/>
              <a:t>Do the quizzes one at a time during a time when you can give it your full attention. Take a break and do another one. There are only 50 questions altogether, so it’s not a marathon. And you have plenty of time to do it.</a:t>
            </a:r>
          </a:p>
          <a:p>
            <a:r>
              <a:rPr lang="en-US" dirty="0" smtClean="0"/>
              <a:t>Please do not wait until the very last second because inevitably something will happen and you’ll miss the deadline. Why push it?</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13</a:t>
            </a:fld>
            <a:endParaRPr lang="en-US"/>
          </a:p>
        </p:txBody>
      </p:sp>
    </p:spTree>
    <p:extLst>
      <p:ext uri="{BB962C8B-B14F-4D97-AF65-F5344CB8AC3E}">
        <p14:creationId xmlns:p14="http://schemas.microsoft.com/office/powerpoint/2010/main" val="2057575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 teach this class to such a big group</a:t>
            </a:r>
            <a:endParaRPr lang="en-US" dirty="0"/>
          </a:p>
        </p:txBody>
      </p:sp>
      <p:sp>
        <p:nvSpPr>
          <p:cNvPr id="3" name="Content Placeholder 2"/>
          <p:cNvSpPr>
            <a:spLocks noGrp="1"/>
          </p:cNvSpPr>
          <p:nvPr>
            <p:ph idx="1"/>
          </p:nvPr>
        </p:nvSpPr>
        <p:spPr>
          <a:xfrm>
            <a:off x="838200" y="1443660"/>
            <a:ext cx="10515600" cy="4748796"/>
          </a:xfrm>
        </p:spPr>
        <p:txBody>
          <a:bodyPr/>
          <a:lstStyle/>
          <a:p>
            <a:r>
              <a:rPr lang="en-US" dirty="0" smtClean="0"/>
              <a:t>I never have been a professor who liked to teach a big lecture. My first </a:t>
            </a:r>
            <a:r>
              <a:rPr lang="en-US" dirty="0" err="1" smtClean="0"/>
              <a:t>Dept</a:t>
            </a:r>
            <a:r>
              <a:rPr lang="en-US" dirty="0" smtClean="0"/>
              <a:t> Head made me teach Intro to Comparative Government back in 1986 (at the University of Iowa!). That was the first and last time I taught a lecture-style class until this class went big in Spring 2013. So, for 25 years I always avoided big lectures.</a:t>
            </a:r>
          </a:p>
          <a:p>
            <a:r>
              <a:rPr lang="en-US" dirty="0" smtClean="0"/>
              <a:t>Fall 2010: I taught this as a new experimental class to 30 students.</a:t>
            </a:r>
          </a:p>
          <a:p>
            <a:r>
              <a:rPr lang="en-US" dirty="0" smtClean="0"/>
              <a:t>2013: 90 students; 2014, POLI 203 in the course catalogue, 180 students; 2016, 2018, 2020 enrollments went to 240, 270, and now 400. As far as I know, it’s as big as it can get now, in the largest lecture hall on campus. (And, after </a:t>
            </a:r>
            <a:r>
              <a:rPr lang="en-US" dirty="0" err="1" smtClean="0"/>
              <a:t>Covid</a:t>
            </a:r>
            <a:r>
              <a:rPr lang="en-US" dirty="0" smtClean="0"/>
              <a:t>, who knows if the university will have classes this big in the future…)</a:t>
            </a:r>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14</a:t>
            </a:fld>
            <a:endParaRPr lang="en-US"/>
          </a:p>
        </p:txBody>
      </p:sp>
    </p:spTree>
    <p:extLst>
      <p:ext uri="{BB962C8B-B14F-4D97-AF65-F5344CB8AC3E}">
        <p14:creationId xmlns:p14="http://schemas.microsoft.com/office/powerpoint/2010/main" val="543100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speakers and the material can change your life</a:t>
            </a:r>
            <a:endParaRPr lang="en-US" dirty="0"/>
          </a:p>
        </p:txBody>
      </p:sp>
      <p:sp>
        <p:nvSpPr>
          <p:cNvPr id="3" name="Content Placeholder 2"/>
          <p:cNvSpPr>
            <a:spLocks noGrp="1"/>
          </p:cNvSpPr>
          <p:nvPr>
            <p:ph idx="1"/>
          </p:nvPr>
        </p:nvSpPr>
        <p:spPr/>
        <p:txBody>
          <a:bodyPr/>
          <a:lstStyle/>
          <a:p>
            <a:r>
              <a:rPr lang="en-US" dirty="0" smtClean="0"/>
              <a:t>Hopefully, you’ve gotten the idea that this class is not like other classes.</a:t>
            </a:r>
          </a:p>
          <a:p>
            <a:r>
              <a:rPr lang="en-US" dirty="0" smtClean="0"/>
              <a:t>The material is hard to stomach.</a:t>
            </a:r>
          </a:p>
          <a:p>
            <a:r>
              <a:rPr lang="en-US" dirty="0" smtClean="0"/>
              <a:t>The factual material is one thing, and my book and a lot of my own research focuses on that.</a:t>
            </a:r>
          </a:p>
          <a:p>
            <a:r>
              <a:rPr lang="en-US" dirty="0" smtClean="0"/>
              <a:t>But the human stories are what drive things. </a:t>
            </a:r>
          </a:p>
          <a:p>
            <a:r>
              <a:rPr lang="en-US" dirty="0" smtClean="0"/>
              <a:t>It should give you a feel for life, strength, honor, beauty, all those things. In addition, it should introduce you to some professionals who work in the system and try to improve it.</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15</a:t>
            </a:fld>
            <a:endParaRPr lang="en-US"/>
          </a:p>
        </p:txBody>
      </p:sp>
    </p:spTree>
    <p:extLst>
      <p:ext uri="{BB962C8B-B14F-4D97-AF65-F5344CB8AC3E}">
        <p14:creationId xmlns:p14="http://schemas.microsoft.com/office/powerpoint/2010/main" val="2770444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Hopefully, these examples will matter to you</a:t>
            </a:r>
            <a:endParaRPr lang="en-US" dirty="0"/>
          </a:p>
        </p:txBody>
      </p:sp>
      <p:sp>
        <p:nvSpPr>
          <p:cNvPr id="3" name="Content Placeholder 2"/>
          <p:cNvSpPr>
            <a:spLocks noGrp="1"/>
          </p:cNvSpPr>
          <p:nvPr>
            <p:ph idx="1"/>
          </p:nvPr>
        </p:nvSpPr>
        <p:spPr/>
        <p:txBody>
          <a:bodyPr/>
          <a:lstStyle/>
          <a:p>
            <a:r>
              <a:rPr lang="en-US" dirty="0" smtClean="0"/>
              <a:t>You can see through so many examples in this class that:</a:t>
            </a:r>
          </a:p>
          <a:p>
            <a:pPr lvl="1"/>
            <a:r>
              <a:rPr lang="en-US" dirty="0" smtClean="0"/>
              <a:t>The world is far from perfect.</a:t>
            </a:r>
          </a:p>
          <a:p>
            <a:pPr lvl="1"/>
            <a:r>
              <a:rPr lang="en-US" dirty="0" smtClean="0"/>
              <a:t>The causes of the problems are complex.</a:t>
            </a:r>
          </a:p>
          <a:p>
            <a:pPr lvl="1"/>
            <a:r>
              <a:rPr lang="en-US" dirty="0" smtClean="0"/>
              <a:t>Many dedicated people are working to improve the system.</a:t>
            </a:r>
          </a:p>
          <a:p>
            <a:pPr lvl="1"/>
            <a:endParaRPr lang="en-US" dirty="0"/>
          </a:p>
          <a:p>
            <a:r>
              <a:rPr lang="en-US" dirty="0" smtClean="0"/>
              <a:t>Also, it should be clear that:</a:t>
            </a:r>
          </a:p>
          <a:p>
            <a:pPr lvl="1"/>
            <a:r>
              <a:rPr lang="en-US" dirty="0" smtClean="0"/>
              <a:t>Dontae Sharp, Jimmy Dennis, Kristine Bunch, and David Boyce have a lot more to complain about that you do! So, it puts things in perspective. They survived with grace and grandeur, and so can you.</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16</a:t>
            </a:fld>
            <a:endParaRPr lang="en-US"/>
          </a:p>
        </p:txBody>
      </p:sp>
    </p:spTree>
    <p:extLst>
      <p:ext uri="{BB962C8B-B14F-4D97-AF65-F5344CB8AC3E}">
        <p14:creationId xmlns:p14="http://schemas.microsoft.com/office/powerpoint/2010/main" val="3640662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do something with this class</a:t>
            </a:r>
            <a:endParaRPr lang="en-US" dirty="0"/>
          </a:p>
        </p:txBody>
      </p:sp>
      <p:sp>
        <p:nvSpPr>
          <p:cNvPr id="3" name="Content Placeholder 2"/>
          <p:cNvSpPr>
            <a:spLocks noGrp="1"/>
          </p:cNvSpPr>
          <p:nvPr>
            <p:ph idx="1"/>
          </p:nvPr>
        </p:nvSpPr>
        <p:spPr/>
        <p:txBody>
          <a:bodyPr>
            <a:normAutofit lnSpcReduction="10000"/>
          </a:bodyPr>
          <a:lstStyle/>
          <a:p>
            <a:r>
              <a:rPr lang="en-US" dirty="0" smtClean="0"/>
              <a:t>One thing I want everyone to recognize is that passion is important.</a:t>
            </a:r>
          </a:p>
          <a:p>
            <a:r>
              <a:rPr lang="en-US" dirty="0" smtClean="0"/>
              <a:t>But passion is not enough. You also need skills, training, education, and good work habits.</a:t>
            </a:r>
          </a:p>
          <a:p>
            <a:r>
              <a:rPr lang="en-US" dirty="0" smtClean="0"/>
              <a:t>With a combination of a passion to do something important, and the skills to do a good job of it, every one of you can make a difference.</a:t>
            </a:r>
          </a:p>
          <a:p>
            <a:r>
              <a:rPr lang="en-US" dirty="0" smtClean="0"/>
              <a:t>There are hundreds of fantastic career paths in so many professions where you can make a difference.</a:t>
            </a:r>
          </a:p>
          <a:p>
            <a:r>
              <a:rPr lang="en-US" dirty="0" smtClean="0"/>
              <a:t>Please make sure that when you are my age you don’t wonder how you wasted all the gifts you have. Do something so that your work IS your passion, and your passion is to fix some small part of the world.</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17</a:t>
            </a:fld>
            <a:endParaRPr lang="en-US"/>
          </a:p>
        </p:txBody>
      </p:sp>
    </p:spTree>
    <p:extLst>
      <p:ext uri="{BB962C8B-B14F-4D97-AF65-F5344CB8AC3E}">
        <p14:creationId xmlns:p14="http://schemas.microsoft.com/office/powerpoint/2010/main" val="4241974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to our TA’s and Graders</a:t>
            </a:r>
            <a:endParaRPr lang="en-US" dirty="0"/>
          </a:p>
        </p:txBody>
      </p:sp>
      <p:sp>
        <p:nvSpPr>
          <p:cNvPr id="3" name="Content Placeholder 2"/>
          <p:cNvSpPr>
            <a:spLocks noGrp="1"/>
          </p:cNvSpPr>
          <p:nvPr>
            <p:ph idx="1"/>
          </p:nvPr>
        </p:nvSpPr>
        <p:spPr/>
        <p:txBody>
          <a:bodyPr/>
          <a:lstStyle/>
          <a:p>
            <a:r>
              <a:rPr lang="en-US" dirty="0" smtClean="0"/>
              <a:t>I know that much of the experience you have had in this class is because of your TA. I have been very impressed with their dedication to the material. None started out the semester an expert on this topic. But I hope you agree with me that they have done a great job.</a:t>
            </a:r>
          </a:p>
          <a:p>
            <a:endParaRPr lang="en-US" dirty="0"/>
          </a:p>
          <a:p>
            <a:r>
              <a:rPr lang="en-US" dirty="0" smtClean="0"/>
              <a:t>We also benefit from the help of two graders, Colin Case and Begum </a:t>
            </a:r>
            <a:r>
              <a:rPr lang="en-US" dirty="0" err="1" smtClean="0"/>
              <a:t>Icelliler</a:t>
            </a:r>
            <a:r>
              <a:rPr lang="en-US" dirty="0" smtClean="0"/>
              <a:t>, who are also working behind the scenes to make sure our assessments and grades are accurately recorded. Thanks to all of you!</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18</a:t>
            </a:fld>
            <a:endParaRPr lang="en-US"/>
          </a:p>
        </p:txBody>
      </p:sp>
    </p:spTree>
    <p:extLst>
      <p:ext uri="{BB962C8B-B14F-4D97-AF65-F5344CB8AC3E}">
        <p14:creationId xmlns:p14="http://schemas.microsoft.com/office/powerpoint/2010/main" val="814877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 in touch with me, please.</a:t>
            </a:r>
            <a:endParaRPr lang="en-US" dirty="0"/>
          </a:p>
        </p:txBody>
      </p:sp>
      <p:sp>
        <p:nvSpPr>
          <p:cNvPr id="3" name="Content Placeholder 2"/>
          <p:cNvSpPr>
            <a:spLocks noGrp="1"/>
          </p:cNvSpPr>
          <p:nvPr>
            <p:ph idx="1"/>
          </p:nvPr>
        </p:nvSpPr>
        <p:spPr/>
        <p:txBody>
          <a:bodyPr/>
          <a:lstStyle/>
          <a:p>
            <a:r>
              <a:rPr lang="en-US" dirty="0" smtClean="0"/>
              <a:t>I was awarded a competitive fellowship so I have a research leave in Fall 2020 (Hooray for me! I can write another book.)</a:t>
            </a:r>
          </a:p>
          <a:p>
            <a:r>
              <a:rPr lang="en-US" dirty="0" smtClean="0"/>
              <a:t>But I’ll be teaching again in Spring 2021 and the following year. Look for me in the course catalogue and see if you can get in my class.</a:t>
            </a:r>
          </a:p>
          <a:p>
            <a:endParaRPr lang="en-US" dirty="0"/>
          </a:p>
          <a:p>
            <a:r>
              <a:rPr lang="en-US" dirty="0" smtClean="0"/>
              <a:t>I also have lots of research projects where I often involve students.</a:t>
            </a:r>
          </a:p>
          <a:p>
            <a:endParaRPr lang="en-US" dirty="0"/>
          </a:p>
          <a:p>
            <a:r>
              <a:rPr lang="en-US" dirty="0" smtClean="0"/>
              <a:t>And, my email always works and I’ll look forward to hearing from you even after you graduate.</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19</a:t>
            </a:fld>
            <a:endParaRPr lang="en-US"/>
          </a:p>
        </p:txBody>
      </p:sp>
    </p:spTree>
    <p:extLst>
      <p:ext uri="{BB962C8B-B14F-4D97-AF65-F5344CB8AC3E}">
        <p14:creationId xmlns:p14="http://schemas.microsoft.com/office/powerpoint/2010/main" val="3330200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423"/>
            <a:ext cx="10515600" cy="766118"/>
          </a:xfrm>
        </p:spPr>
        <p:txBody>
          <a:bodyPr/>
          <a:lstStyle/>
          <a:p>
            <a:r>
              <a:rPr lang="en-US" dirty="0" smtClean="0"/>
              <a:t>Announcements and reminders</a:t>
            </a:r>
            <a:endParaRPr lang="en-US" dirty="0"/>
          </a:p>
        </p:txBody>
      </p:sp>
      <p:sp>
        <p:nvSpPr>
          <p:cNvPr id="3" name="Content Placeholder 2"/>
          <p:cNvSpPr>
            <a:spLocks noGrp="1"/>
          </p:cNvSpPr>
          <p:nvPr>
            <p:ph idx="1"/>
          </p:nvPr>
        </p:nvSpPr>
        <p:spPr>
          <a:xfrm>
            <a:off x="838200" y="988541"/>
            <a:ext cx="10515600" cy="5188422"/>
          </a:xfrm>
        </p:spPr>
        <p:txBody>
          <a:bodyPr>
            <a:normAutofit lnSpcReduction="10000"/>
          </a:bodyPr>
          <a:lstStyle/>
          <a:p>
            <a:r>
              <a:rPr lang="en-US" dirty="0" smtClean="0"/>
              <a:t>Do your quiz for this week, available at 11am on Wed and due late Friday night.</a:t>
            </a:r>
          </a:p>
          <a:p>
            <a:r>
              <a:rPr lang="en-US" dirty="0" smtClean="0"/>
              <a:t>Make sure you complete your extra forum posts, also due Friday.</a:t>
            </a:r>
          </a:p>
          <a:p>
            <a:r>
              <a:rPr lang="en-US" dirty="0" smtClean="0"/>
              <a:t>Next Monday, April 27, Part A of the final will be available, which is 5 ten-question quizzes. Make sure you complete all five of these before the exam time, 3pm on Tuesday May 5.</a:t>
            </a:r>
          </a:p>
          <a:p>
            <a:r>
              <a:rPr lang="en-US" dirty="0" smtClean="0"/>
              <a:t>The following Monday, May 4, Part C of the final will be available, requiring a response through Sakai. Make sure you do that also before 3pm on Tuesday May 5.</a:t>
            </a:r>
          </a:p>
          <a:p>
            <a:r>
              <a:rPr lang="en-US" dirty="0" smtClean="0"/>
              <a:t>Remember, you do not get smarter on a minute-by-minute basis, so there is no reason to procrastinate, and some danger (you could lose your </a:t>
            </a:r>
            <a:r>
              <a:rPr lang="en-US" dirty="0" err="1" smtClean="0"/>
              <a:t>wifi</a:t>
            </a:r>
            <a:r>
              <a:rPr lang="en-US" dirty="0" smtClean="0"/>
              <a:t> connection, or whatever). So, do it early. Take advantage of these wide time-windows I’ve given you.</a:t>
            </a:r>
          </a:p>
          <a:p>
            <a:endParaRPr lang="en-US" dirty="0" smtClean="0"/>
          </a:p>
          <a:p>
            <a:endParaRPr lang="en-US" dirty="0" smtClean="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2</a:t>
            </a:fld>
            <a:endParaRPr lang="en-US"/>
          </a:p>
        </p:txBody>
      </p:sp>
    </p:spTree>
    <p:extLst>
      <p:ext uri="{BB962C8B-B14F-4D97-AF65-F5344CB8AC3E}">
        <p14:creationId xmlns:p14="http://schemas.microsoft.com/office/powerpoint/2010/main" val="585357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long for now…</a:t>
            </a:r>
            <a:endParaRPr lang="en-US" dirty="0"/>
          </a:p>
        </p:txBody>
      </p:sp>
      <p:sp>
        <p:nvSpPr>
          <p:cNvPr id="3" name="Content Placeholder 2"/>
          <p:cNvSpPr>
            <a:spLocks noGrp="1"/>
          </p:cNvSpPr>
          <p:nvPr>
            <p:ph idx="1"/>
          </p:nvPr>
        </p:nvSpPr>
        <p:spPr/>
        <p:txBody>
          <a:bodyPr/>
          <a:lstStyle/>
          <a:p>
            <a:r>
              <a:rPr lang="en-US" dirty="0" smtClean="0"/>
              <a:t>Good luck on the final work for the semester.</a:t>
            </a:r>
          </a:p>
          <a:p>
            <a:endParaRPr lang="en-US" dirty="0"/>
          </a:p>
          <a:p>
            <a:r>
              <a:rPr lang="en-US" dirty="0" smtClean="0"/>
              <a:t>Good luck with your other classes.</a:t>
            </a:r>
          </a:p>
          <a:p>
            <a:endParaRPr lang="en-US" dirty="0"/>
          </a:p>
          <a:p>
            <a:r>
              <a:rPr lang="en-US" dirty="0" smtClean="0"/>
              <a:t>I hope to see you again</a:t>
            </a:r>
          </a:p>
          <a:p>
            <a:endParaRPr lang="en-US" dirty="0"/>
          </a:p>
          <a:p>
            <a:r>
              <a:rPr lang="en-US" dirty="0" smtClean="0"/>
              <a:t>Thanks for taking POLI 203. I hope it was a good experience for you!</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20</a:t>
            </a:fld>
            <a:endParaRPr lang="en-US"/>
          </a:p>
        </p:txBody>
      </p:sp>
    </p:spTree>
    <p:extLst>
      <p:ext uri="{BB962C8B-B14F-4D97-AF65-F5344CB8AC3E}">
        <p14:creationId xmlns:p14="http://schemas.microsoft.com/office/powerpoint/2010/main" val="2560249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Please do your course evaluations; those will be available soon.</a:t>
            </a:r>
          </a:p>
          <a:p>
            <a:endParaRPr lang="en-US" dirty="0"/>
          </a:p>
          <a:p>
            <a:r>
              <a:rPr lang="en-US" dirty="0" smtClean="0"/>
              <a:t>I added some questions specific to this class to get your feedback on particular things: the readings, the speakers, the guest lecturers; feel free to give feedback about anything including items I did not discuss in class, but should. I’ll teach this class again in Spring 2022.</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3</a:t>
            </a:fld>
            <a:endParaRPr lang="en-US"/>
          </a:p>
        </p:txBody>
      </p:sp>
    </p:spTree>
    <p:extLst>
      <p:ext uri="{BB962C8B-B14F-4D97-AF65-F5344CB8AC3E}">
        <p14:creationId xmlns:p14="http://schemas.microsoft.com/office/powerpoint/2010/main" val="3919572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8642"/>
          </a:xfrm>
        </p:spPr>
        <p:txBody>
          <a:bodyPr/>
          <a:lstStyle/>
          <a:p>
            <a:r>
              <a:rPr lang="en-US" dirty="0" smtClean="0"/>
              <a:t>Other reminders</a:t>
            </a:r>
            <a:endParaRPr lang="en-US" dirty="0"/>
          </a:p>
        </p:txBody>
      </p:sp>
      <p:sp>
        <p:nvSpPr>
          <p:cNvPr id="3" name="Content Placeholder 2"/>
          <p:cNvSpPr>
            <a:spLocks noGrp="1"/>
          </p:cNvSpPr>
          <p:nvPr>
            <p:ph idx="1"/>
          </p:nvPr>
        </p:nvSpPr>
        <p:spPr>
          <a:xfrm>
            <a:off x="838200" y="1377387"/>
            <a:ext cx="10515600" cy="4799576"/>
          </a:xfrm>
        </p:spPr>
        <p:txBody>
          <a:bodyPr>
            <a:normAutofit fontScale="92500" lnSpcReduction="20000"/>
          </a:bodyPr>
          <a:lstStyle/>
          <a:p>
            <a:r>
              <a:rPr lang="en-US" dirty="0" smtClean="0"/>
              <a:t>Lots of innocence- and death-penalty related stuff in the media these days:</a:t>
            </a:r>
          </a:p>
          <a:p>
            <a:endParaRPr lang="en-US" dirty="0"/>
          </a:p>
          <a:p>
            <a:r>
              <a:rPr lang="en-US" dirty="0" smtClean="0"/>
              <a:t>Netflix series: The Innocence Files, 9 episodes, some names and places you will recognize from class.</a:t>
            </a:r>
          </a:p>
          <a:p>
            <a:r>
              <a:rPr lang="en-US" dirty="0" smtClean="0"/>
              <a:t>New film: Clemency</a:t>
            </a:r>
          </a:p>
          <a:p>
            <a:pPr lvl="1"/>
            <a:r>
              <a:rPr lang="en-US" dirty="0" smtClean="0"/>
              <a:t>(Of course, Just Mercy…; </a:t>
            </a:r>
            <a:r>
              <a:rPr lang="en-US" dirty="0"/>
              <a:t>see also HBO documentary, True Justice: Bryan Stevenson's Fight for Equality (2019): </a:t>
            </a:r>
            <a:r>
              <a:rPr lang="en-US" dirty="0">
                <a:hlinkClick r:id="rId2"/>
              </a:rPr>
              <a:t>https://</a:t>
            </a:r>
            <a:r>
              <a:rPr lang="en-US" dirty="0" smtClean="0">
                <a:hlinkClick r:id="rId2"/>
              </a:rPr>
              <a:t>youtu.be/JfZPl4CFEUc</a:t>
            </a:r>
            <a:r>
              <a:rPr lang="en-US" dirty="0" smtClean="0"/>
              <a:t> )</a:t>
            </a:r>
          </a:p>
          <a:p>
            <a:endParaRPr lang="en-US" dirty="0" smtClean="0"/>
          </a:p>
          <a:p>
            <a:r>
              <a:rPr lang="en-US" dirty="0" smtClean="0"/>
              <a:t>US Supreme Court just ruled that Oregon and Louisiana’s 10-2 jury verdict rules (e.g., non-unanimous juries) are unconstitutional. Very big decision. Justices Gorsuch and </a:t>
            </a:r>
            <a:r>
              <a:rPr lang="en-US" dirty="0" err="1" smtClean="0"/>
              <a:t>Kavanaugh</a:t>
            </a:r>
            <a:r>
              <a:rPr lang="en-US" dirty="0" smtClean="0"/>
              <a:t> were on the liberal side, and Gorsuch wrote the opinion. Thomas even agreed. So this was very big. The case is </a:t>
            </a:r>
            <a:r>
              <a:rPr lang="en-US" i="1" dirty="0" smtClean="0"/>
              <a:t>Ramos v. Louisiana</a:t>
            </a:r>
            <a:r>
              <a:rPr lang="en-US" dirty="0" smtClean="0"/>
              <a:t>; google it to read the decision or news coverage of it.</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4</a:t>
            </a:fld>
            <a:endParaRPr lang="en-US"/>
          </a:p>
        </p:txBody>
      </p:sp>
    </p:spTree>
    <p:extLst>
      <p:ext uri="{BB962C8B-B14F-4D97-AF65-F5344CB8AC3E}">
        <p14:creationId xmlns:p14="http://schemas.microsoft.com/office/powerpoint/2010/main" val="2814579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2047"/>
            <a:ext cx="10515600" cy="694480"/>
          </a:xfrm>
        </p:spPr>
        <p:txBody>
          <a:bodyPr>
            <a:normAutofit fontScale="90000"/>
          </a:bodyPr>
          <a:lstStyle/>
          <a:p>
            <a:r>
              <a:rPr lang="en-US" dirty="0" smtClean="0"/>
              <a:t>How to summarize this entire course?</a:t>
            </a:r>
            <a:endParaRPr lang="en-US" dirty="0"/>
          </a:p>
        </p:txBody>
      </p:sp>
      <p:sp>
        <p:nvSpPr>
          <p:cNvPr id="3" name="Content Placeholder 2"/>
          <p:cNvSpPr>
            <a:spLocks noGrp="1"/>
          </p:cNvSpPr>
          <p:nvPr>
            <p:ph idx="1"/>
          </p:nvPr>
        </p:nvSpPr>
        <p:spPr>
          <a:xfrm>
            <a:off x="838200" y="856527"/>
            <a:ext cx="10515600" cy="5320436"/>
          </a:xfrm>
        </p:spPr>
        <p:txBody>
          <a:bodyPr>
            <a:normAutofit lnSpcReduction="10000"/>
          </a:bodyPr>
          <a:lstStyle/>
          <a:p>
            <a:r>
              <a:rPr lang="en-US" dirty="0" smtClean="0"/>
              <a:t>We try to do this in the last chapter of Deadly Justice.</a:t>
            </a:r>
          </a:p>
          <a:p>
            <a:r>
              <a:rPr lang="en-US" dirty="0" smtClean="0"/>
              <a:t>The entire premise: Does the “new and improved” death penalty system, with all the procedural safeguards that were mandated by the Court in Furman, and ratified in Gregg, achieve its goal?</a:t>
            </a:r>
          </a:p>
          <a:p>
            <a:pPr lvl="1"/>
            <a:r>
              <a:rPr lang="en-US" dirty="0" smtClean="0"/>
              <a:t>What is the goal? Fair and impartial justice, free from the flaws that were enumerated in Furman (1972)</a:t>
            </a:r>
          </a:p>
          <a:p>
            <a:r>
              <a:rPr lang="en-US" dirty="0" smtClean="0"/>
              <a:t>The answer is clear: no, no, and no.</a:t>
            </a:r>
          </a:p>
          <a:p>
            <a:pPr lvl="1"/>
            <a:r>
              <a:rPr lang="en-US" dirty="0" smtClean="0"/>
              <a:t>Same flaws that were there in Furman are still there: capricious, arbitrary, racially biased, gendered, etc. Failure of proportionality review, no “narrow targeting” in most states. “Garden-variety” robberies are eligible…</a:t>
            </a:r>
          </a:p>
          <a:p>
            <a:pPr lvl="1"/>
            <a:r>
              <a:rPr lang="en-US" dirty="0" smtClean="0"/>
              <a:t>New flaws: no deterrence, perhaps even more capricious since geography matters so much now, high cost, recognition of innocence of many inmates, extreme delays on death row, governors no longer give clemency, torture elements of last-minute stays, lethal injection and other botches.</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5</a:t>
            </a:fld>
            <a:endParaRPr lang="en-US"/>
          </a:p>
        </p:txBody>
      </p:sp>
    </p:spTree>
    <p:extLst>
      <p:ext uri="{BB962C8B-B14F-4D97-AF65-F5344CB8AC3E}">
        <p14:creationId xmlns:p14="http://schemas.microsoft.com/office/powerpoint/2010/main" val="1448125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0850"/>
          </a:xfrm>
        </p:spPr>
        <p:txBody>
          <a:bodyPr>
            <a:normAutofit fontScale="90000"/>
          </a:bodyPr>
          <a:lstStyle/>
          <a:p>
            <a:r>
              <a:rPr lang="en-US" dirty="0" smtClean="0"/>
              <a:t>But what should you have actually learned?</a:t>
            </a:r>
            <a:endParaRPr lang="en-US" dirty="0"/>
          </a:p>
        </p:txBody>
      </p:sp>
      <p:sp>
        <p:nvSpPr>
          <p:cNvPr id="3" name="Content Placeholder 2"/>
          <p:cNvSpPr>
            <a:spLocks noGrp="1"/>
          </p:cNvSpPr>
          <p:nvPr>
            <p:ph idx="1"/>
          </p:nvPr>
        </p:nvSpPr>
        <p:spPr>
          <a:xfrm>
            <a:off x="838200" y="1053296"/>
            <a:ext cx="10515600" cy="5123667"/>
          </a:xfrm>
        </p:spPr>
        <p:txBody>
          <a:bodyPr>
            <a:normAutofit fontScale="92500" lnSpcReduction="10000"/>
          </a:bodyPr>
          <a:lstStyle/>
          <a:p>
            <a:r>
              <a:rPr lang="en-US" dirty="0" smtClean="0"/>
              <a:t>Homicides are way too frequent.</a:t>
            </a:r>
          </a:p>
          <a:p>
            <a:r>
              <a:rPr lang="en-US" dirty="0" smtClean="0"/>
              <a:t>By definition, those charged with solving them have to put them in different classes or categories: Capital v. not; 1</a:t>
            </a:r>
            <a:r>
              <a:rPr lang="en-US" baseline="30000" dirty="0" smtClean="0"/>
              <a:t>st</a:t>
            </a:r>
            <a:r>
              <a:rPr lang="en-US" dirty="0" smtClean="0"/>
              <a:t> degree, second degree, etc. Lots of that is based on the intent or mental state of the killer (</a:t>
            </a:r>
            <a:r>
              <a:rPr lang="en-US" i="1" dirty="0" err="1" smtClean="0"/>
              <a:t>mens</a:t>
            </a:r>
            <a:r>
              <a:rPr lang="en-US" i="1" dirty="0" smtClean="0"/>
              <a:t> rea</a:t>
            </a:r>
            <a:r>
              <a:rPr lang="en-US" dirty="0" smtClean="0"/>
              <a:t>). That should really give you pause.</a:t>
            </a:r>
          </a:p>
          <a:p>
            <a:r>
              <a:rPr lang="en-US" dirty="0" smtClean="0"/>
              <a:t>How the justice system makes the decision of the original jury so important, and how hard it is to fix it if the jury errs.</a:t>
            </a:r>
          </a:p>
          <a:p>
            <a:pPr lvl="1"/>
            <a:r>
              <a:rPr lang="en-US" dirty="0" smtClean="0"/>
              <a:t>(Willie Grimes case, for example)</a:t>
            </a:r>
          </a:p>
          <a:p>
            <a:r>
              <a:rPr lang="en-US" dirty="0" smtClean="0"/>
              <a:t>How important it is to evaluate the actual workings, not just the theoretical design, of the justice system. (That applies to all systems, btw.)</a:t>
            </a:r>
          </a:p>
          <a:p>
            <a:r>
              <a:rPr lang="en-US" dirty="0" smtClean="0"/>
              <a:t>How results and changes come from the advocacy efforts of people involved on both sides: Tough-on-crime, or civil rights. Nothing happens automatically. The struggle for policy outcomes is the essence of democracy.</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6</a:t>
            </a:fld>
            <a:endParaRPr lang="en-US"/>
          </a:p>
        </p:txBody>
      </p:sp>
    </p:spTree>
    <p:extLst>
      <p:ext uri="{BB962C8B-B14F-4D97-AF65-F5344CB8AC3E}">
        <p14:creationId xmlns:p14="http://schemas.microsoft.com/office/powerpoint/2010/main" val="2283879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study? (What you really want to know…)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Review the lecture slides and the readings.</a:t>
            </a:r>
          </a:p>
          <a:p>
            <a:r>
              <a:rPr lang="en-US" dirty="0" smtClean="0"/>
              <a:t>Review the quizzes, available on the class web site.</a:t>
            </a:r>
          </a:p>
          <a:p>
            <a:r>
              <a:rPr lang="en-US" dirty="0" smtClean="0"/>
              <a:t>Remember the quiz from the first day of class: basic facts.</a:t>
            </a:r>
          </a:p>
          <a:p>
            <a:endParaRPr lang="en-US" dirty="0"/>
          </a:p>
          <a:p>
            <a:r>
              <a:rPr lang="en-US" dirty="0" smtClean="0"/>
              <a:t>I do believe that numbers matter. So you need to know the general, rough estimates, of some numbers. How many homicides, death sentences, executions are there per year, for example? US and NC. Anyway, yes, you need to know numbers if they are important to understanding the topic: what percent are overturned, how long are delays, what percent of lethal injection cases saw low levels of tranquilizing drugs. Stuff like that. Each chapter in the book probably has a few numbers you should know.</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7</a:t>
            </a:fld>
            <a:endParaRPr lang="en-US"/>
          </a:p>
        </p:txBody>
      </p:sp>
    </p:spTree>
    <p:extLst>
      <p:ext uri="{BB962C8B-B14F-4D97-AF65-F5344CB8AC3E}">
        <p14:creationId xmlns:p14="http://schemas.microsoft.com/office/powerpoint/2010/main" val="2287626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I care about numbers?</a:t>
            </a:r>
            <a:endParaRPr lang="en-US" dirty="0"/>
          </a:p>
        </p:txBody>
      </p:sp>
      <p:sp>
        <p:nvSpPr>
          <p:cNvPr id="3" name="Content Placeholder 2"/>
          <p:cNvSpPr>
            <a:spLocks noGrp="1"/>
          </p:cNvSpPr>
          <p:nvPr>
            <p:ph idx="1"/>
          </p:nvPr>
        </p:nvSpPr>
        <p:spPr/>
        <p:txBody>
          <a:bodyPr/>
          <a:lstStyle/>
          <a:p>
            <a:r>
              <a:rPr lang="en-US" dirty="0" smtClean="0"/>
              <a:t>I don’t care if you know that the rate of reversal is 68% or 72%. However, it is important to know that it is in that </a:t>
            </a:r>
            <a:r>
              <a:rPr lang="en-US" dirty="0" err="1" smtClean="0"/>
              <a:t>ballbark</a:t>
            </a:r>
            <a:r>
              <a:rPr lang="en-US" dirty="0" smtClean="0"/>
              <a:t>. </a:t>
            </a:r>
            <a:r>
              <a:rPr lang="en-US" dirty="0"/>
              <a:t> </a:t>
            </a:r>
            <a:r>
              <a:rPr lang="en-US" dirty="0" smtClean="0"/>
              <a:t>So any quiz that asks you about numbers will give options that only require that you pick the closest ones, and – unlike the proper way to do an eyewitness ID lineup in a police department – the options will NOT be similar.</a:t>
            </a:r>
          </a:p>
          <a:p>
            <a:endParaRPr lang="en-US" dirty="0"/>
          </a:p>
          <a:p>
            <a:r>
              <a:rPr lang="en-US" dirty="0" smtClean="0"/>
              <a:t>The numbers indicate some basic themes: low rates of use, geographical concentration, racial bias (particularly by race of victim), and so on.</a:t>
            </a:r>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8</a:t>
            </a:fld>
            <a:endParaRPr lang="en-US"/>
          </a:p>
        </p:txBody>
      </p:sp>
    </p:spTree>
    <p:extLst>
      <p:ext uri="{BB962C8B-B14F-4D97-AF65-F5344CB8AC3E}">
        <p14:creationId xmlns:p14="http://schemas.microsoft.com/office/powerpoint/2010/main" val="1670853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Supreme Court cases and the Bill of Rights.</a:t>
            </a:r>
            <a:endParaRPr lang="en-US" dirty="0"/>
          </a:p>
        </p:txBody>
      </p:sp>
      <p:sp>
        <p:nvSpPr>
          <p:cNvPr id="3" name="Content Placeholder 2"/>
          <p:cNvSpPr>
            <a:spLocks noGrp="1"/>
          </p:cNvSpPr>
          <p:nvPr>
            <p:ph idx="1"/>
          </p:nvPr>
        </p:nvSpPr>
        <p:spPr>
          <a:xfrm>
            <a:off x="838200" y="1446835"/>
            <a:ext cx="10515600" cy="4730128"/>
          </a:xfrm>
        </p:spPr>
        <p:txBody>
          <a:bodyPr>
            <a:normAutofit lnSpcReduction="10000"/>
          </a:bodyPr>
          <a:lstStyle/>
          <a:p>
            <a:r>
              <a:rPr lang="en-US" dirty="0" smtClean="0"/>
              <a:t>Yes, you need to know that “cruel and unusual” comes from the 8</a:t>
            </a:r>
            <a:r>
              <a:rPr lang="en-US" baseline="30000" dirty="0" smtClean="0"/>
              <a:t>th</a:t>
            </a:r>
            <a:r>
              <a:rPr lang="en-US" dirty="0" smtClean="0"/>
              <a:t> Amendment, that “due process” is guaranteed under the </a:t>
            </a:r>
            <a:r>
              <a:rPr lang="en-US" dirty="0" smtClean="0"/>
              <a:t>14</a:t>
            </a:r>
            <a:r>
              <a:rPr lang="en-US" baseline="30000" dirty="0" smtClean="0"/>
              <a:t>th</a:t>
            </a:r>
            <a:r>
              <a:rPr lang="en-US" dirty="0" smtClean="0"/>
              <a:t>, and so on.</a:t>
            </a:r>
            <a:endParaRPr lang="en-US" dirty="0" smtClean="0"/>
          </a:p>
          <a:p>
            <a:r>
              <a:rPr lang="en-US" dirty="0" smtClean="0"/>
              <a:t>Yes, you need to know that it was Roper v. Simmons that eliminated the death penalty for children under age 18.</a:t>
            </a:r>
          </a:p>
          <a:p>
            <a:r>
              <a:rPr lang="en-US" dirty="0" smtClean="0"/>
              <a:t>I can’t have you go get a job or get into law school and say: Yes, I had this class with Baumgartner and I studied the death penalty, but I don’t recognize the Furman v. Georgia case. </a:t>
            </a:r>
          </a:p>
          <a:p>
            <a:r>
              <a:rPr lang="en-US" dirty="0" smtClean="0"/>
              <a:t>Obviously, you’ll want to know exactly which things you need to know. Sorry, the more the better! Certainly on the quiz there will be nothing that has not been emphasized, usually several times, in the readings and lecture. So there will be no surprises.</a:t>
            </a:r>
            <a:endParaRPr lang="en-US" dirty="0"/>
          </a:p>
        </p:txBody>
      </p:sp>
      <p:sp>
        <p:nvSpPr>
          <p:cNvPr id="4" name="Footer Placeholder 3"/>
          <p:cNvSpPr>
            <a:spLocks noGrp="1"/>
          </p:cNvSpPr>
          <p:nvPr>
            <p:ph type="ftr" sz="quarter" idx="11"/>
          </p:nvPr>
        </p:nvSpPr>
        <p:spPr/>
        <p:txBody>
          <a:bodyPr/>
          <a:lstStyle/>
          <a:p>
            <a:r>
              <a:rPr lang="en-US" smtClean="0"/>
              <a:t>Baumgartner, POLI 203, Spring 2020</a:t>
            </a:r>
            <a:endParaRPr lang="en-US"/>
          </a:p>
        </p:txBody>
      </p:sp>
      <p:sp>
        <p:nvSpPr>
          <p:cNvPr id="5" name="Slide Number Placeholder 4"/>
          <p:cNvSpPr>
            <a:spLocks noGrp="1"/>
          </p:cNvSpPr>
          <p:nvPr>
            <p:ph type="sldNum" sz="quarter" idx="12"/>
          </p:nvPr>
        </p:nvSpPr>
        <p:spPr/>
        <p:txBody>
          <a:bodyPr/>
          <a:lstStyle/>
          <a:p>
            <a:fld id="{37D11953-B253-49BF-8F13-FAFD60755BB9}" type="slidenum">
              <a:rPr lang="en-US" smtClean="0"/>
              <a:t>9</a:t>
            </a:fld>
            <a:endParaRPr lang="en-US"/>
          </a:p>
        </p:txBody>
      </p:sp>
    </p:spTree>
    <p:extLst>
      <p:ext uri="{BB962C8B-B14F-4D97-AF65-F5344CB8AC3E}">
        <p14:creationId xmlns:p14="http://schemas.microsoft.com/office/powerpoint/2010/main" val="2655055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2024</TotalTime>
  <Words>2531</Words>
  <Application>Microsoft Office PowerPoint</Application>
  <PresentationFormat>Widescreen</PresentationFormat>
  <Paragraphs>160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POLI 203, Last Class of the Semester</vt:lpstr>
      <vt:lpstr>Announcements and reminders</vt:lpstr>
      <vt:lpstr>Announcements (cont)</vt:lpstr>
      <vt:lpstr>Other reminders</vt:lpstr>
      <vt:lpstr>How to summarize this entire course?</vt:lpstr>
      <vt:lpstr>But what should you have actually learned?</vt:lpstr>
      <vt:lpstr>How to study? (What you really want to know…)</vt:lpstr>
      <vt:lpstr>Why do I care about numbers?</vt:lpstr>
      <vt:lpstr>Supreme Court cases and the Bill of Rights.</vt:lpstr>
      <vt:lpstr>Legal terminology</vt:lpstr>
      <vt:lpstr>Individual cases</vt:lpstr>
      <vt:lpstr>General advice</vt:lpstr>
      <vt:lpstr>How to study?</vt:lpstr>
      <vt:lpstr>Why I teach this class to such a big group</vt:lpstr>
      <vt:lpstr>The speakers and the material can change your life</vt:lpstr>
      <vt:lpstr>Hopefully, these examples will matter to you</vt:lpstr>
      <vt:lpstr>Please do something with this class</vt:lpstr>
      <vt:lpstr>Thank you to our TA’s and Graders</vt:lpstr>
      <vt:lpstr>Stay in touch with me, please.</vt:lpstr>
      <vt:lpstr>So long for now…</vt:lpstr>
    </vt:vector>
  </TitlesOfParts>
  <Company>UNC Chapel Hill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Carolina Sentencing Guidelines</dc:title>
  <dc:creator>Baumgartner, Frank R.</dc:creator>
  <cp:lastModifiedBy>Lenovo User</cp:lastModifiedBy>
  <cp:revision>142</cp:revision>
  <dcterms:created xsi:type="dcterms:W3CDTF">2018-01-29T17:41:15Z</dcterms:created>
  <dcterms:modified xsi:type="dcterms:W3CDTF">2020-04-21T19:12:01Z</dcterms:modified>
</cp:coreProperties>
</file>