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8" r:id="rId4"/>
    <p:sldId id="262" r:id="rId5"/>
    <p:sldId id="263" r:id="rId6"/>
    <p:sldId id="266" r:id="rId7"/>
    <p:sldId id="279" r:id="rId8"/>
    <p:sldId id="267" r:id="rId9"/>
    <p:sldId id="268" r:id="rId10"/>
    <p:sldId id="280" r:id="rId11"/>
    <p:sldId id="265" r:id="rId12"/>
    <p:sldId id="270" r:id="rId13"/>
    <p:sldId id="269" r:id="rId14"/>
    <p:sldId id="271" r:id="rId15"/>
    <p:sldId id="272" r:id="rId16"/>
    <p:sldId id="274" r:id="rId17"/>
    <p:sldId id="275" r:id="rId18"/>
    <p:sldId id="276" r:id="rId19"/>
    <p:sldId id="281" r:id="rId20"/>
    <p:sldId id="278" r:id="rId21"/>
    <p:sldId id="277" r:id="rId22"/>
    <p:sldId id="260"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722" autoAdjust="0"/>
    <p:restoredTop sz="94660"/>
  </p:normalViewPr>
  <p:slideViewPr>
    <p:cSldViewPr snapToGrid="0">
      <p:cViewPr varScale="1">
        <p:scale>
          <a:sx n="94" d="100"/>
          <a:sy n="94" d="100"/>
        </p:scale>
        <p:origin x="108" y="7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476421F-7BBC-4F22-BBE3-D4F3A5D41068}" type="datetimeFigureOut">
              <a:rPr lang="en-US" smtClean="0"/>
              <a:t>2/15/2022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30ADF6-B1C2-4809-81B8-B6471EB311A5}" type="slidenum">
              <a:rPr lang="en-US" smtClean="0"/>
              <a:t>‹#›</a:t>
            </a:fld>
            <a:endParaRPr lang="en-US"/>
          </a:p>
        </p:txBody>
      </p:sp>
    </p:spTree>
    <p:extLst>
      <p:ext uri="{BB962C8B-B14F-4D97-AF65-F5344CB8AC3E}">
        <p14:creationId xmlns:p14="http://schemas.microsoft.com/office/powerpoint/2010/main" val="4079588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1</a:t>
            </a:fld>
            <a:endParaRPr lang="en-US"/>
          </a:p>
        </p:txBody>
      </p:sp>
    </p:spTree>
    <p:extLst>
      <p:ext uri="{BB962C8B-B14F-4D97-AF65-F5344CB8AC3E}">
        <p14:creationId xmlns:p14="http://schemas.microsoft.com/office/powerpoint/2010/main" val="311080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30ADF6-B1C2-4809-81B8-B6471EB311A5}" type="slidenum">
              <a:rPr lang="en-US" smtClean="0"/>
              <a:t>22</a:t>
            </a:fld>
            <a:endParaRPr lang="en-US"/>
          </a:p>
        </p:txBody>
      </p:sp>
    </p:spTree>
    <p:extLst>
      <p:ext uri="{BB962C8B-B14F-4D97-AF65-F5344CB8AC3E}">
        <p14:creationId xmlns:p14="http://schemas.microsoft.com/office/powerpoint/2010/main" val="24621571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3525119-3709-4C69-A399-2764D47D6BA9}" type="datetime1">
              <a:rPr lang="en-US" smtClean="0"/>
              <a:t>2/15/2022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57443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3CFABA-DA09-4F97-AFE6-FD242E6A7910}" type="datetime1">
              <a:rPr lang="en-US" smtClean="0"/>
              <a:t>2/15/2022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273329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A779A66-6E90-4CD8-9627-3340A284482D}" type="datetime1">
              <a:rPr lang="en-US" smtClean="0"/>
              <a:t>2/15/2022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003839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126EA7-5717-47EB-881A-F7196B3E8027}" type="datetime1">
              <a:rPr lang="en-US" smtClean="0"/>
              <a:t>2/15/2022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626168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D39B5C-261B-41FA-80D0-DF98EA242C82}" type="datetime1">
              <a:rPr lang="en-US" smtClean="0"/>
              <a:t>2/15/2022</a:t>
            </a:fld>
            <a:endParaRPr lang="en-US"/>
          </a:p>
        </p:txBody>
      </p:sp>
      <p:sp>
        <p:nvSpPr>
          <p:cNvPr id="5" name="Footer Placeholder 4"/>
          <p:cNvSpPr>
            <a:spLocks noGrp="1"/>
          </p:cNvSpPr>
          <p:nvPr>
            <p:ph type="ftr" sz="quarter" idx="11"/>
          </p:nvPr>
        </p:nvSpPr>
        <p:spPr/>
        <p:txBody>
          <a:bodyPr/>
          <a:lstStyle/>
          <a:p>
            <a:r>
              <a:rPr lang="en-US" smtClean="0"/>
              <a:t>Baumgartner, POLI 203, Spring 2022</a:t>
            </a:r>
            <a:endParaRPr lang="en-US"/>
          </a:p>
        </p:txBody>
      </p:sp>
      <p:sp>
        <p:nvSpPr>
          <p:cNvPr id="6" name="Slide Number Placeholder 5"/>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017812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8954CB6-7B6F-40CC-B4F8-AC89B4E32428}" type="datetime1">
              <a:rPr lang="en-US" smtClean="0"/>
              <a:t>2/15/2022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959328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A983A8-A854-49CF-8D9F-1BF4B3EF11C9}" type="datetime1">
              <a:rPr lang="en-US" smtClean="0"/>
              <a:t>2/15/2022</a:t>
            </a:fld>
            <a:endParaRPr lang="en-US"/>
          </a:p>
        </p:txBody>
      </p:sp>
      <p:sp>
        <p:nvSpPr>
          <p:cNvPr id="8" name="Footer Placeholder 7"/>
          <p:cNvSpPr>
            <a:spLocks noGrp="1"/>
          </p:cNvSpPr>
          <p:nvPr>
            <p:ph type="ftr" sz="quarter" idx="11"/>
          </p:nvPr>
        </p:nvSpPr>
        <p:spPr/>
        <p:txBody>
          <a:bodyPr/>
          <a:lstStyle/>
          <a:p>
            <a:r>
              <a:rPr lang="en-US" smtClean="0"/>
              <a:t>Baumgartner, POLI 203, Spring 2022</a:t>
            </a:r>
            <a:endParaRPr lang="en-US"/>
          </a:p>
        </p:txBody>
      </p:sp>
      <p:sp>
        <p:nvSpPr>
          <p:cNvPr id="9" name="Slide Number Placeholder 8"/>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68795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198C1F-C7F5-4CB5-82E6-90A1E1AF771C}" type="datetime1">
              <a:rPr lang="en-US" smtClean="0"/>
              <a:t>2/15/2022</a:t>
            </a:fld>
            <a:endParaRPr lang="en-US"/>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12250685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60C795-0F80-48D5-A9B9-05158751B8AF}" type="datetime1">
              <a:rPr lang="en-US" smtClean="0"/>
              <a:t>2/15/2022</a:t>
            </a:fld>
            <a:endParaRPr lang="en-US"/>
          </a:p>
        </p:txBody>
      </p:sp>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3839440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06AD7D-E66F-426C-BD13-F4FDF34379CC}" type="datetime1">
              <a:rPr lang="en-US" smtClean="0"/>
              <a:t>2/15/2022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2263299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CE60A3D-6A00-4DD4-BA6A-993E00FEFED3}" type="datetime1">
              <a:rPr lang="en-US" smtClean="0"/>
              <a:t>2/15/2022</a:t>
            </a:fld>
            <a:endParaRPr lang="en-US"/>
          </a:p>
        </p:txBody>
      </p:sp>
      <p:sp>
        <p:nvSpPr>
          <p:cNvPr id="6" name="Footer Placeholder 5"/>
          <p:cNvSpPr>
            <a:spLocks noGrp="1"/>
          </p:cNvSpPr>
          <p:nvPr>
            <p:ph type="ftr" sz="quarter" idx="11"/>
          </p:nvPr>
        </p:nvSpPr>
        <p:spPr/>
        <p:txBody>
          <a:bodyPr/>
          <a:lstStyle/>
          <a:p>
            <a:r>
              <a:rPr lang="en-US" smtClean="0"/>
              <a:t>Baumgartner, POLI 203, Spring 2022</a:t>
            </a:r>
            <a:endParaRPr lang="en-US"/>
          </a:p>
        </p:txBody>
      </p:sp>
      <p:sp>
        <p:nvSpPr>
          <p:cNvPr id="7" name="Slide Number Placeholder 6"/>
          <p:cNvSpPr>
            <a:spLocks noGrp="1"/>
          </p:cNvSpPr>
          <p:nvPr>
            <p:ph type="sldNum" sz="quarter" idx="12"/>
          </p:nvPr>
        </p:nvSpPr>
        <p:spPr/>
        <p:txBody>
          <a:bodyPr/>
          <a:lstStyle/>
          <a:p>
            <a:fld id="{8D4B8CC8-9496-482A-B097-746D52D1E611}" type="slidenum">
              <a:rPr lang="en-US" smtClean="0"/>
              <a:t>‹#›</a:t>
            </a:fld>
            <a:endParaRPr lang="en-US"/>
          </a:p>
        </p:txBody>
      </p:sp>
    </p:spTree>
    <p:extLst>
      <p:ext uri="{BB962C8B-B14F-4D97-AF65-F5344CB8AC3E}">
        <p14:creationId xmlns:p14="http://schemas.microsoft.com/office/powerpoint/2010/main" val="41535880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A5E390-D1BF-485D-A94F-9B2E05AF6ABE}" type="datetime1">
              <a:rPr lang="en-US" smtClean="0"/>
              <a:t>2/15/2022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Baumgartner, POLI 203, Spring 2022</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4B8CC8-9496-482A-B097-746D52D1E611}" type="slidenum">
              <a:rPr lang="en-US" smtClean="0"/>
              <a:t>‹#›</a:t>
            </a:fld>
            <a:endParaRPr lang="en-US"/>
          </a:p>
        </p:txBody>
      </p:sp>
    </p:spTree>
    <p:extLst>
      <p:ext uri="{BB962C8B-B14F-4D97-AF65-F5344CB8AC3E}">
        <p14:creationId xmlns:p14="http://schemas.microsoft.com/office/powerpoint/2010/main" val="919580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youtube.com/watch?v=oj-bDe84C0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46185" y="321583"/>
            <a:ext cx="11852030" cy="1964418"/>
          </a:xfrm>
        </p:spPr>
        <p:txBody>
          <a:bodyPr>
            <a:normAutofit/>
          </a:bodyPr>
          <a:lstStyle/>
          <a:p>
            <a:r>
              <a:rPr lang="en-US" dirty="0" smtClean="0"/>
              <a:t>Deadly </a:t>
            </a:r>
            <a:r>
              <a:rPr lang="en-US" dirty="0"/>
              <a:t>Justice, </a:t>
            </a:r>
            <a:r>
              <a:rPr lang="en-US" dirty="0" err="1"/>
              <a:t>Ch</a:t>
            </a:r>
            <a:r>
              <a:rPr lang="en-US" dirty="0"/>
              <a:t> </a:t>
            </a:r>
            <a:r>
              <a:rPr lang="en-US" dirty="0" smtClean="0"/>
              <a:t>10</a:t>
            </a:r>
            <a:r>
              <a:rPr lang="en-US" dirty="0"/>
              <a:t/>
            </a:r>
            <a:br>
              <a:rPr lang="en-US" dirty="0"/>
            </a:br>
            <a:r>
              <a:rPr lang="en-US" dirty="0" smtClean="0"/>
              <a:t>Methods of Execution</a:t>
            </a:r>
            <a:endParaRPr lang="en-US" dirty="0"/>
          </a:p>
        </p:txBody>
      </p:sp>
      <p:sp>
        <p:nvSpPr>
          <p:cNvPr id="2" name="Content Placeholder 1"/>
          <p:cNvSpPr>
            <a:spLocks noGrp="1"/>
          </p:cNvSpPr>
          <p:nvPr>
            <p:ph idx="1"/>
          </p:nvPr>
        </p:nvSpPr>
        <p:spPr>
          <a:xfrm>
            <a:off x="838200" y="2004647"/>
            <a:ext cx="10515600" cy="4172316"/>
          </a:xfrm>
        </p:spPr>
        <p:txBody>
          <a:bodyPr>
            <a:normAutofit/>
          </a:bodyPr>
          <a:lstStyle/>
          <a:p>
            <a:endParaRPr lang="en-US" dirty="0" smtClean="0"/>
          </a:p>
          <a:p>
            <a:endParaRPr lang="en-US" dirty="0"/>
          </a:p>
          <a:p>
            <a:endParaRPr lang="en-US" dirty="0"/>
          </a:p>
          <a:p>
            <a:r>
              <a:rPr lang="en-US" dirty="0" smtClean="0"/>
              <a:t>Feb 16, 2022</a:t>
            </a:r>
          </a:p>
        </p:txBody>
      </p:sp>
      <p:pic>
        <p:nvPicPr>
          <p:cNvPr id="8"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
        <p:nvSpPr>
          <p:cNvPr id="3" name="Footer Placeholder 2"/>
          <p:cNvSpPr>
            <a:spLocks noGrp="1"/>
          </p:cNvSpPr>
          <p:nvPr>
            <p:ph type="ftr" sz="quarter" idx="11"/>
          </p:nvPr>
        </p:nvSpPr>
        <p:spPr/>
        <p:txBody>
          <a:bodyPr/>
          <a:lstStyle/>
          <a:p>
            <a:r>
              <a:rPr lang="en-US" smtClean="0"/>
              <a:t>Baumgartner, POLI 203, Spring 2022</a:t>
            </a:r>
            <a:endParaRPr lang="en-US" dirty="0"/>
          </a:p>
        </p:txBody>
      </p:sp>
      <p:sp>
        <p:nvSpPr>
          <p:cNvPr id="5" name="Slide Number Placeholder 4"/>
          <p:cNvSpPr>
            <a:spLocks noGrp="1"/>
          </p:cNvSpPr>
          <p:nvPr>
            <p:ph type="sldNum" sz="quarter" idx="12"/>
          </p:nvPr>
        </p:nvSpPr>
        <p:spPr/>
        <p:txBody>
          <a:bodyPr/>
          <a:lstStyle/>
          <a:p>
            <a:fld id="{8D4B8CC8-9496-482A-B097-746D52D1E611}" type="slidenum">
              <a:rPr lang="en-US" smtClean="0"/>
              <a:t>1</a:t>
            </a:fld>
            <a:endParaRPr lang="en-US"/>
          </a:p>
        </p:txBody>
      </p:sp>
    </p:spTree>
    <p:extLst>
      <p:ext uri="{BB962C8B-B14F-4D97-AF65-F5344CB8AC3E}">
        <p14:creationId xmlns:p14="http://schemas.microsoft.com/office/powerpoint/2010/main" val="868473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North Carolina’s experience</a:t>
            </a:r>
            <a:endParaRPr lang="en-US" dirty="0"/>
          </a:p>
        </p:txBody>
      </p:sp>
      <p:sp>
        <p:nvSpPr>
          <p:cNvPr id="3" name="Content Placeholder 2"/>
          <p:cNvSpPr>
            <a:spLocks noGrp="1"/>
          </p:cNvSpPr>
          <p:nvPr>
            <p:ph idx="1"/>
          </p:nvPr>
        </p:nvSpPr>
        <p:spPr>
          <a:xfrm>
            <a:off x="838200" y="1412240"/>
            <a:ext cx="10515600" cy="4764723"/>
          </a:xfrm>
        </p:spPr>
        <p:txBody>
          <a:bodyPr>
            <a:normAutofit lnSpcReduction="10000"/>
          </a:bodyPr>
          <a:lstStyle/>
          <a:p>
            <a:r>
              <a:rPr lang="en-US" dirty="0" smtClean="0"/>
              <a:t>State medical board says any doctor who participates in a lethal injection will lose their license to practice medicine.</a:t>
            </a:r>
          </a:p>
          <a:p>
            <a:r>
              <a:rPr lang="en-US" dirty="0" smtClean="0"/>
              <a:t>State law requires a doctor’s participation.</a:t>
            </a:r>
          </a:p>
          <a:p>
            <a:r>
              <a:rPr lang="en-US" dirty="0" smtClean="0"/>
              <a:t>Law changed in 2012, the “Restoring Proper Justice Act” not only did away with the protections in the 2009 Racial Justice Act, but it also eliminated the requirement for a doctor to participate. Under the new law, anyone with EMT training can do so.</a:t>
            </a:r>
          </a:p>
          <a:p>
            <a:endParaRPr lang="en-US" dirty="0"/>
          </a:p>
          <a:p>
            <a:r>
              <a:rPr lang="en-US" dirty="0" smtClean="0"/>
              <a:t>So it’s clear that political leaders do not feel that protecting the condemned from the possibility of painful death is something that they care about. On the contrary!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10</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4901392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Westinghouse and Edison</a:t>
            </a:r>
            <a:endParaRPr lang="en-US" dirty="0"/>
          </a:p>
        </p:txBody>
      </p:sp>
      <p:sp>
        <p:nvSpPr>
          <p:cNvPr id="3" name="Content Placeholder 2"/>
          <p:cNvSpPr>
            <a:spLocks noGrp="1"/>
          </p:cNvSpPr>
          <p:nvPr>
            <p:ph idx="1"/>
          </p:nvPr>
        </p:nvSpPr>
        <p:spPr/>
        <p:txBody>
          <a:bodyPr/>
          <a:lstStyle/>
          <a:p>
            <a:r>
              <a:rPr lang="en-US" dirty="0" smtClean="0"/>
              <a:t>No standard, AC or DC, huge commercial competition</a:t>
            </a:r>
          </a:p>
          <a:p>
            <a:r>
              <a:rPr lang="en-US" dirty="0" smtClean="0"/>
              <a:t>Edison losing the “battle of the currents”</a:t>
            </a:r>
          </a:p>
          <a:p>
            <a:r>
              <a:rPr lang="en-US" dirty="0" smtClean="0"/>
              <a:t>He promotes Westinghouse’s system as the ideal way to kill people.</a:t>
            </a:r>
          </a:p>
          <a:p>
            <a:r>
              <a:rPr lang="en-US" dirty="0" smtClean="0"/>
              <a:t>Hopes this will discredit the rival and associate his system with danger.</a:t>
            </a:r>
          </a:p>
          <a:p>
            <a:r>
              <a:rPr lang="en-US" dirty="0" smtClean="0"/>
              <a:t>Guarantees to lawmakers that it will “kill in the 10 thousandth part of a second”</a:t>
            </a:r>
          </a:p>
          <a:p>
            <a:r>
              <a:rPr lang="en-US" dirty="0" smtClean="0"/>
              <a:t>Who is to argue, and they adopt it.</a:t>
            </a:r>
          </a:p>
          <a:p>
            <a:r>
              <a:rPr lang="en-US" dirty="0" smtClean="0"/>
              <a:t>First electrocution in 1890, terrible botch.</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11</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351283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hu-HU" altLang="en-US" smtClean="0"/>
              <a:t>U.S. Technology in 1880</a:t>
            </a:r>
            <a:endParaRPr lang="en-US" altLang="en-US" smtClean="0"/>
          </a:p>
        </p:txBody>
      </p:sp>
      <p:sp>
        <p:nvSpPr>
          <p:cNvPr id="15363" name="Rectangle 3"/>
          <p:cNvSpPr>
            <a:spLocks noGrp="1" noChangeArrowheads="1"/>
          </p:cNvSpPr>
          <p:nvPr>
            <p:ph type="body" idx="1"/>
          </p:nvPr>
        </p:nvSpPr>
        <p:spPr>
          <a:xfrm>
            <a:off x="1752600" y="1600201"/>
            <a:ext cx="8686800" cy="4525963"/>
          </a:xfrm>
        </p:spPr>
        <p:txBody>
          <a:bodyPr/>
          <a:lstStyle/>
          <a:p>
            <a:pPr eaLnBrk="1" hangingPunct="1">
              <a:buFontTx/>
              <a:buNone/>
            </a:pPr>
            <a:r>
              <a:rPr lang="hu-HU" altLang="en-US" smtClean="0"/>
              <a:t>European countries were world leaders</a:t>
            </a:r>
          </a:p>
          <a:p>
            <a:pPr eaLnBrk="1" hangingPunct="1">
              <a:buFontTx/>
              <a:buNone/>
            </a:pPr>
            <a:endParaRPr lang="hu-HU" altLang="en-US" smtClean="0"/>
          </a:p>
          <a:p>
            <a:pPr eaLnBrk="1" hangingPunct="1">
              <a:buFontTx/>
              <a:buNone/>
            </a:pPr>
            <a:r>
              <a:rPr lang="hu-HU" altLang="en-US" smtClean="0"/>
              <a:t>Houses heated and lit with fires – dangerous</a:t>
            </a:r>
          </a:p>
          <a:p>
            <a:pPr eaLnBrk="1" hangingPunct="1">
              <a:buFontTx/>
              <a:buNone/>
            </a:pPr>
            <a:endParaRPr lang="hu-HU" altLang="en-US" smtClean="0"/>
          </a:p>
          <a:p>
            <a:pPr eaLnBrk="1" hangingPunct="1">
              <a:buFontTx/>
              <a:buNone/>
            </a:pPr>
            <a:r>
              <a:rPr lang="hu-HU" altLang="en-US" smtClean="0"/>
              <a:t>Edison perfected the light bulb in 18</a:t>
            </a:r>
            <a:r>
              <a:rPr lang="en-US" altLang="en-US" smtClean="0"/>
              <a:t>79</a:t>
            </a:r>
            <a:endParaRPr lang="hu-HU" altLang="en-US" smtClean="0"/>
          </a:p>
          <a:p>
            <a:pPr eaLnBrk="1" hangingPunct="1">
              <a:buFontTx/>
              <a:buNone/>
            </a:pPr>
            <a:endParaRPr lang="hu-HU" altLang="en-US" smtClean="0"/>
          </a:p>
          <a:p>
            <a:pPr eaLnBrk="1" hangingPunct="1">
              <a:buFontTx/>
              <a:buNone/>
            </a:pPr>
            <a:r>
              <a:rPr lang="hu-HU" altLang="en-US" smtClean="0"/>
              <a:t>However, no electricity distribution system</a:t>
            </a:r>
            <a:endParaRPr lang="en-US" altLang="en-US" smtClean="0"/>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12</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9065262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p:txBody>
          <a:bodyPr/>
          <a:lstStyle/>
          <a:p>
            <a:pPr eaLnBrk="1" hangingPunct="1"/>
            <a:r>
              <a:rPr lang="en-US" altLang="en-US" dirty="0" smtClean="0"/>
              <a:t>Edison’s technical downfall</a:t>
            </a:r>
          </a:p>
        </p:txBody>
      </p:sp>
      <p:sp>
        <p:nvSpPr>
          <p:cNvPr id="14339" name="Rectangle 3"/>
          <p:cNvSpPr>
            <a:spLocks noGrp="1" noChangeArrowheads="1"/>
          </p:cNvSpPr>
          <p:nvPr>
            <p:ph type="body" idx="4294967295"/>
          </p:nvPr>
        </p:nvSpPr>
        <p:spPr>
          <a:xfrm>
            <a:off x="1828800" y="1600201"/>
            <a:ext cx="8382000" cy="4525963"/>
          </a:xfrm>
        </p:spPr>
        <p:txBody>
          <a:bodyPr/>
          <a:lstStyle/>
          <a:p>
            <a:pPr eaLnBrk="1" hangingPunct="1">
              <a:buFontTx/>
              <a:buNone/>
            </a:pPr>
            <a:r>
              <a:rPr lang="en-US" altLang="en-US" dirty="0" smtClean="0"/>
              <a:t>Could transmit DC only about a mile, so he</a:t>
            </a:r>
          </a:p>
          <a:p>
            <a:pPr eaLnBrk="1" hangingPunct="1">
              <a:buFontTx/>
              <a:buNone/>
            </a:pPr>
            <a:r>
              <a:rPr lang="en-US" altLang="en-US" dirty="0" smtClean="0"/>
              <a:t>must build many power stations near his customers.</a:t>
            </a:r>
          </a:p>
          <a:p>
            <a:pPr eaLnBrk="1" hangingPunct="1">
              <a:buFontTx/>
              <a:buNone/>
            </a:pPr>
            <a:endParaRPr lang="en-US" altLang="en-US" dirty="0" smtClean="0"/>
          </a:p>
          <a:p>
            <a:pPr eaLnBrk="1" hangingPunct="1">
              <a:buFontTx/>
              <a:buNone/>
            </a:pPr>
            <a:r>
              <a:rPr lang="en-US" altLang="en-US" dirty="0" smtClean="0"/>
              <a:t>With AC, Tesla could place one power station 100 miles from many customers.</a:t>
            </a:r>
          </a:p>
          <a:p>
            <a:pPr eaLnBrk="1" hangingPunct="1">
              <a:buFontTx/>
              <a:buNone/>
            </a:pPr>
            <a:endParaRPr lang="en-US" altLang="en-US" dirty="0" smtClean="0"/>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13</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6967138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016125" y="249238"/>
            <a:ext cx="8229600" cy="1143000"/>
          </a:xfrm>
        </p:spPr>
        <p:txBody>
          <a:bodyPr/>
          <a:lstStyle/>
          <a:p>
            <a:pPr eaLnBrk="1" hangingPunct="1"/>
            <a:r>
              <a:rPr lang="hu-HU" altLang="en-US" smtClean="0"/>
              <a:t>Players in this drama, team</a:t>
            </a:r>
            <a:r>
              <a:rPr lang="en-US" altLang="en-US" smtClean="0"/>
              <a:t> DC</a:t>
            </a:r>
          </a:p>
        </p:txBody>
      </p:sp>
      <p:pic>
        <p:nvPicPr>
          <p:cNvPr id="16387"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054225" y="1404938"/>
            <a:ext cx="3295650" cy="188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0" y="1282701"/>
            <a:ext cx="1879600" cy="2486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TextBox 4"/>
          <p:cNvSpPr txBox="1">
            <a:spLocks noChangeArrowheads="1"/>
          </p:cNvSpPr>
          <p:nvPr/>
        </p:nvSpPr>
        <p:spPr bwMode="auto">
          <a:xfrm flipH="1">
            <a:off x="932180" y="3992563"/>
            <a:ext cx="38735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r>
              <a:rPr lang="hu-HU" altLang="en-US" dirty="0">
                <a:solidFill>
                  <a:schemeClr val="tx1"/>
                </a:solidFill>
              </a:rPr>
              <a:t>Thomas Edison</a:t>
            </a:r>
          </a:p>
          <a:p>
            <a:pPr>
              <a:spcBef>
                <a:spcPct val="0"/>
              </a:spcBef>
              <a:buFontTx/>
              <a:buNone/>
            </a:pPr>
            <a:r>
              <a:rPr lang="hu-HU" altLang="en-US" dirty="0">
                <a:solidFill>
                  <a:schemeClr val="tx1"/>
                </a:solidFill>
              </a:rPr>
              <a:t>famous American inventor</a:t>
            </a:r>
            <a:endParaRPr lang="en-US" altLang="en-US" dirty="0">
              <a:solidFill>
                <a:schemeClr val="tx1"/>
              </a:solidFill>
            </a:endParaRPr>
          </a:p>
        </p:txBody>
      </p:sp>
      <p:sp>
        <p:nvSpPr>
          <p:cNvPr id="16390" name="TextBox 5"/>
          <p:cNvSpPr txBox="1">
            <a:spLocks noChangeArrowheads="1"/>
          </p:cNvSpPr>
          <p:nvPr/>
        </p:nvSpPr>
        <p:spPr bwMode="auto">
          <a:xfrm>
            <a:off x="6400800" y="3992563"/>
            <a:ext cx="3962400" cy="1568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r>
              <a:rPr lang="hu-HU" altLang="en-US" dirty="0">
                <a:solidFill>
                  <a:schemeClr val="tx1"/>
                </a:solidFill>
              </a:rPr>
              <a:t>JP Morgan, Wall Street industrialist who funds Edison</a:t>
            </a:r>
            <a:endParaRPr lang="en-US" altLang="en-US" dirty="0">
              <a:solidFill>
                <a:schemeClr val="tx1"/>
              </a:solidFill>
            </a:endParaRPr>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14</a:t>
            </a:fld>
            <a:endParaRPr lang="en-US"/>
          </a:p>
        </p:txBody>
      </p:sp>
      <p:pic>
        <p:nvPicPr>
          <p:cNvPr id="9"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0798997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p:txBody>
          <a:bodyPr/>
          <a:lstStyle/>
          <a:p>
            <a:pPr eaLnBrk="1" hangingPunct="1"/>
            <a:r>
              <a:rPr lang="hu-HU" altLang="en-US" sz="4000"/>
              <a:t>Players, team </a:t>
            </a:r>
            <a:r>
              <a:rPr lang="en-US" altLang="en-US" sz="4000"/>
              <a:t>AC</a:t>
            </a:r>
          </a:p>
        </p:txBody>
      </p:sp>
      <p:sp>
        <p:nvSpPr>
          <p:cNvPr id="17411" name="Rectangle 3"/>
          <p:cNvSpPr>
            <a:spLocks noGrp="1" noChangeArrowheads="1"/>
          </p:cNvSpPr>
          <p:nvPr>
            <p:ph type="body" idx="4294967295"/>
          </p:nvPr>
        </p:nvSpPr>
        <p:spPr>
          <a:xfrm>
            <a:off x="1981200" y="4572000"/>
            <a:ext cx="3352800" cy="1295400"/>
          </a:xfrm>
        </p:spPr>
        <p:txBody>
          <a:bodyPr/>
          <a:lstStyle/>
          <a:p>
            <a:pPr eaLnBrk="1" hangingPunct="1">
              <a:buFontTx/>
              <a:buNone/>
            </a:pPr>
            <a:r>
              <a:rPr lang="hu-HU" altLang="en-US" dirty="0" smtClean="0"/>
              <a:t>Nikola Tesla</a:t>
            </a:r>
          </a:p>
          <a:p>
            <a:pPr eaLnBrk="1" hangingPunct="1">
              <a:buFontTx/>
              <a:buNone/>
            </a:pPr>
            <a:r>
              <a:rPr lang="hu-HU" altLang="en-US" dirty="0" smtClean="0"/>
              <a:t>Serbian engineer</a:t>
            </a:r>
            <a:endParaRPr lang="en-US" altLang="en-US" dirty="0" smtClean="0"/>
          </a:p>
        </p:txBody>
      </p:sp>
      <p:sp>
        <p:nvSpPr>
          <p:cNvPr id="17412" name="TextBox 1"/>
          <p:cNvSpPr txBox="1">
            <a:spLocks noChangeArrowheads="1"/>
          </p:cNvSpPr>
          <p:nvPr/>
        </p:nvSpPr>
        <p:spPr bwMode="auto">
          <a:xfrm>
            <a:off x="5791200" y="4572000"/>
            <a:ext cx="4419600"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a:spcBef>
                <a:spcPct val="0"/>
              </a:spcBef>
              <a:buFontTx/>
              <a:buNone/>
            </a:pPr>
            <a:r>
              <a:rPr lang="hu-HU" altLang="en-US">
                <a:solidFill>
                  <a:schemeClr val="tx1"/>
                </a:solidFill>
              </a:rPr>
              <a:t>George Westinghouse</a:t>
            </a:r>
          </a:p>
          <a:p>
            <a:pPr>
              <a:spcBef>
                <a:spcPct val="0"/>
              </a:spcBef>
              <a:buFontTx/>
              <a:buNone/>
            </a:pPr>
            <a:r>
              <a:rPr lang="hu-HU" altLang="en-US">
                <a:solidFill>
                  <a:schemeClr val="tx1"/>
                </a:solidFill>
              </a:rPr>
              <a:t>Success from train air brake, funds Tesla</a:t>
            </a:r>
            <a:endParaRPr lang="en-US" altLang="en-US">
              <a:solidFill>
                <a:schemeClr val="tx1"/>
              </a:solidFill>
            </a:endParaRPr>
          </a:p>
        </p:txBody>
      </p:sp>
      <p:pic>
        <p:nvPicPr>
          <p:cNvPr id="17413"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1430338"/>
            <a:ext cx="2770188" cy="2830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4"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705601" y="1220788"/>
            <a:ext cx="2411413" cy="297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15</a:t>
            </a:fld>
            <a:endParaRPr lang="en-US"/>
          </a:p>
        </p:txBody>
      </p:sp>
      <p:pic>
        <p:nvPicPr>
          <p:cNvPr id="9"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716858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altLang="en-US" smtClean="0"/>
              <a:t>Edison had the inferior product</a:t>
            </a:r>
          </a:p>
        </p:txBody>
      </p:sp>
      <p:sp>
        <p:nvSpPr>
          <p:cNvPr id="2" name="Content Placeholder 1"/>
          <p:cNvSpPr>
            <a:spLocks noGrp="1"/>
          </p:cNvSpPr>
          <p:nvPr>
            <p:ph idx="1"/>
          </p:nvPr>
        </p:nvSpPr>
        <p:spPr/>
        <p:txBody>
          <a:bodyPr/>
          <a:lstStyle/>
          <a:p>
            <a:pPr>
              <a:spcBef>
                <a:spcPct val="0"/>
              </a:spcBef>
              <a:buFontTx/>
              <a:buNone/>
            </a:pPr>
            <a:r>
              <a:rPr lang="en-US" altLang="en-US" dirty="0"/>
              <a:t>And it cannot be fixed,  so:</a:t>
            </a:r>
          </a:p>
          <a:p>
            <a:pPr>
              <a:spcBef>
                <a:spcPct val="0"/>
              </a:spcBef>
            </a:pPr>
            <a:r>
              <a:rPr lang="en-US" altLang="en-US" dirty="0"/>
              <a:t>Attack the competition</a:t>
            </a:r>
          </a:p>
          <a:p>
            <a:pPr>
              <a:spcBef>
                <a:spcPct val="0"/>
              </a:spcBef>
            </a:pPr>
            <a:r>
              <a:rPr lang="en-US" altLang="en-US" dirty="0"/>
              <a:t>Promote AC as the “electricity of death</a:t>
            </a:r>
            <a:endParaRPr lang="en-US" altLang="en-US" dirty="0" smtClean="0"/>
          </a:p>
          <a:p>
            <a:pPr>
              <a:spcBef>
                <a:spcPct val="0"/>
              </a:spcBef>
              <a:buFontTx/>
              <a:buNone/>
            </a:pPr>
            <a:endParaRPr lang="en-US" altLang="en-US" dirty="0"/>
          </a:p>
          <a:p>
            <a:pPr>
              <a:spcBef>
                <a:spcPct val="0"/>
              </a:spcBef>
              <a:buFontTx/>
              <a:buNone/>
            </a:pPr>
            <a:r>
              <a:rPr lang="hu-HU" altLang="en-US" dirty="0" smtClean="0"/>
              <a:t>Hires </a:t>
            </a:r>
            <a:r>
              <a:rPr lang="hu-HU" altLang="en-US" dirty="0"/>
              <a:t>engineer Hubert P. Brown</a:t>
            </a:r>
          </a:p>
          <a:p>
            <a:pPr>
              <a:spcBef>
                <a:spcPct val="0"/>
              </a:spcBef>
              <a:buFontTx/>
              <a:buNone/>
            </a:pPr>
            <a:r>
              <a:rPr lang="en-US" altLang="en-US" dirty="0"/>
              <a:t>Presents m</a:t>
            </a:r>
            <a:r>
              <a:rPr lang="hu-HU" altLang="en-US" dirty="0"/>
              <a:t>edia shows in which Brown ele</a:t>
            </a:r>
            <a:r>
              <a:rPr lang="en-US" altLang="en-US" dirty="0"/>
              <a:t>c</a:t>
            </a:r>
            <a:r>
              <a:rPr lang="hu-HU" altLang="en-US" dirty="0"/>
              <a:t>trocutes animals with AC.</a:t>
            </a:r>
          </a:p>
          <a:p>
            <a:pPr>
              <a:spcBef>
                <a:spcPct val="0"/>
              </a:spcBef>
              <a:buFontTx/>
              <a:buNone/>
            </a:pPr>
            <a:r>
              <a:rPr lang="hu-HU" altLang="en-US" dirty="0"/>
              <a:t>Cats, dogs, sheep, horses, </a:t>
            </a:r>
            <a:r>
              <a:rPr lang="hu-HU" altLang="en-US" dirty="0" smtClean="0"/>
              <a:t>then</a:t>
            </a:r>
            <a:r>
              <a:rPr lang="en-US" altLang="en-US" dirty="0" smtClean="0"/>
              <a:t>… an elephant!</a:t>
            </a:r>
            <a:endParaRPr lang="en-US" altLang="en-US" dirty="0"/>
          </a:p>
          <a:p>
            <a:endParaRPr lang="en-US" dirty="0"/>
          </a:p>
        </p:txBody>
      </p:sp>
      <p:pic>
        <p:nvPicPr>
          <p:cNvPr id="19460"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083040" y="4195763"/>
            <a:ext cx="17018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Footer Placeholder 2"/>
          <p:cNvSpPr>
            <a:spLocks noGrp="1"/>
          </p:cNvSpPr>
          <p:nvPr>
            <p:ph type="ftr" sz="quarter" idx="11"/>
          </p:nvPr>
        </p:nvSpPr>
        <p:spPr/>
        <p:txBody>
          <a:bodyPr/>
          <a:lstStyle/>
          <a:p>
            <a:r>
              <a:rPr lang="en-US" smtClean="0"/>
              <a:t>Baumgartner, POLI 203, Spring 2022</a:t>
            </a:r>
            <a:endParaRPr lang="en-US"/>
          </a:p>
        </p:txBody>
      </p:sp>
      <p:sp>
        <p:nvSpPr>
          <p:cNvPr id="4" name="Slide Number Placeholder 3"/>
          <p:cNvSpPr>
            <a:spLocks noGrp="1"/>
          </p:cNvSpPr>
          <p:nvPr>
            <p:ph type="sldNum" sz="quarter" idx="12"/>
          </p:nvPr>
        </p:nvSpPr>
        <p:spPr/>
        <p:txBody>
          <a:bodyPr/>
          <a:lstStyle/>
          <a:p>
            <a:fld id="{8D4B8CC8-9496-482A-B097-746D52D1E611}" type="slidenum">
              <a:rPr lang="en-US" smtClean="0"/>
              <a:t>16</a:t>
            </a:fld>
            <a:endParaRPr lang="en-US"/>
          </a:p>
        </p:txBody>
      </p:sp>
      <p:pic>
        <p:nvPicPr>
          <p:cNvPr id="9"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7552835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1981200" y="152400"/>
            <a:ext cx="8229600" cy="1143000"/>
          </a:xfrm>
        </p:spPr>
        <p:txBody>
          <a:bodyPr/>
          <a:lstStyle/>
          <a:p>
            <a:pPr eaLnBrk="1" hangingPunct="1"/>
            <a:r>
              <a:rPr lang="hu-HU" altLang="en-US" smtClean="0"/>
              <a:t>Topsy, retired circus elephant</a:t>
            </a:r>
            <a:endParaRPr lang="en-US" altLang="en-US" smtClean="0"/>
          </a:p>
        </p:txBody>
      </p:sp>
      <p:sp>
        <p:nvSpPr>
          <p:cNvPr id="20483" name="Rectangle 3"/>
          <p:cNvSpPr>
            <a:spLocks noGrp="1" noChangeArrowheads="1"/>
          </p:cNvSpPr>
          <p:nvPr>
            <p:ph type="body" idx="4294967295"/>
          </p:nvPr>
        </p:nvSpPr>
        <p:spPr>
          <a:xfrm>
            <a:off x="1828800" y="1143000"/>
            <a:ext cx="8305800" cy="1143000"/>
          </a:xfrm>
        </p:spPr>
        <p:txBody>
          <a:bodyPr/>
          <a:lstStyle/>
          <a:p>
            <a:pPr eaLnBrk="1" hangingPunct="1">
              <a:buFontTx/>
              <a:buNone/>
            </a:pPr>
            <a:r>
              <a:rPr lang="hu-HU" altLang="en-US" dirty="0" smtClean="0"/>
              <a:t>Jan 4, </a:t>
            </a:r>
            <a:r>
              <a:rPr lang="en-US" altLang="en-US" dirty="0" smtClean="0"/>
              <a:t>1903</a:t>
            </a:r>
            <a:r>
              <a:rPr lang="hu-HU" altLang="en-US" dirty="0" smtClean="0"/>
              <a:t>, in Coney Island, NY</a:t>
            </a:r>
          </a:p>
          <a:p>
            <a:pPr eaLnBrk="1" hangingPunct="1">
              <a:buFontTx/>
              <a:buNone/>
            </a:pPr>
            <a:r>
              <a:rPr lang="hu-HU" altLang="en-US" dirty="0" smtClean="0"/>
              <a:t>Killed with AC in front of invited media</a:t>
            </a:r>
            <a:endParaRPr lang="en-US" altLang="en-US" dirty="0" smtClean="0"/>
          </a:p>
        </p:txBody>
      </p:sp>
      <p:pic>
        <p:nvPicPr>
          <p:cNvPr id="20484"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00400" y="2667001"/>
            <a:ext cx="6218238" cy="3819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17</a:t>
            </a:fld>
            <a:endParaRPr lang="en-US"/>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1093857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1209040" y="304800"/>
            <a:ext cx="9149399" cy="1143000"/>
          </a:xfrm>
        </p:spPr>
        <p:txBody>
          <a:bodyPr>
            <a:normAutofit/>
          </a:bodyPr>
          <a:lstStyle/>
          <a:p>
            <a:pPr eaLnBrk="1" hangingPunct="1"/>
            <a:r>
              <a:rPr lang="hu-HU" altLang="en-US" sz="4000" dirty="0"/>
              <a:t>New York state commissio</a:t>
            </a:r>
            <a:r>
              <a:rPr lang="en-US" altLang="en-US" sz="4000" dirty="0"/>
              <a:t>n, 1886</a:t>
            </a:r>
          </a:p>
        </p:txBody>
      </p:sp>
      <p:sp>
        <p:nvSpPr>
          <p:cNvPr id="21507" name="TextBox 2"/>
          <p:cNvSpPr txBox="1">
            <a:spLocks noChangeArrowheads="1"/>
          </p:cNvSpPr>
          <p:nvPr/>
        </p:nvSpPr>
        <p:spPr bwMode="auto">
          <a:xfrm>
            <a:off x="396240" y="1447800"/>
            <a:ext cx="10546080" cy="4524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bg1"/>
                </a:solidFill>
                <a:latin typeface="Arial" panose="020B0604020202020204" pitchFamily="34" charset="0"/>
              </a:defRPr>
            </a:lvl1pPr>
            <a:lvl2pPr marL="742950" indent="-285750">
              <a:spcBef>
                <a:spcPct val="20000"/>
              </a:spcBef>
              <a:buChar char="–"/>
              <a:defRPr sz="2800">
                <a:solidFill>
                  <a:schemeClr val="bg1"/>
                </a:solidFill>
                <a:latin typeface="Arial" panose="020B0604020202020204" pitchFamily="34" charset="0"/>
              </a:defRPr>
            </a:lvl2pPr>
            <a:lvl3pPr marL="1143000" indent="-228600">
              <a:spcBef>
                <a:spcPct val="20000"/>
              </a:spcBef>
              <a:buChar char="•"/>
              <a:defRPr sz="2400">
                <a:solidFill>
                  <a:schemeClr val="bg1"/>
                </a:solidFill>
                <a:latin typeface="Arial" panose="020B0604020202020204" pitchFamily="34" charset="0"/>
              </a:defRPr>
            </a:lvl3pPr>
            <a:lvl4pPr marL="1600200" indent="-228600">
              <a:spcBef>
                <a:spcPct val="20000"/>
              </a:spcBef>
              <a:buChar char="–"/>
              <a:defRPr sz="2000">
                <a:solidFill>
                  <a:schemeClr val="bg1"/>
                </a:solidFill>
                <a:latin typeface="Arial" panose="020B0604020202020204" pitchFamily="34" charset="0"/>
              </a:defRPr>
            </a:lvl4pPr>
            <a:lvl5pPr marL="2057400" indent="-228600">
              <a:spcBef>
                <a:spcPct val="20000"/>
              </a:spcBef>
              <a:buChar char="»"/>
              <a:defRPr sz="2000">
                <a:solidFill>
                  <a:schemeClr val="bg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bg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bg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bg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bg1"/>
                </a:solidFill>
                <a:latin typeface="Arial" panose="020B0604020202020204" pitchFamily="34" charset="0"/>
              </a:defRPr>
            </a:lvl9pPr>
          </a:lstStyle>
          <a:p>
            <a:pPr marL="457200" indent="-457200">
              <a:spcBef>
                <a:spcPct val="0"/>
              </a:spcBef>
            </a:pPr>
            <a:r>
              <a:rPr lang="en-US" altLang="en-US" dirty="0">
                <a:solidFill>
                  <a:schemeClr val="tx1"/>
                </a:solidFill>
              </a:rPr>
              <a:t>S</a:t>
            </a:r>
            <a:r>
              <a:rPr lang="hu-HU" altLang="en-US" dirty="0">
                <a:solidFill>
                  <a:schemeClr val="tx1"/>
                </a:solidFill>
              </a:rPr>
              <a:t>earched for new method of execution, more humane than </a:t>
            </a:r>
            <a:r>
              <a:rPr lang="hu-HU" altLang="en-US" dirty="0" smtClean="0">
                <a:solidFill>
                  <a:schemeClr val="tx1"/>
                </a:solidFill>
              </a:rPr>
              <a:t>hanging</a:t>
            </a:r>
            <a:endParaRPr lang="en-US" altLang="en-US" dirty="0" smtClean="0">
              <a:solidFill>
                <a:schemeClr val="tx1"/>
              </a:solidFill>
            </a:endParaRPr>
          </a:p>
          <a:p>
            <a:pPr marL="457200" indent="-457200">
              <a:spcBef>
                <a:spcPct val="0"/>
              </a:spcBef>
            </a:pPr>
            <a:r>
              <a:rPr lang="en-US" altLang="en-US" dirty="0" smtClean="0">
                <a:solidFill>
                  <a:schemeClr val="tx1"/>
                </a:solidFill>
              </a:rPr>
              <a:t>Chair: Elbridge Gerry, a New York City attorney and prominent citizen. Gerry’s grandfather had been the first Governor of </a:t>
            </a:r>
            <a:r>
              <a:rPr lang="en-US" altLang="en-US" dirty="0" err="1" smtClean="0">
                <a:solidFill>
                  <a:schemeClr val="tx1"/>
                </a:solidFill>
              </a:rPr>
              <a:t>Massachusets</a:t>
            </a:r>
            <a:r>
              <a:rPr lang="en-US" altLang="en-US" dirty="0" smtClean="0">
                <a:solidFill>
                  <a:schemeClr val="tx1"/>
                </a:solidFill>
              </a:rPr>
              <a:t> and the 5</a:t>
            </a:r>
            <a:r>
              <a:rPr lang="en-US" altLang="en-US" baseline="30000" dirty="0" smtClean="0">
                <a:solidFill>
                  <a:schemeClr val="tx1"/>
                </a:solidFill>
              </a:rPr>
              <a:t>th</a:t>
            </a:r>
            <a:r>
              <a:rPr lang="en-US" altLang="en-US" dirty="0" smtClean="0">
                <a:solidFill>
                  <a:schemeClr val="tx1"/>
                </a:solidFill>
              </a:rPr>
              <a:t> US Vice President from 1813 to 1814.</a:t>
            </a:r>
            <a:endParaRPr lang="hu-HU" altLang="en-US" dirty="0">
              <a:solidFill>
                <a:schemeClr val="tx1"/>
              </a:solidFill>
            </a:endParaRPr>
          </a:p>
          <a:p>
            <a:pPr marL="457200" indent="-457200">
              <a:spcBef>
                <a:spcPct val="0"/>
              </a:spcBef>
            </a:pPr>
            <a:r>
              <a:rPr lang="hu-HU" altLang="en-US" dirty="0" smtClean="0">
                <a:solidFill>
                  <a:schemeClr val="tx1"/>
                </a:solidFill>
              </a:rPr>
              <a:t>Edison </a:t>
            </a:r>
            <a:r>
              <a:rPr lang="hu-HU" altLang="en-US" dirty="0">
                <a:solidFill>
                  <a:schemeClr val="tx1"/>
                </a:solidFill>
              </a:rPr>
              <a:t>Electric </a:t>
            </a:r>
            <a:r>
              <a:rPr lang="hu-HU" altLang="en-US" dirty="0" smtClean="0">
                <a:solidFill>
                  <a:schemeClr val="tx1"/>
                </a:solidFill>
              </a:rPr>
              <a:t>buil</a:t>
            </a:r>
            <a:r>
              <a:rPr lang="en-US" altLang="en-US" dirty="0" smtClean="0">
                <a:solidFill>
                  <a:schemeClr val="tx1"/>
                </a:solidFill>
              </a:rPr>
              <a:t>t the</a:t>
            </a:r>
            <a:r>
              <a:rPr lang="hu-HU" altLang="en-US" dirty="0" smtClean="0">
                <a:solidFill>
                  <a:schemeClr val="tx1"/>
                </a:solidFill>
              </a:rPr>
              <a:t> </a:t>
            </a:r>
            <a:r>
              <a:rPr lang="hu-HU" altLang="en-US" dirty="0">
                <a:solidFill>
                  <a:schemeClr val="tx1"/>
                </a:solidFill>
              </a:rPr>
              <a:t>first chair, and </a:t>
            </a:r>
            <a:r>
              <a:rPr lang="en-US" altLang="en-US" dirty="0" smtClean="0">
                <a:solidFill>
                  <a:schemeClr val="tx1"/>
                </a:solidFill>
              </a:rPr>
              <a:t>they </a:t>
            </a:r>
            <a:r>
              <a:rPr lang="hu-HU" altLang="en-US" dirty="0" smtClean="0">
                <a:solidFill>
                  <a:schemeClr val="tx1"/>
                </a:solidFill>
              </a:rPr>
              <a:t>design</a:t>
            </a:r>
            <a:r>
              <a:rPr lang="en-US" altLang="en-US" dirty="0" err="1" smtClean="0">
                <a:solidFill>
                  <a:schemeClr val="tx1"/>
                </a:solidFill>
              </a:rPr>
              <a:t>ed</a:t>
            </a:r>
            <a:r>
              <a:rPr lang="hu-HU" altLang="en-US" dirty="0" smtClean="0">
                <a:solidFill>
                  <a:schemeClr val="tx1"/>
                </a:solidFill>
              </a:rPr>
              <a:t> </a:t>
            </a:r>
            <a:r>
              <a:rPr lang="hu-HU" altLang="en-US" dirty="0">
                <a:solidFill>
                  <a:schemeClr val="tx1"/>
                </a:solidFill>
              </a:rPr>
              <a:t>an AC </a:t>
            </a:r>
            <a:r>
              <a:rPr lang="hu-HU" altLang="en-US" dirty="0" smtClean="0">
                <a:solidFill>
                  <a:schemeClr val="tx1"/>
                </a:solidFill>
              </a:rPr>
              <a:t>chair</a:t>
            </a:r>
            <a:r>
              <a:rPr lang="en-US" altLang="en-US" dirty="0" smtClean="0">
                <a:solidFill>
                  <a:schemeClr val="tx1"/>
                </a:solidFill>
              </a:rPr>
              <a:t>, hoping to link the system to Westinghouse’s technology</a:t>
            </a:r>
            <a:r>
              <a:rPr lang="hu-HU" altLang="en-US" dirty="0" smtClean="0">
                <a:solidFill>
                  <a:schemeClr val="tx1"/>
                </a:solidFill>
              </a:rPr>
              <a:t>.</a:t>
            </a:r>
            <a:endParaRPr lang="en-US" altLang="en-US" dirty="0">
              <a:solidFill>
                <a:schemeClr val="tx1"/>
              </a:solidFill>
            </a:endParaRPr>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18</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05361184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Gerry Commission</a:t>
            </a:r>
            <a:endParaRPr lang="en-US" dirty="0"/>
          </a:p>
        </p:txBody>
      </p:sp>
      <p:sp>
        <p:nvSpPr>
          <p:cNvPr id="5" name="Content Placeholder 4"/>
          <p:cNvSpPr>
            <a:spLocks noGrp="1"/>
          </p:cNvSpPr>
          <p:nvPr>
            <p:ph idx="1"/>
          </p:nvPr>
        </p:nvSpPr>
        <p:spPr/>
        <p:txBody>
          <a:bodyPr>
            <a:normAutofit/>
          </a:bodyPr>
          <a:lstStyle/>
          <a:p>
            <a:r>
              <a:rPr lang="en-US" dirty="0" smtClean="0"/>
              <a:t>Reading their report is even more depressing than taking this class!</a:t>
            </a:r>
          </a:p>
          <a:p>
            <a:r>
              <a:rPr lang="en-US" dirty="0" smtClean="0"/>
              <a:t>They went through all the historical practices known to human history.</a:t>
            </a:r>
          </a:p>
          <a:p>
            <a:r>
              <a:rPr lang="en-US" dirty="0" smtClean="0"/>
              <a:t>Finally they settled on using the magnificent new technology of electric power, to generate something unlike anything previously ever experienced. </a:t>
            </a:r>
          </a:p>
          <a:p>
            <a:r>
              <a:rPr lang="en-US" dirty="0" smtClean="0"/>
              <a:t>Edison personally guaranteed that it would kill instantly, painlessly.</a:t>
            </a:r>
          </a:p>
          <a:p>
            <a:r>
              <a:rPr lang="en-US" dirty="0" smtClean="0"/>
              <a:t>New York state went on to use the chair more than 600 times before 1965.</a:t>
            </a:r>
            <a:endParaRPr lang="en-US" dirty="0"/>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19</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8711562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links and announcements on the class website</a:t>
            </a:r>
            <a:endParaRPr lang="en-US" dirty="0"/>
          </a:p>
        </p:txBody>
      </p:sp>
      <p:sp>
        <p:nvSpPr>
          <p:cNvPr id="3" name="Content Placeholder 2"/>
          <p:cNvSpPr>
            <a:spLocks noGrp="1"/>
          </p:cNvSpPr>
          <p:nvPr>
            <p:ph idx="1"/>
          </p:nvPr>
        </p:nvSpPr>
        <p:spPr/>
        <p:txBody>
          <a:bodyPr>
            <a:normAutofit lnSpcReduction="10000"/>
          </a:bodyPr>
          <a:lstStyle/>
          <a:p>
            <a:r>
              <a:rPr lang="en-US" dirty="0" smtClean="0"/>
              <a:t>A story by a journalist who is a former student in this class:</a:t>
            </a:r>
          </a:p>
          <a:p>
            <a:pPr lvl="1"/>
            <a:r>
              <a:rPr lang="en-US" dirty="0" smtClean="0"/>
              <a:t>https</a:t>
            </a:r>
            <a:r>
              <a:rPr lang="en-US" dirty="0"/>
              <a:t>://www.cbs19.tv/article/news/politics/wrongfully-convicted-texan-spends-13-years-in-prison-for-murder/501-7bc1dd6a-c05b-4f00-a6e0-5f1cfc0a4224</a:t>
            </a:r>
          </a:p>
          <a:p>
            <a:r>
              <a:rPr lang="en-US" dirty="0" smtClean="0"/>
              <a:t>Vincent Simmons goes free after 44 years:</a:t>
            </a:r>
            <a:endParaRPr lang="en-US" dirty="0"/>
          </a:p>
          <a:p>
            <a:pPr lvl="1"/>
            <a:r>
              <a:rPr lang="en-US" dirty="0"/>
              <a:t>https://www.cbsnews.com/video/vincent-simmons-is-free-after-44-years-in-prison/</a:t>
            </a:r>
          </a:p>
          <a:p>
            <a:endParaRPr lang="en-US" dirty="0" smtClean="0"/>
          </a:p>
          <a:p>
            <a:r>
              <a:rPr lang="en-US" dirty="0" smtClean="0"/>
              <a:t>The “War of the Currents” between Westinghouse and Tesla on the one hand and Thomas Edison on the other</a:t>
            </a:r>
            <a:endParaRPr lang="en-US" dirty="0"/>
          </a:p>
          <a:p>
            <a:pPr lvl="1"/>
            <a:r>
              <a:rPr lang="en-US" dirty="0"/>
              <a:t>https://www.youtube.com/watch?v=oj-bDe84C0A</a:t>
            </a:r>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2</a:t>
            </a:fld>
            <a:endParaRPr lang="en-US"/>
          </a:p>
        </p:txBody>
      </p:sp>
    </p:spTree>
    <p:extLst>
      <p:ext uri="{BB962C8B-B14F-4D97-AF65-F5344CB8AC3E}">
        <p14:creationId xmlns:p14="http://schemas.microsoft.com/office/powerpoint/2010/main" val="184640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831" y="136478"/>
            <a:ext cx="4899546" cy="2115403"/>
          </a:xfrm>
        </p:spPr>
        <p:txBody>
          <a:bodyPr/>
          <a:lstStyle/>
          <a:p>
            <a:r>
              <a:rPr lang="en-US" dirty="0" smtClean="0"/>
              <a:t>Contributions of the Gerry family to US history</a:t>
            </a:r>
            <a:endParaRPr lang="en-US" dirty="0"/>
          </a:p>
        </p:txBody>
      </p:sp>
      <p:sp>
        <p:nvSpPr>
          <p:cNvPr id="3" name="Content Placeholder 2"/>
          <p:cNvSpPr>
            <a:spLocks noGrp="1"/>
          </p:cNvSpPr>
          <p:nvPr>
            <p:ph idx="1"/>
          </p:nvPr>
        </p:nvSpPr>
        <p:spPr>
          <a:xfrm>
            <a:off x="122831" y="2251881"/>
            <a:ext cx="5609229" cy="3925081"/>
          </a:xfrm>
        </p:spPr>
        <p:txBody>
          <a:bodyPr>
            <a:normAutofit/>
          </a:bodyPr>
          <a:lstStyle/>
          <a:p>
            <a:r>
              <a:rPr lang="en-US" dirty="0" smtClean="0"/>
              <a:t>Elbridge Gerry (elder): The original 1821 Gerrymander. Later VP of the US.</a:t>
            </a:r>
          </a:p>
          <a:p>
            <a:endParaRPr lang="en-US" dirty="0"/>
          </a:p>
          <a:p>
            <a:r>
              <a:rPr lang="en-US" dirty="0" smtClean="0"/>
              <a:t>Elbridge Gerry (younger): Chaired the State of New York commission to replace hanging with a more civilized method of execution. The choice: Electrocution</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023579" y="0"/>
            <a:ext cx="6168421" cy="6858000"/>
          </a:xfrm>
          <a:prstGeom prst="rect">
            <a:avLst/>
          </a:prstGeom>
        </p:spPr>
      </p:pic>
      <p:sp>
        <p:nvSpPr>
          <p:cNvPr id="6" name="Slide Number Placeholder 5"/>
          <p:cNvSpPr>
            <a:spLocks noGrp="1"/>
          </p:cNvSpPr>
          <p:nvPr>
            <p:ph type="sldNum" sz="quarter" idx="12"/>
          </p:nvPr>
        </p:nvSpPr>
        <p:spPr/>
        <p:txBody>
          <a:bodyPr/>
          <a:lstStyle/>
          <a:p>
            <a:fld id="{8D4B8CC8-9496-482A-B097-746D52D1E611}" type="slidenum">
              <a:rPr lang="en-US" smtClean="0"/>
              <a:t>20</a:t>
            </a:fld>
            <a:endParaRPr lang="en-US"/>
          </a:p>
        </p:txBody>
      </p:sp>
      <p:pic>
        <p:nvPicPr>
          <p:cNvPr id="7"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44618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p:txBody>
          <a:bodyPr/>
          <a:lstStyle/>
          <a:p>
            <a:pPr eaLnBrk="1" hangingPunct="1"/>
            <a:r>
              <a:rPr lang="hu-HU" altLang="en-US" smtClean="0"/>
              <a:t>First electric chair execution</a:t>
            </a:r>
            <a:endParaRPr lang="en-US" altLang="en-US" smtClean="0"/>
          </a:p>
        </p:txBody>
      </p:sp>
      <p:sp>
        <p:nvSpPr>
          <p:cNvPr id="22531" name="Rectangle 3"/>
          <p:cNvSpPr>
            <a:spLocks noGrp="1" noChangeArrowheads="1"/>
          </p:cNvSpPr>
          <p:nvPr>
            <p:ph type="body" idx="4294967295"/>
          </p:nvPr>
        </p:nvSpPr>
        <p:spPr>
          <a:xfrm>
            <a:off x="955040" y="1600200"/>
            <a:ext cx="9103360" cy="4876800"/>
          </a:xfrm>
        </p:spPr>
        <p:txBody>
          <a:bodyPr/>
          <a:lstStyle/>
          <a:p>
            <a:pPr eaLnBrk="1" hangingPunct="1">
              <a:buFontTx/>
              <a:buNone/>
            </a:pPr>
            <a:r>
              <a:rPr lang="hu-HU" altLang="en-US" dirty="0" smtClean="0"/>
              <a:t>William Kemmler</a:t>
            </a:r>
            <a:r>
              <a:rPr lang="en-US" altLang="en-US" dirty="0" smtClean="0"/>
              <a:t>,  Aug 6, 1890</a:t>
            </a:r>
            <a:endParaRPr lang="hu-HU" altLang="en-US" dirty="0" smtClean="0"/>
          </a:p>
          <a:p>
            <a:pPr eaLnBrk="1" hangingPunct="1">
              <a:buFontTx/>
              <a:buNone/>
            </a:pPr>
            <a:r>
              <a:rPr lang="hu-HU" altLang="en-US" dirty="0" smtClean="0"/>
              <a:t>AC passed thr</a:t>
            </a:r>
            <a:r>
              <a:rPr lang="en-US" altLang="en-US" dirty="0" err="1" smtClean="0"/>
              <a:t>ough</a:t>
            </a:r>
            <a:r>
              <a:rPr lang="hu-HU" altLang="en-US" dirty="0" smtClean="0"/>
              <a:t> him for 17 sec</a:t>
            </a:r>
          </a:p>
          <a:p>
            <a:pPr eaLnBrk="1" hangingPunct="1">
              <a:buFontTx/>
              <a:buNone/>
            </a:pPr>
            <a:r>
              <a:rPr lang="hu-HU" altLang="en-US" dirty="0" smtClean="0"/>
              <a:t>Declared dead</a:t>
            </a:r>
          </a:p>
          <a:p>
            <a:pPr eaLnBrk="1" hangingPunct="1">
              <a:buFontTx/>
              <a:buNone/>
            </a:pPr>
            <a:r>
              <a:rPr lang="hu-HU" altLang="en-US" dirty="0" smtClean="0"/>
              <a:t>Witnesses said he was still breathing</a:t>
            </a:r>
          </a:p>
          <a:p>
            <a:pPr eaLnBrk="1" hangingPunct="1">
              <a:buFontTx/>
              <a:buNone/>
            </a:pPr>
            <a:r>
              <a:rPr lang="hu-HU" altLang="en-US" dirty="0" smtClean="0"/>
              <a:t>Current turned back on, ran for 8 minutes</a:t>
            </a:r>
            <a:endParaRPr lang="en-US" altLang="en-US" dirty="0" smtClean="0"/>
          </a:p>
          <a:p>
            <a:pPr eaLnBrk="1" hangingPunct="1">
              <a:buFontTx/>
              <a:buNone/>
            </a:pPr>
            <a:endParaRPr lang="en-US" altLang="en-US" dirty="0" smtClean="0"/>
          </a:p>
          <a:p>
            <a:pPr eaLnBrk="1" hangingPunct="1">
              <a:buFontTx/>
              <a:buNone/>
            </a:pPr>
            <a:r>
              <a:rPr lang="en-US" altLang="en-US" dirty="0" smtClean="0"/>
              <a:t>Westinghouse famous quote:</a:t>
            </a:r>
          </a:p>
          <a:p>
            <a:pPr eaLnBrk="1" hangingPunct="1">
              <a:buFontTx/>
              <a:buNone/>
            </a:pPr>
            <a:r>
              <a:rPr lang="en-US" altLang="en-US" dirty="0" smtClean="0"/>
              <a:t> They would have done better with an axe!</a:t>
            </a:r>
          </a:p>
        </p:txBody>
      </p:sp>
      <p:sp>
        <p:nvSpPr>
          <p:cNvPr id="2" name="Footer Placeholder 1"/>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21</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4490610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watch a few minutes of a film</a:t>
            </a:r>
            <a:endParaRPr lang="en-US" dirty="0"/>
          </a:p>
        </p:txBody>
      </p:sp>
      <p:sp>
        <p:nvSpPr>
          <p:cNvPr id="3" name="Content Placeholder 2"/>
          <p:cNvSpPr>
            <a:spLocks noGrp="1"/>
          </p:cNvSpPr>
          <p:nvPr>
            <p:ph idx="1"/>
          </p:nvPr>
        </p:nvSpPr>
        <p:spPr/>
        <p:txBody>
          <a:bodyPr/>
          <a:lstStyle/>
          <a:p>
            <a:r>
              <a:rPr lang="en-US" dirty="0" smtClean="0"/>
              <a:t>Google </a:t>
            </a:r>
            <a:r>
              <a:rPr lang="en-US" dirty="0" err="1" smtClean="0"/>
              <a:t>youtube</a:t>
            </a:r>
            <a:r>
              <a:rPr lang="en-US" dirty="0" smtClean="0"/>
              <a:t> Tesla </a:t>
            </a:r>
            <a:r>
              <a:rPr lang="en-US" dirty="0" smtClean="0"/>
              <a:t>Master of Lightning</a:t>
            </a:r>
            <a:endParaRPr lang="en-US" dirty="0" smtClean="0"/>
          </a:p>
          <a:p>
            <a:endParaRPr lang="en-US" dirty="0"/>
          </a:p>
          <a:p>
            <a:r>
              <a:rPr lang="en-US" dirty="0" smtClean="0"/>
              <a:t>It should take you here: </a:t>
            </a:r>
          </a:p>
          <a:p>
            <a:r>
              <a:rPr lang="en-US" dirty="0">
                <a:hlinkClick r:id="rId3"/>
              </a:rPr>
              <a:t>https://</a:t>
            </a:r>
            <a:r>
              <a:rPr lang="en-US" dirty="0" smtClean="0">
                <a:hlinkClick r:id="rId3"/>
              </a:rPr>
              <a:t>www.youtube.com/watch?v=oj-bDe84C0A</a:t>
            </a:r>
            <a:endParaRPr lang="en-US" dirty="0" smtClean="0"/>
          </a:p>
          <a:p>
            <a:endParaRPr lang="en-US" dirty="0"/>
          </a:p>
          <a:p>
            <a:r>
              <a:rPr lang="en-US" dirty="0" smtClean="0"/>
              <a:t>Go to the 18 minute mark and watch for 5 minutes.</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22</a:t>
            </a:fld>
            <a:endParaRPr lang="en-US"/>
          </a:p>
        </p:txBody>
      </p:sp>
      <p:pic>
        <p:nvPicPr>
          <p:cNvPr id="6" name="Content Placeholder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3787375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a quick diversion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My educational record. I only ever went to 3 schools!</a:t>
            </a:r>
          </a:p>
          <a:p>
            <a:endParaRPr lang="en-US" dirty="0"/>
          </a:p>
          <a:p>
            <a:r>
              <a:rPr lang="en-US" dirty="0" smtClean="0"/>
              <a:t>K-8, Thomas A. Edison Elementary</a:t>
            </a:r>
          </a:p>
          <a:p>
            <a:r>
              <a:rPr lang="en-US" dirty="0" smtClean="0"/>
              <a:t>9-12, Cass Technical High School (Go, Technicians!)</a:t>
            </a:r>
          </a:p>
          <a:p>
            <a:r>
              <a:rPr lang="en-US" dirty="0" smtClean="0"/>
              <a:t>BA, MA, PhD, University of Michigan (Go Blue!)</a:t>
            </a:r>
          </a:p>
          <a:p>
            <a:endParaRPr lang="en-US" dirty="0"/>
          </a:p>
          <a:p>
            <a:r>
              <a:rPr lang="en-US" dirty="0" smtClean="0"/>
              <a:t>At the end of this lecture you’ll see, I want to start a petition to get the Detroit public schools to change the name of my alma-mater! I never knew much about Edison other than that he invented the lightbulb, the phonograph, and a bunch of other things. But, he also promoted the electric chair, ick. That’s a long story and we’ll get into it today…</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3</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5513576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Methods: Hanging was most common once</a:t>
            </a:r>
            <a:endParaRPr lang="en-US" dirty="0"/>
          </a:p>
        </p:txBody>
      </p:sp>
      <p:pic>
        <p:nvPicPr>
          <p:cNvPr id="10" name="Content Placeholder 9"/>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04072" y="1825625"/>
            <a:ext cx="5983856" cy="4351338"/>
          </a:xfrm>
        </p:spPr>
      </p:pic>
      <p:sp>
        <p:nvSpPr>
          <p:cNvPr id="7" name="Footer Placeholder 6"/>
          <p:cNvSpPr>
            <a:spLocks noGrp="1"/>
          </p:cNvSpPr>
          <p:nvPr>
            <p:ph type="ftr" sz="quarter" idx="11"/>
          </p:nvPr>
        </p:nvSpPr>
        <p:spPr/>
        <p:txBody>
          <a:bodyPr/>
          <a:lstStyle/>
          <a:p>
            <a:r>
              <a:rPr lang="en-US" smtClean="0"/>
              <a:t>Baumgartner, POLI 203, Spring 2022</a:t>
            </a:r>
            <a:endParaRPr lang="en-US"/>
          </a:p>
        </p:txBody>
      </p:sp>
      <p:sp>
        <p:nvSpPr>
          <p:cNvPr id="2" name="Slide Number Placeholder 1"/>
          <p:cNvSpPr>
            <a:spLocks noGrp="1"/>
          </p:cNvSpPr>
          <p:nvPr>
            <p:ph type="sldNum" sz="quarter" idx="12"/>
          </p:nvPr>
        </p:nvSpPr>
        <p:spPr/>
        <p:txBody>
          <a:bodyPr/>
          <a:lstStyle/>
          <a:p>
            <a:fld id="{8D4B8CC8-9496-482A-B097-746D52D1E611}" type="slidenum">
              <a:rPr lang="en-US" smtClean="0"/>
              <a:t>4</a:t>
            </a:fld>
            <a:endParaRPr lang="en-US"/>
          </a:p>
        </p:txBody>
      </p:sp>
      <p:pic>
        <p:nvPicPr>
          <p:cNvPr id="6"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4472521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Modern methods: Hanging, then Electric Chair, Gas Chamber, then Lethal Injection</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04072" y="1825625"/>
            <a:ext cx="5983856" cy="4351338"/>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5</a:t>
            </a:fld>
            <a:endParaRPr lang="en-US"/>
          </a:p>
        </p:txBody>
      </p:sp>
      <p:pic>
        <p:nvPicPr>
          <p:cNvPr id="6"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200950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Lethal injections</a:t>
            </a:r>
            <a:endParaRPr lang="en-US" dirty="0"/>
          </a:p>
        </p:txBody>
      </p:sp>
      <p:sp>
        <p:nvSpPr>
          <p:cNvPr id="3" name="Content Placeholder 2"/>
          <p:cNvSpPr>
            <a:spLocks noGrp="1"/>
          </p:cNvSpPr>
          <p:nvPr>
            <p:ph idx="1"/>
          </p:nvPr>
        </p:nvSpPr>
        <p:spPr/>
        <p:txBody>
          <a:bodyPr/>
          <a:lstStyle/>
          <a:p>
            <a:r>
              <a:rPr lang="en-US" dirty="0" smtClean="0"/>
              <a:t>Oklahoma medical examiner, let’s improve on the electric chair</a:t>
            </a:r>
          </a:p>
          <a:p>
            <a:r>
              <a:rPr lang="en-US" dirty="0" smtClean="0"/>
              <a:t>3 drug cocktail</a:t>
            </a:r>
          </a:p>
          <a:p>
            <a:pPr lvl="1"/>
            <a:r>
              <a:rPr lang="en-US" dirty="0" smtClean="0"/>
              <a:t>Sedative</a:t>
            </a:r>
          </a:p>
          <a:p>
            <a:pPr lvl="1"/>
            <a:r>
              <a:rPr lang="en-US" dirty="0" smtClean="0"/>
              <a:t>Paralytic agent (stop all muscle movement, such as twitching, grimacing)</a:t>
            </a:r>
          </a:p>
          <a:p>
            <a:pPr lvl="1"/>
            <a:r>
              <a:rPr lang="en-US" dirty="0" smtClean="0"/>
              <a:t>Stop the heart</a:t>
            </a:r>
          </a:p>
          <a:p>
            <a:r>
              <a:rPr lang="en-US" dirty="0" smtClean="0"/>
              <a:t>Some key questions</a:t>
            </a:r>
          </a:p>
          <a:p>
            <a:pPr lvl="1"/>
            <a:r>
              <a:rPr lang="en-US" dirty="0" smtClean="0"/>
              <a:t>If #1 fails, but #2 works, how would we know if #3 caused undue suffering?</a:t>
            </a:r>
          </a:p>
          <a:p>
            <a:pPr lvl="1"/>
            <a:r>
              <a:rPr lang="en-US" dirty="0" smtClean="0"/>
              <a:t>What is the point of #2 anyway? Certainly not for the inmate’s benefit.</a:t>
            </a:r>
          </a:p>
          <a:p>
            <a:r>
              <a:rPr lang="en-US" dirty="0" smtClean="0"/>
              <a:t>The Medicalization paradox</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6</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2581877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23595"/>
          </a:xfrm>
        </p:spPr>
        <p:txBody>
          <a:bodyPr/>
          <a:lstStyle/>
          <a:p>
            <a:r>
              <a:rPr lang="en-US" dirty="0" smtClean="0"/>
              <a:t>Recent controversies</a:t>
            </a:r>
            <a:endParaRPr lang="en-US" dirty="0"/>
          </a:p>
        </p:txBody>
      </p:sp>
      <p:sp>
        <p:nvSpPr>
          <p:cNvPr id="3" name="Content Placeholder 2"/>
          <p:cNvSpPr>
            <a:spLocks noGrp="1"/>
          </p:cNvSpPr>
          <p:nvPr>
            <p:ph idx="1"/>
          </p:nvPr>
        </p:nvSpPr>
        <p:spPr>
          <a:xfrm>
            <a:off x="838200" y="1300480"/>
            <a:ext cx="10515600" cy="4876483"/>
          </a:xfrm>
        </p:spPr>
        <p:txBody>
          <a:bodyPr>
            <a:normAutofit lnSpcReduction="10000"/>
          </a:bodyPr>
          <a:lstStyle/>
          <a:p>
            <a:r>
              <a:rPr lang="en-US" dirty="0" smtClean="0"/>
              <a:t>No US based pharmaceuticals manufacture the drugs.</a:t>
            </a:r>
          </a:p>
          <a:p>
            <a:r>
              <a:rPr lang="en-US" dirty="0" smtClean="0"/>
              <a:t>EU pressure on EU-based companies not to export them for this purpose.</a:t>
            </a:r>
          </a:p>
          <a:p>
            <a:r>
              <a:rPr lang="en-US" dirty="0" smtClean="0"/>
              <a:t>Difficulties in finding the drugs, illegal processes of importing them.</a:t>
            </a:r>
          </a:p>
          <a:p>
            <a:r>
              <a:rPr lang="en-US" dirty="0" smtClean="0"/>
              <a:t>Efforts to change the cocktail, develop new systems, nitrogen gas, other drug combinations, etc. How can you tell if they might cause suffering, as you can’t test them. Allegations of human experimentation and the risk of painful death.</a:t>
            </a:r>
          </a:p>
          <a:p>
            <a:r>
              <a:rPr lang="en-US" dirty="0" smtClean="0"/>
              <a:t>Lawyers and judges making medical determinations.</a:t>
            </a:r>
          </a:p>
          <a:p>
            <a:r>
              <a:rPr lang="en-US" dirty="0" smtClean="0"/>
              <a:t>Paradoxes: Many would be totally fine with painful death, but the US constitution does not allow that, maybe.</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7</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780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Post-mortem study of amount of anesthetic in the blood (Figure 10.4, from </a:t>
            </a:r>
            <a:r>
              <a:rPr lang="en-US" i="1" dirty="0" smtClean="0"/>
              <a:t>The Lancet</a:t>
            </a:r>
            <a:r>
              <a:rPr lang="en-US" dirty="0" smtClean="0"/>
              <a:t>)</a:t>
            </a:r>
            <a:endParaRPr lang="en-US" dirty="0"/>
          </a:p>
        </p:txBody>
      </p:sp>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104072" y="1825625"/>
            <a:ext cx="5983856" cy="4351338"/>
          </a:xfrm>
        </p:spPr>
      </p:pic>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3" name="Slide Number Placeholder 2"/>
          <p:cNvSpPr>
            <a:spLocks noGrp="1"/>
          </p:cNvSpPr>
          <p:nvPr>
            <p:ph type="sldNum" sz="quarter" idx="12"/>
          </p:nvPr>
        </p:nvSpPr>
        <p:spPr/>
        <p:txBody>
          <a:bodyPr/>
          <a:lstStyle/>
          <a:p>
            <a:fld id="{8D4B8CC8-9496-482A-B097-746D52D1E611}" type="slidenum">
              <a:rPr lang="en-US" smtClean="0"/>
              <a:t>8</a:t>
            </a:fld>
            <a:endParaRPr lang="en-US"/>
          </a:p>
        </p:txBody>
      </p:sp>
      <p:pic>
        <p:nvPicPr>
          <p:cNvPr id="6" name="Content Placeholder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6181521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 to the firing squad?</a:t>
            </a:r>
            <a:endParaRPr lang="en-US" dirty="0"/>
          </a:p>
        </p:txBody>
      </p:sp>
      <p:sp>
        <p:nvSpPr>
          <p:cNvPr id="3" name="Content Placeholder 2"/>
          <p:cNvSpPr>
            <a:spLocks noGrp="1"/>
          </p:cNvSpPr>
          <p:nvPr>
            <p:ph idx="1"/>
          </p:nvPr>
        </p:nvSpPr>
        <p:spPr/>
        <p:txBody>
          <a:bodyPr>
            <a:normAutofit lnSpcReduction="10000"/>
          </a:bodyPr>
          <a:lstStyle/>
          <a:p>
            <a:r>
              <a:rPr lang="en-US" dirty="0" smtClean="0"/>
              <a:t>We have never gone backwards.</a:t>
            </a:r>
          </a:p>
          <a:p>
            <a:r>
              <a:rPr lang="en-US" dirty="0" smtClean="0"/>
              <a:t>Each generation has declared finding a higher level of civilization compared to previous ones: electrocution, gas chamber, lethal injection.</a:t>
            </a:r>
          </a:p>
          <a:p>
            <a:r>
              <a:rPr lang="en-US" dirty="0" smtClean="0"/>
              <a:t>None has proven immune to botched application</a:t>
            </a:r>
          </a:p>
          <a:p>
            <a:pPr lvl="1"/>
            <a:r>
              <a:rPr lang="en-US" dirty="0" smtClean="0"/>
              <a:t>(No one has much practice, after all)</a:t>
            </a:r>
          </a:p>
          <a:p>
            <a:pPr lvl="1"/>
            <a:r>
              <a:rPr lang="en-US" dirty="0" smtClean="0"/>
              <a:t>For the Court: Isolated mishaps must be distinguished from systematic torture</a:t>
            </a:r>
          </a:p>
          <a:p>
            <a:r>
              <a:rPr lang="en-US" dirty="0" smtClean="0"/>
              <a:t>Lethal injection:</a:t>
            </a:r>
          </a:p>
          <a:p>
            <a:pPr lvl="1"/>
            <a:r>
              <a:rPr lang="en-US" dirty="0" smtClean="0"/>
              <a:t>No doctors, so can a prison guard do it?</a:t>
            </a:r>
          </a:p>
          <a:p>
            <a:pPr lvl="1"/>
            <a:r>
              <a:rPr lang="en-US" dirty="0" smtClean="0"/>
              <a:t>No drug imports, so can states get them from just anywhere?</a:t>
            </a:r>
          </a:p>
          <a:p>
            <a:pPr lvl="1"/>
            <a:r>
              <a:rPr lang="en-US" dirty="0" smtClean="0"/>
              <a:t>Very hard to regulate a medical procedure if no doctors involved…</a:t>
            </a:r>
            <a:endParaRPr lang="en-US" dirty="0"/>
          </a:p>
        </p:txBody>
      </p:sp>
      <p:sp>
        <p:nvSpPr>
          <p:cNvPr id="4" name="Footer Placeholder 3"/>
          <p:cNvSpPr>
            <a:spLocks noGrp="1"/>
          </p:cNvSpPr>
          <p:nvPr>
            <p:ph type="ftr" sz="quarter" idx="11"/>
          </p:nvPr>
        </p:nvSpPr>
        <p:spPr/>
        <p:txBody>
          <a:bodyPr/>
          <a:lstStyle/>
          <a:p>
            <a:r>
              <a:rPr lang="en-US" smtClean="0"/>
              <a:t>Baumgartner, POLI 203, Spring 2022</a:t>
            </a:r>
            <a:endParaRPr lang="en-US"/>
          </a:p>
        </p:txBody>
      </p:sp>
      <p:sp>
        <p:nvSpPr>
          <p:cNvPr id="5" name="Slide Number Placeholder 4"/>
          <p:cNvSpPr>
            <a:spLocks noGrp="1"/>
          </p:cNvSpPr>
          <p:nvPr>
            <p:ph type="sldNum" sz="quarter" idx="12"/>
          </p:nvPr>
        </p:nvSpPr>
        <p:spPr/>
        <p:txBody>
          <a:bodyPr/>
          <a:lstStyle/>
          <a:p>
            <a:fld id="{8D4B8CC8-9496-482A-B097-746D52D1E611}" type="slidenum">
              <a:rPr lang="en-US" smtClean="0"/>
              <a:t>9</a:t>
            </a:fld>
            <a:endParaRPr lang="en-US"/>
          </a:p>
        </p:txBody>
      </p:sp>
      <p:pic>
        <p:nvPicPr>
          <p:cNvPr id="6" name="Content Placeholder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200" y="6264275"/>
            <a:ext cx="1656522" cy="457200"/>
          </a:xfrm>
          <a:prstGeom prst="rect">
            <a:avLst/>
          </a:prstGeom>
        </p:spPr>
      </p:pic>
    </p:spTree>
    <p:extLst>
      <p:ext uri="{BB962C8B-B14F-4D97-AF65-F5344CB8AC3E}">
        <p14:creationId xmlns:p14="http://schemas.microsoft.com/office/powerpoint/2010/main" val="1533785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1011</TotalTime>
  <Words>1370</Words>
  <Application>Microsoft Office PowerPoint</Application>
  <PresentationFormat>Widescreen</PresentationFormat>
  <Paragraphs>174</Paragraphs>
  <Slides>22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Deadly Justice, Ch 10 Methods of Execution</vt:lpstr>
      <vt:lpstr>Some links and announcements on the class website</vt:lpstr>
      <vt:lpstr>First, a quick diversion</vt:lpstr>
      <vt:lpstr>Methods: Hanging was most common once</vt:lpstr>
      <vt:lpstr>Modern methods: Hanging, then Electric Chair, Gas Chamber, then Lethal Injection</vt:lpstr>
      <vt:lpstr>Lethal injections</vt:lpstr>
      <vt:lpstr>Recent controversies</vt:lpstr>
      <vt:lpstr>Post-mortem study of amount of anesthetic in the blood (Figure 10.4, from The Lancet)</vt:lpstr>
      <vt:lpstr>Back to the firing squad?</vt:lpstr>
      <vt:lpstr>North Carolina’s experience</vt:lpstr>
      <vt:lpstr>Westinghouse and Edison</vt:lpstr>
      <vt:lpstr>U.S. Technology in 1880</vt:lpstr>
      <vt:lpstr>Edison’s technical downfall</vt:lpstr>
      <vt:lpstr>Players in this drama, team DC</vt:lpstr>
      <vt:lpstr>Players, team AC</vt:lpstr>
      <vt:lpstr>Edison had the inferior product</vt:lpstr>
      <vt:lpstr>Topsy, retired circus elephant</vt:lpstr>
      <vt:lpstr>New York state commission, 1886</vt:lpstr>
      <vt:lpstr>The Gerry Commission</vt:lpstr>
      <vt:lpstr>Contributions of the Gerry family to US history</vt:lpstr>
      <vt:lpstr>First electric chair execution</vt:lpstr>
      <vt:lpstr>Let’s watch a few minutes of a film</vt:lpstr>
    </vt:vector>
  </TitlesOfParts>
  <Company>Lenovo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Lenovo User</dc:creator>
  <cp:lastModifiedBy>Lenovo User</cp:lastModifiedBy>
  <cp:revision>73</cp:revision>
  <dcterms:created xsi:type="dcterms:W3CDTF">2018-01-15T16:13:46Z</dcterms:created>
  <dcterms:modified xsi:type="dcterms:W3CDTF">2022-02-16T00:46:24Z</dcterms:modified>
</cp:coreProperties>
</file>