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2" r:id="rId3"/>
    <p:sldId id="263" r:id="rId4"/>
    <p:sldId id="261" r:id="rId5"/>
    <p:sldId id="264" r:id="rId6"/>
    <p:sldId id="265" r:id="rId7"/>
    <p:sldId id="260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2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DE87B-8DF7-4CBE-9932-CC5A96AC04EA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D50173-9CF3-48C0-9AEE-40E4E9AD3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4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0ADF6-B1C2-4809-81B8-B6471EB311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04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A13AE-2D69-4F41-B253-8106C6003716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24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0012B-EDBF-42A2-81F8-DEBEEF8AEE91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8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0B8B5-D834-407B-9D30-92FEA999A460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458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21D73-F29D-4B98-AEBD-74FFE7BA1B62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4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0D21C-C1CF-4A62-A949-D36D227EE84E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2CA5D-AF70-4866-B89F-2E9CEDB4E1F6}" type="datetime1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28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B170-5763-4497-9C7F-2E46ADB1DF6F}" type="datetime1">
              <a:rPr lang="en-US" smtClean="0"/>
              <a:t>3/1/2022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88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4DC-1864-45E5-80B0-51A842E1CA63}" type="datetime1">
              <a:rPr lang="en-US" smtClean="0"/>
              <a:t>3/1/2022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2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6D51-59FC-4A00-9B98-74859D8DF743}" type="datetime1">
              <a:rPr lang="en-US" smtClean="0"/>
              <a:t>3/1/2022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8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5099-780A-4768-9580-3F8E21BB1840}" type="datetime1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035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9E4E-CA02-445B-9BE4-6CA1C7AF6F4B}" type="datetime1">
              <a:rPr lang="en-US" smtClean="0"/>
              <a:t>3/1/2022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244E-2BF9-4D40-84C7-5E30A07E76A0}" type="datetime1">
              <a:rPr lang="en-US" smtClean="0"/>
              <a:t>3/1/2022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ACD33-1AF5-48B4-9EA1-614412030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6185" y="321583"/>
            <a:ext cx="11852030" cy="1964418"/>
          </a:xfrm>
        </p:spPr>
        <p:txBody>
          <a:bodyPr>
            <a:normAutofit/>
          </a:bodyPr>
          <a:lstStyle/>
          <a:p>
            <a:r>
              <a:rPr lang="en-US" dirty="0" smtClean="0"/>
              <a:t>Deadly </a:t>
            </a:r>
            <a:r>
              <a:rPr lang="en-US" dirty="0"/>
              <a:t>Justice, 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smtClean="0"/>
              <a:t>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Does the Death Penalty Cost So Much?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004647"/>
            <a:ext cx="10515600" cy="417231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(Chapter with Justin Cole, ’18, currently a 2L at Yale Law School)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March 2, </a:t>
            </a:r>
            <a:r>
              <a:rPr lang="en-US" dirty="0" smtClean="0"/>
              <a:t>2022</a:t>
            </a:r>
          </a:p>
        </p:txBody>
      </p:sp>
      <p:pic>
        <p:nvPicPr>
          <p:cNvPr id="8" name="Content Placeholder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Baumgartner, POLI 203, Spring 2022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91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Costs are surprisingly high</a:t>
            </a:r>
          </a:p>
          <a:p>
            <a:r>
              <a:rPr lang="en-US" dirty="0" smtClean="0"/>
              <a:t>Not just individual trials</a:t>
            </a:r>
          </a:p>
          <a:p>
            <a:r>
              <a:rPr lang="en-US" dirty="0" smtClean="0"/>
              <a:t>Costs must include having the death penalty as an option, for the entire state</a:t>
            </a:r>
          </a:p>
          <a:p>
            <a:pPr lvl="1"/>
            <a:r>
              <a:rPr lang="en-US" dirty="0" smtClean="0"/>
              <a:t>Savings: </a:t>
            </a:r>
          </a:p>
          <a:p>
            <a:pPr lvl="2"/>
            <a:r>
              <a:rPr lang="en-US" dirty="0" smtClean="0"/>
              <a:t>Use DP as a plea bargaining tool, have inmate plead to LWOP</a:t>
            </a:r>
          </a:p>
          <a:p>
            <a:pPr lvl="2"/>
            <a:r>
              <a:rPr lang="en-US" dirty="0" smtClean="0"/>
              <a:t>Less time in prison</a:t>
            </a:r>
          </a:p>
          <a:p>
            <a:pPr lvl="1"/>
            <a:r>
              <a:rPr lang="en-US" dirty="0" smtClean="0"/>
              <a:t>Expenses</a:t>
            </a:r>
          </a:p>
          <a:p>
            <a:pPr lvl="2"/>
            <a:r>
              <a:rPr lang="en-US" dirty="0" smtClean="0"/>
              <a:t>Qualified jury, longer trial, more experts, more prosecution resources, more defense attorneys, two-stage trial, automatic appeals</a:t>
            </a:r>
          </a:p>
          <a:p>
            <a:pPr lvl="2"/>
            <a:r>
              <a:rPr lang="en-US" dirty="0" smtClean="0"/>
              <a:t>Inefficiencies: very high reversal rate, long delays in prison, death rows more expensive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2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73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0823"/>
            <a:ext cx="10515600" cy="743578"/>
          </a:xfrm>
        </p:spPr>
        <p:txBody>
          <a:bodyPr>
            <a:normAutofit/>
          </a:bodyPr>
          <a:lstStyle/>
          <a:p>
            <a:r>
              <a:rPr lang="en-US" dirty="0" smtClean="0"/>
              <a:t>Some estimates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1"/>
            <a:ext cx="10515600" cy="5262562"/>
          </a:xfrm>
        </p:spPr>
        <p:txBody>
          <a:bodyPr>
            <a:normAutofit/>
          </a:bodyPr>
          <a:lstStyle/>
          <a:p>
            <a:r>
              <a:rPr lang="en-US" dirty="0" smtClean="0"/>
              <a:t>NJ: abolished in 2007; </a:t>
            </a:r>
            <a:r>
              <a:rPr lang="en-US" dirty="0" smtClean="0"/>
              <a:t>total cost: $253 million since 1982</a:t>
            </a:r>
            <a:endParaRPr lang="en-US" dirty="0" smtClean="0"/>
          </a:p>
          <a:p>
            <a:r>
              <a:rPr lang="en-US" dirty="0" smtClean="0"/>
              <a:t>PA</a:t>
            </a:r>
            <a:r>
              <a:rPr lang="en-US" dirty="0" smtClean="0"/>
              <a:t>: $800 </a:t>
            </a:r>
            <a:r>
              <a:rPr lang="en-US" dirty="0" smtClean="0"/>
              <a:t>million</a:t>
            </a:r>
            <a:endParaRPr lang="en-US" dirty="0" smtClean="0"/>
          </a:p>
          <a:p>
            <a:r>
              <a:rPr lang="en-US" dirty="0" smtClean="0"/>
              <a:t>CA: $4 </a:t>
            </a:r>
            <a:r>
              <a:rPr lang="en-US" dirty="0" smtClean="0"/>
              <a:t>billion</a:t>
            </a:r>
          </a:p>
          <a:p>
            <a:r>
              <a:rPr lang="en-US" dirty="0" smtClean="0"/>
              <a:t>CA: $125 million per year</a:t>
            </a:r>
            <a:endParaRPr lang="en-US" dirty="0" smtClean="0"/>
          </a:p>
          <a:p>
            <a:r>
              <a:rPr lang="en-US" dirty="0" smtClean="0"/>
              <a:t>NC: $11 million per year (2005-06 estimate)</a:t>
            </a:r>
          </a:p>
          <a:p>
            <a:r>
              <a:rPr lang="en-US" dirty="0" smtClean="0"/>
              <a:t>FL: $51 million per year</a:t>
            </a:r>
          </a:p>
          <a:p>
            <a:r>
              <a:rPr lang="en-US" dirty="0" smtClean="0"/>
              <a:t>LA: $750k - $4 </a:t>
            </a:r>
            <a:r>
              <a:rPr lang="en-US" dirty="0" err="1" smtClean="0"/>
              <a:t>milion</a:t>
            </a:r>
            <a:r>
              <a:rPr lang="en-US" dirty="0" smtClean="0"/>
              <a:t> per death sentence</a:t>
            </a:r>
          </a:p>
          <a:p>
            <a:r>
              <a:rPr lang="en-US" dirty="0" smtClean="0"/>
              <a:t>NE: $15 million per year</a:t>
            </a:r>
          </a:p>
          <a:p>
            <a:r>
              <a:rPr lang="en-US" dirty="0" smtClean="0"/>
              <a:t>WA: $1.1 million per death sentence</a:t>
            </a:r>
            <a:endParaRPr lang="en-US" dirty="0"/>
          </a:p>
          <a:p>
            <a:r>
              <a:rPr lang="en-US" dirty="0" smtClean="0"/>
              <a:t>These numbers should blow your mind.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3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79" y="365125"/>
            <a:ext cx="11676185" cy="1325563"/>
          </a:xfrm>
        </p:spPr>
        <p:txBody>
          <a:bodyPr/>
          <a:lstStyle/>
          <a:p>
            <a:r>
              <a:rPr lang="en-US" dirty="0" smtClean="0"/>
              <a:t>Consider the denominator: How many executions?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NJ: $253,000,000, one execution. Easy to do the math in this case!</a:t>
            </a:r>
          </a:p>
          <a:p>
            <a:r>
              <a:rPr lang="en-US" dirty="0" smtClean="0"/>
              <a:t>CA: $4,000,000,000, 13 executions: about $250 million per case, same as NJ</a:t>
            </a:r>
          </a:p>
          <a:p>
            <a:r>
              <a:rPr lang="en-US" dirty="0" smtClean="0"/>
              <a:t>PA: $800,000,000, 3 executions: about the same as above…</a:t>
            </a:r>
          </a:p>
          <a:p>
            <a:endParaRPr lang="en-US" dirty="0" smtClean="0"/>
          </a:p>
          <a:p>
            <a:r>
              <a:rPr lang="en-US" dirty="0" smtClean="0"/>
              <a:t>TX, VA, OK: most likely less than these extremes; it depends on how often you execute…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4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53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found 21 serious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Typically focused on one state at a time</a:t>
            </a:r>
          </a:p>
          <a:p>
            <a:r>
              <a:rPr lang="en-US" dirty="0" smtClean="0"/>
              <a:t>Some looked at each stage of the process; some made an estimate per case (death v. not death sought); some an annual total for the state; some for the entire modern period since 1973.</a:t>
            </a:r>
          </a:p>
          <a:p>
            <a:endParaRPr lang="en-US" dirty="0"/>
          </a:p>
          <a:p>
            <a:r>
              <a:rPr lang="en-US" dirty="0" smtClean="0"/>
              <a:t>It would be cheaper if the system were more “efficient”</a:t>
            </a:r>
          </a:p>
          <a:p>
            <a:pPr lvl="1"/>
            <a:r>
              <a:rPr lang="en-US" dirty="0" smtClean="0"/>
              <a:t>Reduce appeals</a:t>
            </a:r>
          </a:p>
          <a:p>
            <a:pPr lvl="1"/>
            <a:r>
              <a:rPr lang="en-US" dirty="0" smtClean="0"/>
              <a:t>Reduce time to execution</a:t>
            </a:r>
          </a:p>
          <a:p>
            <a:r>
              <a:rPr lang="en-US" dirty="0" smtClean="0"/>
              <a:t>But these reforms could lead to innocents being executed. So the trends have been to more and more inefficiencies. High reversal rates are expensive. Long delays + low probability of death = very expensive.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5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564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It’s expensive to ensure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Trials last longer</a:t>
            </a:r>
          </a:p>
          <a:p>
            <a:r>
              <a:rPr lang="en-US" dirty="0"/>
              <a:t>More experts</a:t>
            </a:r>
          </a:p>
          <a:p>
            <a:r>
              <a:rPr lang="en-US" dirty="0"/>
              <a:t>Bad lawyers, so reforms in the 1990s mandate more resources for the defense, including mitigation experts, two trained attorneys, etc.</a:t>
            </a:r>
          </a:p>
          <a:p>
            <a:r>
              <a:rPr lang="en-US" dirty="0" smtClean="0"/>
              <a:t>“Death is different” jurisprudence from the USSC: more appeals</a:t>
            </a:r>
          </a:p>
          <a:p>
            <a:endParaRPr lang="en-US" dirty="0" smtClean="0"/>
          </a:p>
          <a:p>
            <a:r>
              <a:rPr lang="en-US" dirty="0" smtClean="0"/>
              <a:t>The cost argument is bringing libertarians and small government people to the table. The costs are so </a:t>
            </a:r>
            <a:r>
              <a:rPr lang="en-US" dirty="0" err="1" smtClean="0"/>
              <a:t>so</a:t>
            </a:r>
            <a:r>
              <a:rPr lang="en-US" dirty="0" smtClean="0"/>
              <a:t> large that you could really think about re-allocating that money to something like police officers on the street, or anything else. Is the death penalty a “luxury we cannot afford”?</a:t>
            </a:r>
          </a:p>
          <a:p>
            <a:r>
              <a:rPr lang="en-US" dirty="0" smtClean="0"/>
              <a:t>Is this a conversation we should even have? Does cost matter in matters of justice? Should it matter?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8CC8-9496-482A-B097-746D52D1E611}" type="slidenum">
              <a:rPr lang="en-US" smtClean="0"/>
              <a:t>6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873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gold-plated death penalty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really.</a:t>
            </a:r>
          </a:p>
          <a:p>
            <a:r>
              <a:rPr lang="en-US" dirty="0" smtClean="0"/>
              <a:t>It costs a lot, for sure. But recall what Scott Allen said: His appeals have already cost $600,000. He hasn’t seen any of it…</a:t>
            </a:r>
          </a:p>
          <a:p>
            <a:endParaRPr lang="en-US" dirty="0"/>
          </a:p>
          <a:p>
            <a:r>
              <a:rPr lang="en-US" dirty="0" smtClean="0"/>
              <a:t>It’s not as if individual attorneys are becoming millionaires off of this system. Capital defense attorneys generally are not paid a particularly high rate; no one does this for the money.</a:t>
            </a:r>
          </a:p>
          <a:p>
            <a:endParaRPr lang="en-US" dirty="0"/>
          </a:p>
          <a:p>
            <a:r>
              <a:rPr lang="en-US" dirty="0" smtClean="0"/>
              <a:t>On the other hand, the system does indeed cost a fortune….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7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1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the cost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is a good argument to completely ignore cost: if you believe the death penalty is a “just punishment” then it should not matter.</a:t>
            </a:r>
          </a:p>
          <a:p>
            <a:r>
              <a:rPr lang="en-US" dirty="0" smtClean="0"/>
              <a:t>Of course, less expensive would be better than more expensive</a:t>
            </a:r>
          </a:p>
          <a:p>
            <a:r>
              <a:rPr lang="en-US" dirty="0" smtClean="0"/>
              <a:t>Most people assume that it’s much less expensive, so this is a surprise.</a:t>
            </a:r>
          </a:p>
          <a:p>
            <a:endParaRPr lang="en-US" dirty="0"/>
          </a:p>
          <a:p>
            <a:r>
              <a:rPr lang="en-US" dirty="0" smtClean="0"/>
              <a:t>For the amount of money this costs, we should be getting something better in return…</a:t>
            </a:r>
          </a:p>
          <a:p>
            <a:r>
              <a:rPr lang="en-US" dirty="0"/>
              <a:t>Seems to add to the general understanding that the system is broken</a:t>
            </a:r>
            <a:r>
              <a:rPr lang="en-US" dirty="0" smtClean="0"/>
              <a:t>. This is now an important part of the national debate: A dumb system that is wasteful. What a difference that is from the 1980s when people were so enthusiastic.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Baumgartner, POLI 203, Spring 2022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ACD33-1AF5-48B4-9EA1-614412030078}" type="slidenum">
              <a:rPr lang="en-US" smtClean="0"/>
              <a:t>8</a:t>
            </a:fld>
            <a:endParaRPr lang="en-US"/>
          </a:p>
        </p:txBody>
      </p:sp>
      <p:pic>
        <p:nvPicPr>
          <p:cNvPr id="6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64275"/>
            <a:ext cx="165652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040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772</Words>
  <Application>Microsoft Office PowerPoint</Application>
  <PresentationFormat>Widescreen</PresentationFormat>
  <Paragraphs>79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Deadly Justice, Ch 14 Why Does the Death Penalty Cost So Much?</vt:lpstr>
      <vt:lpstr>A summary</vt:lpstr>
      <vt:lpstr>Some estimates</vt:lpstr>
      <vt:lpstr>Consider the denominator: How many executions?</vt:lpstr>
      <vt:lpstr>We found 21 serious studies</vt:lpstr>
      <vt:lpstr>It’s expensive to ensure accuracy</vt:lpstr>
      <vt:lpstr>A gold-plated death penalty system?</vt:lpstr>
      <vt:lpstr>Impact of the cost argument</vt:lpstr>
    </vt:vector>
  </TitlesOfParts>
  <Company>UNC Chapel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Deadly Justice, Ch 13, Public Opinion </dc:title>
  <dc:creator>Baumgartner, Frank R.</dc:creator>
  <cp:lastModifiedBy>Lenovo User</cp:lastModifiedBy>
  <cp:revision>13</cp:revision>
  <dcterms:created xsi:type="dcterms:W3CDTF">2022-02-25T19:55:55Z</dcterms:created>
  <dcterms:modified xsi:type="dcterms:W3CDTF">2022-03-01T20:23:54Z</dcterms:modified>
</cp:coreProperties>
</file>