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58" r:id="rId4"/>
    <p:sldId id="299" r:id="rId5"/>
    <p:sldId id="300" r:id="rId6"/>
    <p:sldId id="301" r:id="rId7"/>
    <p:sldId id="302" r:id="rId8"/>
    <p:sldId id="303" r:id="rId9"/>
    <p:sldId id="304" r:id="rId10"/>
    <p:sldId id="305" r:id="rId11"/>
    <p:sldId id="259" r:id="rId12"/>
    <p:sldId id="262" r:id="rId13"/>
    <p:sldId id="263"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60" r:id="rId48"/>
    <p:sldId id="261" r:id="rId49"/>
    <p:sldId id="306" r:id="rId50"/>
    <p:sldId id="307" r:id="rId51"/>
    <p:sldId id="308" r:id="rId52"/>
    <p:sldId id="30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2" autoAdjust="0"/>
    <p:restoredTop sz="94660"/>
  </p:normalViewPr>
  <p:slideViewPr>
    <p:cSldViewPr snapToGrid="0">
      <p:cViewPr varScale="1">
        <p:scale>
          <a:sx n="90" d="100"/>
          <a:sy n="90" d="100"/>
        </p:scale>
        <p:origin x="90" y="408"/>
      </p:cViewPr>
      <p:guideLst/>
    </p:cSldViewPr>
  </p:slideViewPr>
  <p:notesTextViewPr>
    <p:cViewPr>
      <p:scale>
        <a:sx n="1" d="1"/>
        <a:sy n="1" d="1"/>
      </p:scale>
      <p:origin x="0" y="0"/>
    </p:cViewPr>
  </p:notesTextViewPr>
  <p:sorterViewPr>
    <p:cViewPr>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421F-7BBC-4F22-BBE3-D4F3A5D41068}"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0ADF6-B1C2-4809-81B8-B6471EB311A5}" type="slidenum">
              <a:rPr lang="en-US" smtClean="0"/>
              <a:t>‹#›</a:t>
            </a:fld>
            <a:endParaRPr lang="en-US"/>
          </a:p>
        </p:txBody>
      </p:sp>
    </p:spTree>
    <p:extLst>
      <p:ext uri="{BB962C8B-B14F-4D97-AF65-F5344CB8AC3E}">
        <p14:creationId xmlns:p14="http://schemas.microsoft.com/office/powerpoint/2010/main" val="407958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a:t>
            </a:fld>
            <a:endParaRPr lang="en-US"/>
          </a:p>
        </p:txBody>
      </p:sp>
    </p:spTree>
    <p:extLst>
      <p:ext uri="{BB962C8B-B14F-4D97-AF65-F5344CB8AC3E}">
        <p14:creationId xmlns:p14="http://schemas.microsoft.com/office/powerpoint/2010/main" val="311080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B8BBF-48D4-4C7A-8038-9D98D93C1C11}" type="datetime1">
              <a:rPr lang="en-US" smtClean="0"/>
              <a:t>4/27/2022</a:t>
            </a:fld>
            <a:endParaRPr lang="en-US"/>
          </a:p>
        </p:txBody>
      </p:sp>
      <p:sp>
        <p:nvSpPr>
          <p:cNvPr id="5" name="Footer Placeholder 4"/>
          <p:cNvSpPr>
            <a:spLocks noGrp="1"/>
          </p:cNvSpPr>
          <p:nvPr>
            <p:ph type="ftr" sz="quarter" idx="11"/>
          </p:nvPr>
        </p:nvSpPr>
        <p:spPr/>
        <p:txBody>
          <a:bodyPr/>
          <a:lstStyle/>
          <a:p>
            <a:r>
              <a:rPr lang="en-US" smtClean="0"/>
              <a:t>Baumgartner, POLI 203, Spring 2022</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57443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BF0E-C330-4A76-88CB-BE43439319F2}" type="datetime1">
              <a:rPr lang="en-US" smtClean="0"/>
              <a:t>4/27/2022</a:t>
            </a:fld>
            <a:endParaRPr lang="en-US"/>
          </a:p>
        </p:txBody>
      </p:sp>
      <p:sp>
        <p:nvSpPr>
          <p:cNvPr id="5" name="Footer Placeholder 4"/>
          <p:cNvSpPr>
            <a:spLocks noGrp="1"/>
          </p:cNvSpPr>
          <p:nvPr>
            <p:ph type="ftr" sz="quarter" idx="11"/>
          </p:nvPr>
        </p:nvSpPr>
        <p:spPr/>
        <p:txBody>
          <a:bodyPr/>
          <a:lstStyle/>
          <a:p>
            <a:r>
              <a:rPr lang="en-US" smtClean="0"/>
              <a:t>Baumgartner, POLI 203, Spring 2022</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27332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DBCCD-99A0-437E-9DE3-ADD5DE77B61E}" type="datetime1">
              <a:rPr lang="en-US" smtClean="0"/>
              <a:t>4/27/2022</a:t>
            </a:fld>
            <a:endParaRPr lang="en-US"/>
          </a:p>
        </p:txBody>
      </p:sp>
      <p:sp>
        <p:nvSpPr>
          <p:cNvPr id="5" name="Footer Placeholder 4"/>
          <p:cNvSpPr>
            <a:spLocks noGrp="1"/>
          </p:cNvSpPr>
          <p:nvPr>
            <p:ph type="ftr" sz="quarter" idx="11"/>
          </p:nvPr>
        </p:nvSpPr>
        <p:spPr/>
        <p:txBody>
          <a:bodyPr/>
          <a:lstStyle/>
          <a:p>
            <a:r>
              <a:rPr lang="en-US" smtClean="0"/>
              <a:t>Baumgartner, POLI 203, Spring 2022</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00383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7F64E-8D7F-47B5-A5DB-425E9E84A1A9}" type="datetime1">
              <a:rPr lang="en-US" smtClean="0"/>
              <a:t>4/27/2022</a:t>
            </a:fld>
            <a:endParaRPr lang="en-US"/>
          </a:p>
        </p:txBody>
      </p:sp>
      <p:sp>
        <p:nvSpPr>
          <p:cNvPr id="5" name="Footer Placeholder 4"/>
          <p:cNvSpPr>
            <a:spLocks noGrp="1"/>
          </p:cNvSpPr>
          <p:nvPr>
            <p:ph type="ftr" sz="quarter" idx="11"/>
          </p:nvPr>
        </p:nvSpPr>
        <p:spPr/>
        <p:txBody>
          <a:bodyPr/>
          <a:lstStyle/>
          <a:p>
            <a:r>
              <a:rPr lang="en-US" smtClean="0"/>
              <a:t>Baumgartner, POLI 203, Spring 2022</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62616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AF70C-B491-4D29-BE8A-B106ACF1BE16}" type="datetime1">
              <a:rPr lang="en-US" smtClean="0"/>
              <a:t>4/27/2022</a:t>
            </a:fld>
            <a:endParaRPr lang="en-US"/>
          </a:p>
        </p:txBody>
      </p:sp>
      <p:sp>
        <p:nvSpPr>
          <p:cNvPr id="5" name="Footer Placeholder 4"/>
          <p:cNvSpPr>
            <a:spLocks noGrp="1"/>
          </p:cNvSpPr>
          <p:nvPr>
            <p:ph type="ftr" sz="quarter" idx="11"/>
          </p:nvPr>
        </p:nvSpPr>
        <p:spPr/>
        <p:txBody>
          <a:bodyPr/>
          <a:lstStyle/>
          <a:p>
            <a:r>
              <a:rPr lang="en-US" smtClean="0"/>
              <a:t>Baumgartner, POLI 203, Spring 2022</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01781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213735-98A9-4388-8168-654C5F47307B}" type="datetime1">
              <a:rPr lang="en-US" smtClean="0"/>
              <a:t>4/27/2022</a:t>
            </a:fld>
            <a:endParaRPr lang="en-US"/>
          </a:p>
        </p:txBody>
      </p:sp>
      <p:sp>
        <p:nvSpPr>
          <p:cNvPr id="6" name="Footer Placeholder 5"/>
          <p:cNvSpPr>
            <a:spLocks noGrp="1"/>
          </p:cNvSpPr>
          <p:nvPr>
            <p:ph type="ftr" sz="quarter" idx="11"/>
          </p:nvPr>
        </p:nvSpPr>
        <p:spPr/>
        <p:txBody>
          <a:bodyPr/>
          <a:lstStyle/>
          <a:p>
            <a:r>
              <a:rPr lang="en-US" smtClean="0"/>
              <a:t>Baumgartner, POLI 203, Spring 2022</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95932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5165C-427B-4654-878B-7E0E6DC42720}" type="datetime1">
              <a:rPr lang="en-US" smtClean="0"/>
              <a:t>4/27/2022</a:t>
            </a:fld>
            <a:endParaRPr lang="en-US"/>
          </a:p>
        </p:txBody>
      </p:sp>
      <p:sp>
        <p:nvSpPr>
          <p:cNvPr id="8" name="Footer Placeholder 7"/>
          <p:cNvSpPr>
            <a:spLocks noGrp="1"/>
          </p:cNvSpPr>
          <p:nvPr>
            <p:ph type="ftr" sz="quarter" idx="11"/>
          </p:nvPr>
        </p:nvSpPr>
        <p:spPr/>
        <p:txBody>
          <a:bodyPr/>
          <a:lstStyle/>
          <a:p>
            <a:r>
              <a:rPr lang="en-US" smtClean="0"/>
              <a:t>Baumgartner, POLI 203, Spring 2022</a:t>
            </a:r>
            <a:endParaRPr lang="en-US"/>
          </a:p>
        </p:txBody>
      </p:sp>
      <p:sp>
        <p:nvSpPr>
          <p:cNvPr id="9" name="Slide Number Placeholder 8"/>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6879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D7E06-E1CF-4818-8D36-F6B60D2090B8}" type="datetime1">
              <a:rPr lang="en-US" smtClean="0"/>
              <a:t>4/27/2022</a:t>
            </a:fld>
            <a:endParaRPr lang="en-US"/>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2250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A92B3-9D54-44FF-9B97-418E87CE6193}" type="datetime1">
              <a:rPr lang="en-US" smtClean="0"/>
              <a:t>4/27/2022</a:t>
            </a:fld>
            <a:endParaRPr lang="en-US"/>
          </a:p>
        </p:txBody>
      </p:sp>
      <p:sp>
        <p:nvSpPr>
          <p:cNvPr id="3" name="Footer Placeholder 2"/>
          <p:cNvSpPr>
            <a:spLocks noGrp="1"/>
          </p:cNvSpPr>
          <p:nvPr>
            <p:ph type="ftr" sz="quarter" idx="11"/>
          </p:nvPr>
        </p:nvSpPr>
        <p:spPr/>
        <p:txBody>
          <a:bodyPr/>
          <a:lstStyle/>
          <a:p>
            <a:r>
              <a:rPr lang="en-US" smtClean="0"/>
              <a:t>Baumgartner, POLI 203, Spring 2022</a:t>
            </a:r>
            <a:endParaRPr lang="en-US"/>
          </a:p>
        </p:txBody>
      </p:sp>
      <p:sp>
        <p:nvSpPr>
          <p:cNvPr id="4" name="Slide Number Placeholder 3"/>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8394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AF930-A8F1-4451-9FEE-F9A3862A3787}" type="datetime1">
              <a:rPr lang="en-US" smtClean="0"/>
              <a:t>4/27/2022</a:t>
            </a:fld>
            <a:endParaRPr lang="en-US"/>
          </a:p>
        </p:txBody>
      </p:sp>
      <p:sp>
        <p:nvSpPr>
          <p:cNvPr id="6" name="Footer Placeholder 5"/>
          <p:cNvSpPr>
            <a:spLocks noGrp="1"/>
          </p:cNvSpPr>
          <p:nvPr>
            <p:ph type="ftr" sz="quarter" idx="11"/>
          </p:nvPr>
        </p:nvSpPr>
        <p:spPr/>
        <p:txBody>
          <a:bodyPr/>
          <a:lstStyle/>
          <a:p>
            <a:r>
              <a:rPr lang="en-US" smtClean="0"/>
              <a:t>Baumgartner, POLI 203, Spring 2022</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26329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481D9-816D-4963-9059-2E967681D004}" type="datetime1">
              <a:rPr lang="en-US" smtClean="0"/>
              <a:t>4/27/2022</a:t>
            </a:fld>
            <a:endParaRPr lang="en-US"/>
          </a:p>
        </p:txBody>
      </p:sp>
      <p:sp>
        <p:nvSpPr>
          <p:cNvPr id="6" name="Footer Placeholder 5"/>
          <p:cNvSpPr>
            <a:spLocks noGrp="1"/>
          </p:cNvSpPr>
          <p:nvPr>
            <p:ph type="ftr" sz="quarter" idx="11"/>
          </p:nvPr>
        </p:nvSpPr>
        <p:spPr/>
        <p:txBody>
          <a:bodyPr/>
          <a:lstStyle/>
          <a:p>
            <a:r>
              <a:rPr lang="en-US" smtClean="0"/>
              <a:t>Baumgartner, POLI 203, Spring 2022</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15358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539C8-94F1-438C-9E40-2EBAE26FE42F}" type="datetime1">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Baumgartner, POLI 203, Spring 2022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B8CC8-9496-482A-B097-746D52D1E611}" type="slidenum">
              <a:rPr lang="en-US" smtClean="0"/>
              <a:t>‹#›</a:t>
            </a:fld>
            <a:endParaRPr lang="en-US"/>
          </a:p>
        </p:txBody>
      </p:sp>
    </p:spTree>
    <p:extLst>
      <p:ext uri="{BB962C8B-B14F-4D97-AF65-F5344CB8AC3E}">
        <p14:creationId xmlns:p14="http://schemas.microsoft.com/office/powerpoint/2010/main" val="91958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85" y="321583"/>
            <a:ext cx="11852030" cy="1050017"/>
          </a:xfrm>
        </p:spPr>
        <p:txBody>
          <a:bodyPr>
            <a:normAutofit/>
          </a:bodyPr>
          <a:lstStyle/>
          <a:p>
            <a:r>
              <a:rPr lang="en-US" dirty="0" smtClean="0"/>
              <a:t>Review for final and last feedback</a:t>
            </a:r>
            <a:endParaRPr lang="en-US" dirty="0"/>
          </a:p>
        </p:txBody>
      </p:sp>
      <p:sp>
        <p:nvSpPr>
          <p:cNvPr id="2" name="Content Placeholder 1"/>
          <p:cNvSpPr>
            <a:spLocks noGrp="1"/>
          </p:cNvSpPr>
          <p:nvPr>
            <p:ph idx="1"/>
          </p:nvPr>
        </p:nvSpPr>
        <p:spPr>
          <a:xfrm>
            <a:off x="838200" y="1371600"/>
            <a:ext cx="10515600" cy="4805363"/>
          </a:xfrm>
        </p:spPr>
        <p:txBody>
          <a:bodyPr>
            <a:normAutofit fontScale="92500" lnSpcReduction="20000"/>
          </a:bodyPr>
          <a:lstStyle/>
          <a:p>
            <a:r>
              <a:rPr lang="en-US" dirty="0" smtClean="0"/>
              <a:t>Plan for day</a:t>
            </a:r>
          </a:p>
          <a:p>
            <a:r>
              <a:rPr lang="en-US" dirty="0" smtClean="0"/>
              <a:t>Quick review about Andrea Harrison and Katie Monroe</a:t>
            </a:r>
          </a:p>
          <a:p>
            <a:r>
              <a:rPr lang="en-US" dirty="0"/>
              <a:t>Some other court cases I remembered you should now, as an educated person</a:t>
            </a:r>
            <a:r>
              <a:rPr lang="en-US" dirty="0" smtClean="0"/>
              <a:t>…</a:t>
            </a:r>
          </a:p>
          <a:p>
            <a:r>
              <a:rPr lang="en-US" dirty="0" smtClean="0"/>
              <a:t>Questions you have sent me</a:t>
            </a:r>
            <a:endParaRPr lang="en-US" dirty="0"/>
          </a:p>
          <a:p>
            <a:r>
              <a:rPr lang="en-US" dirty="0" smtClean="0"/>
              <a:t>Review of quiz responses from first day of class and this week</a:t>
            </a:r>
          </a:p>
          <a:p>
            <a:pPr lvl="1"/>
            <a:r>
              <a:rPr lang="en-US" dirty="0" smtClean="0"/>
              <a:t>(improvement on some things, but surprisingly little learning on others)</a:t>
            </a:r>
          </a:p>
          <a:p>
            <a:pPr lvl="1"/>
            <a:r>
              <a:rPr lang="en-US" dirty="0" smtClean="0"/>
              <a:t>(I’m not going to go over all of these today as it will take too long. But you should study the results and learn from them. Basically, the results are pretty bad.)</a:t>
            </a:r>
          </a:p>
          <a:p>
            <a:r>
              <a:rPr lang="en-US" dirty="0" smtClean="0"/>
              <a:t>Answer any questions about the exam</a:t>
            </a:r>
          </a:p>
          <a:p>
            <a:r>
              <a:rPr lang="en-US" dirty="0" smtClean="0"/>
              <a:t>Last comments about the course and the material</a:t>
            </a:r>
          </a:p>
          <a:p>
            <a:endParaRPr lang="en-US" dirty="0" smtClean="0"/>
          </a:p>
          <a:p>
            <a:r>
              <a:rPr lang="en-US" dirty="0" smtClean="0"/>
              <a:t>April </a:t>
            </a:r>
            <a:r>
              <a:rPr lang="en-US" dirty="0" smtClean="0"/>
              <a:t>27, </a:t>
            </a:r>
            <a:r>
              <a:rPr lang="en-US" dirty="0" smtClean="0"/>
              <a:t>2022</a:t>
            </a: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
        <p:nvSpPr>
          <p:cNvPr id="3" name="Footer Placeholder 2"/>
          <p:cNvSpPr>
            <a:spLocks noGrp="1"/>
          </p:cNvSpPr>
          <p:nvPr>
            <p:ph type="ftr" sz="quarter" idx="11"/>
          </p:nvPr>
        </p:nvSpPr>
        <p:spPr/>
        <p:txBody>
          <a:bodyPr/>
          <a:lstStyle/>
          <a:p>
            <a:r>
              <a:rPr lang="en-US" dirty="0" smtClean="0"/>
              <a:t>Baumgartner, POLI 203, Spring 2022</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a:t>
            </a:fld>
            <a:endParaRPr lang="en-US"/>
          </a:p>
        </p:txBody>
      </p:sp>
    </p:spTree>
    <p:extLst>
      <p:ext uri="{BB962C8B-B14F-4D97-AF65-F5344CB8AC3E}">
        <p14:creationId xmlns:p14="http://schemas.microsoft.com/office/powerpoint/2010/main" val="8684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Penalty and general </a:t>
            </a:r>
            <a:r>
              <a:rPr lang="en-US" dirty="0" err="1" smtClean="0"/>
              <a:t>punitiveness</a:t>
            </a:r>
            <a:endParaRPr lang="en-US" dirty="0"/>
          </a:p>
        </p:txBody>
      </p:sp>
      <p:pic>
        <p:nvPicPr>
          <p:cNvPr id="11"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5574" y="2159936"/>
            <a:ext cx="5066852" cy="3682716"/>
          </a:xfrm>
        </p:spPr>
      </p:pic>
      <p:sp>
        <p:nvSpPr>
          <p:cNvPr id="12" name="Content Placeholder 11"/>
          <p:cNvSpPr>
            <a:spLocks noGrp="1"/>
          </p:cNvSpPr>
          <p:nvPr>
            <p:ph sz="half" idx="2"/>
          </p:nvPr>
        </p:nvSpPr>
        <p:spPr/>
        <p:txBody>
          <a:bodyPr/>
          <a:lstStyle/>
          <a:p>
            <a:r>
              <a:rPr lang="en-US" dirty="0" smtClean="0"/>
              <a:t>Peter </a:t>
            </a:r>
            <a:r>
              <a:rPr lang="en-US" dirty="0" err="1" smtClean="0"/>
              <a:t>Enns</a:t>
            </a:r>
            <a:r>
              <a:rPr lang="en-US" dirty="0" smtClean="0"/>
              <a:t>, </a:t>
            </a:r>
            <a:r>
              <a:rPr lang="en-US" i="1" dirty="0" smtClean="0"/>
              <a:t>Incarceration Nation</a:t>
            </a:r>
            <a:r>
              <a:rPr lang="en-US" dirty="0" smtClean="0"/>
              <a:t>, used the same method to measure public support for harsher v. less harsh criminal justice policies. It correlates very closely with death penalty opinion.</a:t>
            </a:r>
          </a:p>
          <a:p>
            <a:r>
              <a:rPr lang="en-US" dirty="0" smtClean="0"/>
              <a:t>So there is something general about the 1980s and 1990s and crime. It has changed since then.</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10</a:t>
            </a:fld>
            <a:endParaRPr lang="en-US"/>
          </a:p>
        </p:txBody>
      </p:sp>
    </p:spTree>
    <p:extLst>
      <p:ext uri="{BB962C8B-B14F-4D97-AF65-F5344CB8AC3E}">
        <p14:creationId xmlns:p14="http://schemas.microsoft.com/office/powerpoint/2010/main" val="342642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your quiz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Note: About 360 responses on the first day of class, but only about 170 on Monday.</a:t>
            </a:r>
          </a:p>
          <a:p>
            <a:r>
              <a:rPr lang="en-US" dirty="0" smtClean="0"/>
              <a:t>Some learning is apparent, so that is good.</a:t>
            </a:r>
          </a:p>
          <a:p>
            <a:r>
              <a:rPr lang="en-US" dirty="0" smtClean="0"/>
              <a:t>Not really as much as I would have hoped for however.</a:t>
            </a:r>
          </a:p>
          <a:p>
            <a:r>
              <a:rPr lang="en-US" dirty="0" smtClean="0"/>
              <a:t>Factual questions dealing with large numbers seem to be a particular area of lack of learning.</a:t>
            </a:r>
          </a:p>
          <a:p>
            <a:pPr lvl="1"/>
            <a:r>
              <a:rPr lang="en-US" dirty="0" smtClean="0"/>
              <a:t>Just because a number has ,000 at the end does not mean you should just zone out. Numbers matter. Pay attention to their order of magnitude, and compare them to things you are familiar with. 5% is really different than 5 chances in 1,000,000. A five-percent thing (.05 odds) will happen to you pretty regularly whereas the one with odds of .000005 is something you can safely ignore.</a:t>
            </a:r>
          </a:p>
          <a:p>
            <a:pPr lvl="1"/>
            <a:r>
              <a:rPr lang="en-US" dirty="0" smtClean="0"/>
              <a:t>This general lack of paying attention to numbers and odds may be why people play the lottery, I’m not sure.</a:t>
            </a:r>
          </a:p>
          <a:p>
            <a:pPr lvl="1"/>
            <a:r>
              <a:rPr lang="en-US" dirty="0" smtClean="0"/>
              <a:t>Make a habit of being more literate with respect to numbers; it will help!</a:t>
            </a:r>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11</a:t>
            </a:fld>
            <a:endParaRPr lang="en-US"/>
          </a:p>
        </p:txBody>
      </p:sp>
    </p:spTree>
    <p:extLst>
      <p:ext uri="{BB962C8B-B14F-4D97-AF65-F5344CB8AC3E}">
        <p14:creationId xmlns:p14="http://schemas.microsoft.com/office/powerpoint/2010/main" val="131502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FEB201F8-B044-4CBE-BACB-C3CCFB687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52" y="91440"/>
            <a:ext cx="10149840" cy="6766560"/>
          </a:xfrm>
          <a:prstGeom prst="rect">
            <a:avLst/>
          </a:prstGeom>
        </p:spPr>
      </p:pic>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12</a:t>
            </a:fld>
            <a:endParaRPr lang="en-US"/>
          </a:p>
        </p:txBody>
      </p:sp>
      <p:sp>
        <p:nvSpPr>
          <p:cNvPr id="6" name="TextBox 5">
            <a:extLst>
              <a:ext uri="{FF2B5EF4-FFF2-40B4-BE49-F238E27FC236}">
                <a16:creationId xmlns:a16="http://schemas.microsoft.com/office/drawing/2014/main" id="{DBE116FD-32D7-4426-A09D-3D5FF1C3E06E}"/>
              </a:ext>
            </a:extLst>
          </p:cNvPr>
          <p:cNvSpPr txBox="1"/>
          <p:nvPr/>
        </p:nvSpPr>
        <p:spPr>
          <a:xfrm>
            <a:off x="89647" y="136525"/>
            <a:ext cx="1174377"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203644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3916" y="861237"/>
            <a:ext cx="1935126" cy="5752214"/>
          </a:xfrm>
        </p:spPr>
        <p:txBody>
          <a:bodyPr/>
          <a:lstStyle/>
          <a:p>
            <a:r>
              <a:rPr lang="en-US" dirty="0" smtClean="0"/>
              <a:t>Just because this is a class on innocence and mistakes does not make most people innocent!</a:t>
            </a:r>
            <a:endParaRPr lang="en-US" dirty="0"/>
          </a:p>
        </p:txBody>
      </p:sp>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13</a:t>
            </a:fld>
            <a:endParaRPr lang="en-US"/>
          </a:p>
        </p:txBody>
      </p:sp>
      <p:pic>
        <p:nvPicPr>
          <p:cNvPr id="3" name="Picture 2" descr="Chart&#10;&#10;Description automatically generated">
            <a:extLst>
              <a:ext uri="{FF2B5EF4-FFF2-40B4-BE49-F238E27FC236}">
                <a16:creationId xmlns:a16="http://schemas.microsoft.com/office/drawing/2014/main" id="{22FE3AED-2580-4C1C-B203-4A9E41120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159" y="91440"/>
            <a:ext cx="10149841" cy="6766560"/>
          </a:xfrm>
          <a:prstGeom prst="rect">
            <a:avLst/>
          </a:prstGeom>
        </p:spPr>
      </p:pic>
      <p:sp>
        <p:nvSpPr>
          <p:cNvPr id="8" name="TextBox 7">
            <a:extLst>
              <a:ext uri="{FF2B5EF4-FFF2-40B4-BE49-F238E27FC236}">
                <a16:creationId xmlns:a16="http://schemas.microsoft.com/office/drawing/2014/main" id="{BB9D5536-5252-475A-A2A6-9282E1BE0CB4}"/>
              </a:ext>
            </a:extLst>
          </p:cNvPr>
          <p:cNvSpPr txBox="1"/>
          <p:nvPr/>
        </p:nvSpPr>
        <p:spPr>
          <a:xfrm>
            <a:off x="89647" y="136525"/>
            <a:ext cx="1174377"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205976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 histogram&#10;&#10;Description automatically generated">
            <a:extLst>
              <a:ext uri="{FF2B5EF4-FFF2-40B4-BE49-F238E27FC236}">
                <a16:creationId xmlns:a16="http://schemas.microsoft.com/office/drawing/2014/main" id="{AE353445-C784-4B20-BAE7-C0E2C72EA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14</a:t>
            </a:fld>
            <a:endParaRPr lang="en-US"/>
          </a:p>
        </p:txBody>
      </p:sp>
      <p:sp>
        <p:nvSpPr>
          <p:cNvPr id="6" name="TextBox 5">
            <a:extLst>
              <a:ext uri="{FF2B5EF4-FFF2-40B4-BE49-F238E27FC236}">
                <a16:creationId xmlns:a16="http://schemas.microsoft.com/office/drawing/2014/main" id="{19DF9FCF-E809-4202-A762-CCB67A5CA23E}"/>
              </a:ext>
            </a:extLst>
          </p:cNvPr>
          <p:cNvSpPr txBox="1"/>
          <p:nvPr/>
        </p:nvSpPr>
        <p:spPr>
          <a:xfrm>
            <a:off x="89647" y="136525"/>
            <a:ext cx="1174377"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247233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15</a:t>
            </a:fld>
            <a:endParaRPr lang="en-US"/>
          </a:p>
        </p:txBody>
      </p:sp>
      <p:pic>
        <p:nvPicPr>
          <p:cNvPr id="3" name="Picture 2" descr="Chart, histogram&#10;&#10;Description automatically generated">
            <a:extLst>
              <a:ext uri="{FF2B5EF4-FFF2-40B4-BE49-F238E27FC236}">
                <a16:creationId xmlns:a16="http://schemas.microsoft.com/office/drawing/2014/main" id="{66D44F5C-2A45-4DD2-BE7B-B53FEBB92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8" name="TextBox 7">
            <a:extLst>
              <a:ext uri="{FF2B5EF4-FFF2-40B4-BE49-F238E27FC236}">
                <a16:creationId xmlns:a16="http://schemas.microsoft.com/office/drawing/2014/main" id="{E0513132-5DC2-4B88-8628-0FF08F6EF827}"/>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252380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16</a:t>
            </a:fld>
            <a:endParaRPr lang="en-US"/>
          </a:p>
        </p:txBody>
      </p:sp>
      <p:pic>
        <p:nvPicPr>
          <p:cNvPr id="3" name="Picture 2" descr="Chart, bar chart&#10;&#10;Description automatically generated">
            <a:extLst>
              <a:ext uri="{FF2B5EF4-FFF2-40B4-BE49-F238E27FC236}">
                <a16:creationId xmlns:a16="http://schemas.microsoft.com/office/drawing/2014/main" id="{856CDCCC-5EC5-44BD-ACEF-DE6CFEABD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0ACCAC28-E9C5-4066-8A99-7BAAF52D06FA}"/>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120609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17</a:t>
            </a:fld>
            <a:endParaRPr lang="en-US"/>
          </a:p>
        </p:txBody>
      </p:sp>
      <p:pic>
        <p:nvPicPr>
          <p:cNvPr id="6" name="Picture 5" descr="Chart&#10;&#10;Description automatically generated">
            <a:extLst>
              <a:ext uri="{FF2B5EF4-FFF2-40B4-BE49-F238E27FC236}">
                <a16:creationId xmlns:a16="http://schemas.microsoft.com/office/drawing/2014/main" id="{9B146F63-AE57-4AB2-82DD-5BBBB429E2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7897693A-9579-4B50-9A7C-1CAC44102CFE}"/>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133174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18</a:t>
            </a:fld>
            <a:endParaRPr lang="en-US"/>
          </a:p>
        </p:txBody>
      </p:sp>
      <p:pic>
        <p:nvPicPr>
          <p:cNvPr id="3" name="Picture 2" descr="A picture containing text, sky&#10;&#10;Description automatically generated">
            <a:extLst>
              <a:ext uri="{FF2B5EF4-FFF2-40B4-BE49-F238E27FC236}">
                <a16:creationId xmlns:a16="http://schemas.microsoft.com/office/drawing/2014/main" id="{040B6F16-29E4-44D9-B2B5-A261B8BA28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EF0368BE-8BBC-40A5-9B0F-97F527697455}"/>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155879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19</a:t>
            </a:fld>
            <a:endParaRPr lang="en-US"/>
          </a:p>
        </p:txBody>
      </p:sp>
      <p:pic>
        <p:nvPicPr>
          <p:cNvPr id="9" name="Picture 8" descr="Chart, scatter chart&#10;&#10;Description automatically generated">
            <a:extLst>
              <a:ext uri="{FF2B5EF4-FFF2-40B4-BE49-F238E27FC236}">
                <a16:creationId xmlns:a16="http://schemas.microsoft.com/office/drawing/2014/main" id="{04216B40-9EF7-470D-9601-4F587B13C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3409406D-43A5-4086-AF43-4890FA8CAD77}"/>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358879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089"/>
          </a:xfrm>
        </p:spPr>
        <p:txBody>
          <a:bodyPr/>
          <a:lstStyle/>
          <a:p>
            <a:r>
              <a:rPr lang="en-US" dirty="0" smtClean="0"/>
              <a:t>Andrea and Katie</a:t>
            </a:r>
            <a:endParaRPr lang="en-US" dirty="0"/>
          </a:p>
        </p:txBody>
      </p:sp>
      <p:sp>
        <p:nvSpPr>
          <p:cNvPr id="3" name="Content Placeholder 2"/>
          <p:cNvSpPr>
            <a:spLocks noGrp="1"/>
          </p:cNvSpPr>
          <p:nvPr>
            <p:ph idx="1"/>
          </p:nvPr>
        </p:nvSpPr>
        <p:spPr>
          <a:xfrm>
            <a:off x="838200" y="1180214"/>
            <a:ext cx="10515600" cy="4996749"/>
          </a:xfrm>
        </p:spPr>
        <p:txBody>
          <a:bodyPr>
            <a:normAutofit lnSpcReduction="10000"/>
          </a:bodyPr>
          <a:lstStyle/>
          <a:p>
            <a:r>
              <a:rPr lang="en-US" dirty="0" smtClean="0"/>
              <a:t>Andrea did not mention a few things that perhaps are just too hard</a:t>
            </a:r>
          </a:p>
          <a:p>
            <a:pPr lvl="1"/>
            <a:r>
              <a:rPr lang="en-US" dirty="0" smtClean="0"/>
              <a:t>Her mom was portrayed in the media in a very insulting and bad light, a sort of victim blaming that is not altogether uncommon</a:t>
            </a:r>
          </a:p>
          <a:p>
            <a:pPr lvl="1"/>
            <a:r>
              <a:rPr lang="en-US" dirty="0" smtClean="0"/>
              <a:t>Her dad was treated as a potential suspect in the crime</a:t>
            </a:r>
          </a:p>
          <a:p>
            <a:pPr lvl="1"/>
            <a:r>
              <a:rPr lang="en-US" dirty="0" smtClean="0"/>
              <a:t>When the exoneration occurred the police took the dad’s saliva again to test</a:t>
            </a:r>
          </a:p>
          <a:p>
            <a:pPr lvl="1"/>
            <a:r>
              <a:rPr lang="en-US" dirty="0" smtClean="0"/>
              <a:t>The police never reopened the case, so there will be no justice.</a:t>
            </a:r>
          </a:p>
          <a:p>
            <a:r>
              <a:rPr lang="en-US" dirty="0" smtClean="0"/>
              <a:t>Katie’s mom Beverly</a:t>
            </a:r>
          </a:p>
          <a:p>
            <a:pPr lvl="1"/>
            <a:r>
              <a:rPr lang="en-US" dirty="0" smtClean="0"/>
              <a:t>Long-term romantic partner (still living separately) commits suicide</a:t>
            </a:r>
          </a:p>
          <a:p>
            <a:pPr lvl="1"/>
            <a:r>
              <a:rPr lang="en-US" dirty="0" smtClean="0"/>
              <a:t>Detective decides to make it a murder, gets her to make statements that eventually lead to her conviction</a:t>
            </a:r>
          </a:p>
          <a:p>
            <a:pPr lvl="1"/>
            <a:r>
              <a:rPr lang="en-US" dirty="0" smtClean="0"/>
              <a:t>Detective had other cases where he had done similar things. He was eventually forced into retirement. That was the entire punishment…</a:t>
            </a:r>
          </a:p>
          <a:p>
            <a:pPr lvl="1"/>
            <a:r>
              <a:rPr lang="en-US" dirty="0" smtClean="0"/>
              <a:t>So much did not look the part that the bailiff never took her into custody…</a:t>
            </a:r>
          </a:p>
          <a:p>
            <a:pPr lvl="1"/>
            <a:r>
              <a:rPr lang="en-US" dirty="0" smtClean="0"/>
              <a:t>No justice there. Also no crime in the first place…</a:t>
            </a:r>
          </a:p>
          <a:p>
            <a:pPr lvl="1"/>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a:t>
            </a:fld>
            <a:endParaRPr lang="en-US"/>
          </a:p>
        </p:txBody>
      </p:sp>
    </p:spTree>
    <p:extLst>
      <p:ext uri="{BB962C8B-B14F-4D97-AF65-F5344CB8AC3E}">
        <p14:creationId xmlns:p14="http://schemas.microsoft.com/office/powerpoint/2010/main" val="147417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D4B8CC8-9496-482A-B097-746D52D1E611}" type="slidenum">
              <a:rPr lang="en-US" smtClean="0"/>
              <a:pPr>
                <a:spcAft>
                  <a:spcPts val="600"/>
                </a:spcAft>
              </a:pPr>
              <a:t>20</a:t>
            </a:fld>
            <a:endParaRPr lang="en-US"/>
          </a:p>
        </p:txBody>
      </p:sp>
      <p:sp>
        <p:nvSpPr>
          <p:cNvPr id="6" name="Footer Placeholder 2">
            <a:extLst>
              <a:ext uri="{FF2B5EF4-FFF2-40B4-BE49-F238E27FC236}">
                <a16:creationId xmlns:a16="http://schemas.microsoft.com/office/drawing/2014/main" id="{97385E58-B65E-46C1-928E-DBBDF8AF262A}"/>
              </a:ext>
            </a:extLst>
          </p:cNvPr>
          <p:cNvSpPr>
            <a:spLocks noGrp="1"/>
          </p:cNvSpPr>
          <p:nvPr>
            <p:ph type="ftr" sz="quarter" idx="11"/>
          </p:nvPr>
        </p:nvSpPr>
        <p:spPr>
          <a:xfrm>
            <a:off x="4038600" y="6356350"/>
            <a:ext cx="4114800" cy="365125"/>
          </a:xfrm>
        </p:spPr>
        <p:txBody>
          <a:bodyPr/>
          <a:lstStyle/>
          <a:p>
            <a:r>
              <a:rPr lang="en-US" dirty="0"/>
              <a:t>Baumgartner, POLI 203, Spring 2022</a:t>
            </a:r>
          </a:p>
        </p:txBody>
      </p:sp>
      <p:pic>
        <p:nvPicPr>
          <p:cNvPr id="3" name="Picture 2" descr="Chart&#10;&#10;Description automatically generated">
            <a:extLst>
              <a:ext uri="{FF2B5EF4-FFF2-40B4-BE49-F238E27FC236}">
                <a16:creationId xmlns:a16="http://schemas.microsoft.com/office/drawing/2014/main" id="{7085FA48-C4A6-497C-991C-DFBE80615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96390A24-1298-409D-AD80-D0393AB3A89D}"/>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44860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D4B8CC8-9496-482A-B097-746D52D1E611}" type="slidenum">
              <a:rPr lang="en-US" smtClean="0"/>
              <a:pPr>
                <a:spcAft>
                  <a:spcPts val="600"/>
                </a:spcAft>
              </a:pPr>
              <a:t>21</a:t>
            </a:fld>
            <a:endParaRPr lang="en-US"/>
          </a:p>
        </p:txBody>
      </p:sp>
      <p:sp>
        <p:nvSpPr>
          <p:cNvPr id="6" name="Footer Placeholder 2">
            <a:extLst>
              <a:ext uri="{FF2B5EF4-FFF2-40B4-BE49-F238E27FC236}">
                <a16:creationId xmlns:a16="http://schemas.microsoft.com/office/drawing/2014/main" id="{97385E58-B65E-46C1-928E-DBBDF8AF262A}"/>
              </a:ext>
            </a:extLst>
          </p:cNvPr>
          <p:cNvSpPr>
            <a:spLocks noGrp="1"/>
          </p:cNvSpPr>
          <p:nvPr>
            <p:ph type="ftr" sz="quarter" idx="11"/>
          </p:nvPr>
        </p:nvSpPr>
        <p:spPr>
          <a:xfrm>
            <a:off x="4038600" y="6356350"/>
            <a:ext cx="4114800" cy="365125"/>
          </a:xfrm>
        </p:spPr>
        <p:txBody>
          <a:bodyPr/>
          <a:lstStyle/>
          <a:p>
            <a:r>
              <a:rPr lang="en-US" dirty="0"/>
              <a:t>Baumgartner, POLI 203, Spring 2022</a:t>
            </a:r>
          </a:p>
        </p:txBody>
      </p:sp>
      <p:pic>
        <p:nvPicPr>
          <p:cNvPr id="4" name="Picture 3" descr="Chart&#10;&#10;Description automatically generated">
            <a:extLst>
              <a:ext uri="{FF2B5EF4-FFF2-40B4-BE49-F238E27FC236}">
                <a16:creationId xmlns:a16="http://schemas.microsoft.com/office/drawing/2014/main" id="{E99DFA7B-E37A-4D05-B051-90F644A96E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45298782-E1E9-43B7-B0FF-0C1A71039B49}"/>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91493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ED25E585-72F6-4C48-A4F8-80612CA57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22</a:t>
            </a:fld>
            <a:endParaRPr lang="en-US"/>
          </a:p>
        </p:txBody>
      </p:sp>
      <p:sp>
        <p:nvSpPr>
          <p:cNvPr id="6" name="TextBox 5">
            <a:extLst>
              <a:ext uri="{FF2B5EF4-FFF2-40B4-BE49-F238E27FC236}">
                <a16:creationId xmlns:a16="http://schemas.microsoft.com/office/drawing/2014/main" id="{B1F03D1C-C9F2-4AB9-8825-89C0841115FC}"/>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2974682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23</a:t>
            </a:fld>
            <a:endParaRPr lang="en-US"/>
          </a:p>
        </p:txBody>
      </p:sp>
      <p:pic>
        <p:nvPicPr>
          <p:cNvPr id="6" name="Picture 5" descr="Chart, bar chart&#10;&#10;Description automatically generated">
            <a:extLst>
              <a:ext uri="{FF2B5EF4-FFF2-40B4-BE49-F238E27FC236}">
                <a16:creationId xmlns:a16="http://schemas.microsoft.com/office/drawing/2014/main" id="{3D3FE3AF-1F65-4567-8137-5D621C1B2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6BF7DB04-A328-4B32-A525-9D00C2EBB4A8}"/>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66797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24</a:t>
            </a:fld>
            <a:endParaRPr lang="en-US"/>
          </a:p>
        </p:txBody>
      </p:sp>
      <p:pic>
        <p:nvPicPr>
          <p:cNvPr id="6" name="Picture 5" descr="Scatter chart&#10;&#10;Description automatically generated">
            <a:extLst>
              <a:ext uri="{FF2B5EF4-FFF2-40B4-BE49-F238E27FC236}">
                <a16:creationId xmlns:a16="http://schemas.microsoft.com/office/drawing/2014/main" id="{6C9EA2E7-28C9-4F77-9CE4-FB468C458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57" y="-1"/>
            <a:ext cx="10283687" cy="6855791"/>
          </a:xfrm>
          <a:prstGeom prst="rect">
            <a:avLst/>
          </a:prstGeom>
        </p:spPr>
      </p:pic>
      <p:sp>
        <p:nvSpPr>
          <p:cNvPr id="5" name="TextBox 4">
            <a:extLst>
              <a:ext uri="{FF2B5EF4-FFF2-40B4-BE49-F238E27FC236}">
                <a16:creationId xmlns:a16="http://schemas.microsoft.com/office/drawing/2014/main" id="{8F75F507-2BA4-4D36-87CD-DADAB1B8D5AA}"/>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71744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25</a:t>
            </a:fld>
            <a:endParaRPr lang="en-US"/>
          </a:p>
        </p:txBody>
      </p:sp>
      <p:pic>
        <p:nvPicPr>
          <p:cNvPr id="5" name="Picture 4" descr="Chart, scatter chart&#10;&#10;Description automatically generated">
            <a:extLst>
              <a:ext uri="{FF2B5EF4-FFF2-40B4-BE49-F238E27FC236}">
                <a16:creationId xmlns:a16="http://schemas.microsoft.com/office/drawing/2014/main" id="{507C058C-A864-4AA1-BD3C-B41FD56DF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BA892738-2F1C-4F1C-A343-A16C71B2489E}"/>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229304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Maximum homicide rates:</a:t>
            </a:r>
          </a:p>
        </p:txBody>
      </p:sp>
      <p:sp>
        <p:nvSpPr>
          <p:cNvPr id="5" name="Content Placeholder 4"/>
          <p:cNvSpPr>
            <a:spLocks noGrp="1"/>
          </p:cNvSpPr>
          <p:nvPr>
            <p:ph idx="1"/>
          </p:nvPr>
        </p:nvSpPr>
        <p:spPr/>
        <p:txBody>
          <a:bodyPr>
            <a:normAutofit fontScale="92500" lnSpcReduction="10000"/>
          </a:bodyPr>
          <a:lstStyle/>
          <a:p>
            <a:r>
              <a:rPr lang="en-US" dirty="0"/>
              <a:t>Roughly speaking, what was the maximum number of homicides in the US in any single year from 1972 to present?</a:t>
            </a:r>
          </a:p>
          <a:p>
            <a:r>
              <a:rPr lang="en-US" dirty="0"/>
              <a:t>In North Carolina?</a:t>
            </a:r>
          </a:p>
          <a:p>
            <a:endParaRPr lang="en-US" dirty="0"/>
          </a:p>
          <a:p>
            <a:r>
              <a:rPr lang="en-US" dirty="0"/>
              <a:t>These results were so crazy I did not graph them.</a:t>
            </a:r>
          </a:p>
          <a:p>
            <a:r>
              <a:rPr lang="en-US" dirty="0"/>
              <a:t>Round 1 US: 200,000,000 max estimate (1 cases)</a:t>
            </a:r>
          </a:p>
          <a:p>
            <a:r>
              <a:rPr lang="en-US" dirty="0"/>
              <a:t>Round 2 US: 200,000,000 max estimate (7 cases)</a:t>
            </a:r>
          </a:p>
          <a:p>
            <a:r>
              <a:rPr lang="en-US" dirty="0"/>
              <a:t>Round 1 NC: 100,000,000 max estimate (2 cases)</a:t>
            </a:r>
          </a:p>
          <a:p>
            <a:r>
              <a:rPr lang="en-US" dirty="0"/>
              <a:t>Round 2 NC: 100,000,000 max estimate (7 cases)</a:t>
            </a:r>
          </a:p>
          <a:p>
            <a:r>
              <a:rPr lang="en-US" dirty="0"/>
              <a:t>Note: that’s </a:t>
            </a:r>
            <a:r>
              <a:rPr lang="en-US" dirty="0" smtClean="0"/>
              <a:t>the </a:t>
            </a:r>
            <a:r>
              <a:rPr lang="en-US" dirty="0"/>
              <a:t>entire </a:t>
            </a:r>
            <a:r>
              <a:rPr lang="en-US" dirty="0" smtClean="0"/>
              <a:t>population for the US, and 10 x the pop. for NC!</a:t>
            </a:r>
            <a:endParaRPr lang="en-US" dirty="0"/>
          </a:p>
        </p:txBody>
      </p:sp>
      <p:sp>
        <p:nvSpPr>
          <p:cNvPr id="3" name="Slide Number Placeholder 2"/>
          <p:cNvSpPr>
            <a:spLocks noGrp="1"/>
          </p:cNvSpPr>
          <p:nvPr>
            <p:ph type="sldNum" sz="quarter" idx="12"/>
          </p:nvPr>
        </p:nvSpPr>
        <p:spPr/>
        <p:txBody>
          <a:bodyPr/>
          <a:lstStyle/>
          <a:p>
            <a:fld id="{8D4B8CC8-9496-482A-B097-746D52D1E611}" type="slidenum">
              <a:rPr lang="en-US" smtClean="0"/>
              <a:t>26</a:t>
            </a:fld>
            <a:endParaRPr lang="en-US"/>
          </a:p>
        </p:txBody>
      </p:sp>
      <p:sp>
        <p:nvSpPr>
          <p:cNvPr id="7" name="Footer Placeholder 2">
            <a:extLst>
              <a:ext uri="{FF2B5EF4-FFF2-40B4-BE49-F238E27FC236}">
                <a16:creationId xmlns:a16="http://schemas.microsoft.com/office/drawing/2014/main" id="{0EE8D402-031E-4111-BFDD-998FD04B4035}"/>
              </a:ext>
            </a:extLst>
          </p:cNvPr>
          <p:cNvSpPr>
            <a:spLocks noGrp="1"/>
          </p:cNvSpPr>
          <p:nvPr>
            <p:ph type="ftr" sz="quarter" idx="11"/>
          </p:nvPr>
        </p:nvSpPr>
        <p:spPr>
          <a:xfrm>
            <a:off x="4038600" y="6356350"/>
            <a:ext cx="4114800" cy="365125"/>
          </a:xfrm>
        </p:spPr>
        <p:txBody>
          <a:bodyPr/>
          <a:lstStyle/>
          <a:p>
            <a:r>
              <a:rPr lang="en-US" dirty="0"/>
              <a:t>Baumgartner, POLI 203, Spring 2022</a:t>
            </a:r>
          </a:p>
        </p:txBody>
      </p:sp>
    </p:spTree>
    <p:extLst>
      <p:ext uri="{BB962C8B-B14F-4D97-AF65-F5344CB8AC3E}">
        <p14:creationId xmlns:p14="http://schemas.microsoft.com/office/powerpoint/2010/main" val="2156890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True or false: It costs more to maintain the death penalty than to have Life without Parole as the most severe punishment?</a:t>
            </a:r>
          </a:p>
        </p:txBody>
      </p:sp>
      <p:sp>
        <p:nvSpPr>
          <p:cNvPr id="3" name="Content Placeholder 2"/>
          <p:cNvSpPr>
            <a:spLocks noGrp="1"/>
          </p:cNvSpPr>
          <p:nvPr>
            <p:ph idx="1"/>
          </p:nvPr>
        </p:nvSpPr>
        <p:spPr>
          <a:xfrm>
            <a:off x="3724835" y="1978025"/>
            <a:ext cx="2559424" cy="4351338"/>
          </a:xfrm>
        </p:spPr>
        <p:txBody>
          <a:bodyPr/>
          <a:lstStyle/>
          <a:p>
            <a:r>
              <a:rPr lang="en-US" dirty="0"/>
              <a:t>Round 2</a:t>
            </a:r>
          </a:p>
          <a:p>
            <a:r>
              <a:rPr lang="en-US" dirty="0">
                <a:solidFill>
                  <a:schemeClr val="accent6"/>
                </a:solidFill>
              </a:rPr>
              <a:t>True: 92%</a:t>
            </a:r>
          </a:p>
          <a:p>
            <a:r>
              <a:rPr lang="en-US" dirty="0">
                <a:solidFill>
                  <a:srgbClr val="FF0000"/>
                </a:solidFill>
              </a:rPr>
              <a:t>False: 8%</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27</a:t>
            </a:fld>
            <a:endParaRPr lang="en-US"/>
          </a:p>
        </p:txBody>
      </p:sp>
      <p:sp>
        <p:nvSpPr>
          <p:cNvPr id="6" name="Footer Placeholder 2">
            <a:extLst>
              <a:ext uri="{FF2B5EF4-FFF2-40B4-BE49-F238E27FC236}">
                <a16:creationId xmlns:a16="http://schemas.microsoft.com/office/drawing/2014/main" id="{BC3CB19A-6134-4AA7-A19E-86B52BDDC63C}"/>
              </a:ext>
            </a:extLst>
          </p:cNvPr>
          <p:cNvSpPr>
            <a:spLocks noGrp="1"/>
          </p:cNvSpPr>
          <p:nvPr>
            <p:ph type="ftr" sz="quarter" idx="11"/>
          </p:nvPr>
        </p:nvSpPr>
        <p:spPr>
          <a:xfrm>
            <a:off x="4038600" y="6356350"/>
            <a:ext cx="4114800" cy="365125"/>
          </a:xfrm>
        </p:spPr>
        <p:txBody>
          <a:bodyPr/>
          <a:lstStyle/>
          <a:p>
            <a:r>
              <a:rPr lang="en-US" dirty="0"/>
              <a:t>Baumgartner, POLI 203, Spring 2022</a:t>
            </a:r>
          </a:p>
        </p:txBody>
      </p:sp>
      <p:sp>
        <p:nvSpPr>
          <p:cNvPr id="7" name="Content Placeholder 2">
            <a:extLst>
              <a:ext uri="{FF2B5EF4-FFF2-40B4-BE49-F238E27FC236}">
                <a16:creationId xmlns:a16="http://schemas.microsoft.com/office/drawing/2014/main" id="{6FB139C4-E4E7-4879-BB73-FE62CB260CEF}"/>
              </a:ext>
            </a:extLst>
          </p:cNvPr>
          <p:cNvSpPr txBox="1">
            <a:spLocks/>
          </p:cNvSpPr>
          <p:nvPr/>
        </p:nvSpPr>
        <p:spPr>
          <a:xfrm>
            <a:off x="990600" y="1978025"/>
            <a:ext cx="25594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Round 1</a:t>
            </a:r>
          </a:p>
          <a:p>
            <a:r>
              <a:rPr lang="en-US" dirty="0">
                <a:solidFill>
                  <a:schemeClr val="accent6"/>
                </a:solidFill>
              </a:rPr>
              <a:t>True: 66%</a:t>
            </a:r>
          </a:p>
          <a:p>
            <a:r>
              <a:rPr lang="en-US" dirty="0">
                <a:solidFill>
                  <a:srgbClr val="FF0000"/>
                </a:solidFill>
              </a:rPr>
              <a:t>False: 34%</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3329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28</a:t>
            </a:fld>
            <a:endParaRPr lang="en-US"/>
          </a:p>
        </p:txBody>
      </p:sp>
      <p:pic>
        <p:nvPicPr>
          <p:cNvPr id="3" name="Picture 2" descr="Chart, bar chart&#10;&#10;Description automatically generated">
            <a:extLst>
              <a:ext uri="{FF2B5EF4-FFF2-40B4-BE49-F238E27FC236}">
                <a16:creationId xmlns:a16="http://schemas.microsoft.com/office/drawing/2014/main" id="{6464E00B-95D1-40D3-B112-CD2EFDFE01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24FEAC5E-81DB-4873-8F14-DC3591DAAF75}"/>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320089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29</a:t>
            </a:fld>
            <a:endParaRPr lang="en-US"/>
          </a:p>
        </p:txBody>
      </p:sp>
      <p:pic>
        <p:nvPicPr>
          <p:cNvPr id="6" name="Picture 5" descr="Chart&#10;&#10;Description automatically generated">
            <a:extLst>
              <a:ext uri="{FF2B5EF4-FFF2-40B4-BE49-F238E27FC236}">
                <a16:creationId xmlns:a16="http://schemas.microsoft.com/office/drawing/2014/main" id="{B28F39D5-8DD7-4F7D-A388-902437E73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A46C7450-5936-42F8-A998-B8F701B118D5}"/>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203771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these court cases as well</a:t>
            </a:r>
            <a:endParaRPr lang="en-US" dirty="0"/>
          </a:p>
        </p:txBody>
      </p:sp>
      <p:sp>
        <p:nvSpPr>
          <p:cNvPr id="3" name="Content Placeholder 2"/>
          <p:cNvSpPr>
            <a:spLocks noGrp="1"/>
          </p:cNvSpPr>
          <p:nvPr>
            <p:ph idx="1"/>
          </p:nvPr>
        </p:nvSpPr>
        <p:spPr/>
        <p:txBody>
          <a:bodyPr/>
          <a:lstStyle/>
          <a:p>
            <a:r>
              <a:rPr lang="en-US" dirty="0" smtClean="0"/>
              <a:t>Brady v. Maryland</a:t>
            </a:r>
          </a:p>
          <a:p>
            <a:r>
              <a:rPr lang="en-US" dirty="0" smtClean="0"/>
              <a:t>Batson v. Kentucky</a:t>
            </a:r>
          </a:p>
          <a:p>
            <a:r>
              <a:rPr lang="en-US" dirty="0" smtClean="0"/>
              <a:t>Miranda v. Arizona</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a:t>
            </a:fld>
            <a:endParaRPr lang="en-US"/>
          </a:p>
        </p:txBody>
      </p:sp>
    </p:spTree>
    <p:extLst>
      <p:ext uri="{BB962C8B-B14F-4D97-AF65-F5344CB8AC3E}">
        <p14:creationId xmlns:p14="http://schemas.microsoft.com/office/powerpoint/2010/main" val="27300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30</a:t>
            </a:fld>
            <a:endParaRPr lang="en-US"/>
          </a:p>
        </p:txBody>
      </p:sp>
      <p:pic>
        <p:nvPicPr>
          <p:cNvPr id="7" name="Picture 6" descr="Chart, bar chart&#10;&#10;Description automatically generated">
            <a:extLst>
              <a:ext uri="{FF2B5EF4-FFF2-40B4-BE49-F238E27FC236}">
                <a16:creationId xmlns:a16="http://schemas.microsoft.com/office/drawing/2014/main" id="{294C14DA-0BCE-4B4A-A270-EFE430D61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0"/>
            <a:ext cx="10287000" cy="6858000"/>
          </a:xfrm>
          <a:prstGeom prst="rect">
            <a:avLst/>
          </a:prstGeom>
        </p:spPr>
      </p:pic>
      <p:sp>
        <p:nvSpPr>
          <p:cNvPr id="6" name="TextBox 5">
            <a:extLst>
              <a:ext uri="{FF2B5EF4-FFF2-40B4-BE49-F238E27FC236}">
                <a16:creationId xmlns:a16="http://schemas.microsoft.com/office/drawing/2014/main" id="{A7CE5603-0A9C-4BFE-944B-3EBA6476A58E}"/>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231724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31</a:t>
            </a:fld>
            <a:endParaRPr lang="en-US"/>
          </a:p>
        </p:txBody>
      </p:sp>
      <p:pic>
        <p:nvPicPr>
          <p:cNvPr id="5" name="Picture 4" descr="Chart, bar chart&#10;&#10;Description automatically generated">
            <a:extLst>
              <a:ext uri="{FF2B5EF4-FFF2-40B4-BE49-F238E27FC236}">
                <a16:creationId xmlns:a16="http://schemas.microsoft.com/office/drawing/2014/main" id="{BEA81420-CC04-4BE3-B0E4-8E624022D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F91AC87A-BEED-4AA0-94D4-B0714DA6048C}"/>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1275783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145846"/>
          </a:xfrm>
        </p:spPr>
        <p:txBody>
          <a:bodyPr>
            <a:normAutofit fontScale="90000"/>
          </a:bodyPr>
          <a:lstStyle/>
          <a:p>
            <a:r>
              <a:rPr lang="en-US" dirty="0"/>
              <a:t>True or false:  No one in the US may serve on a jury in a capital case unless they believe in the death penalty.</a:t>
            </a:r>
            <a:br>
              <a:rPr lang="en-US" dirty="0"/>
            </a:br>
            <a:endParaRPr lang="en-US" dirty="0"/>
          </a:p>
        </p:txBody>
      </p:sp>
      <p:sp>
        <p:nvSpPr>
          <p:cNvPr id="5" name="Content Placeholder 4"/>
          <p:cNvSpPr>
            <a:spLocks noGrp="1"/>
          </p:cNvSpPr>
          <p:nvPr>
            <p:ph idx="1"/>
          </p:nvPr>
        </p:nvSpPr>
        <p:spPr>
          <a:xfrm>
            <a:off x="838200" y="2960913"/>
            <a:ext cx="2595282" cy="3216049"/>
          </a:xfrm>
        </p:spPr>
        <p:txBody>
          <a:bodyPr/>
          <a:lstStyle/>
          <a:p>
            <a:r>
              <a:rPr lang="en-US" dirty="0"/>
              <a:t>Round 1:</a:t>
            </a:r>
          </a:p>
          <a:p>
            <a:endParaRPr lang="en-US" dirty="0"/>
          </a:p>
          <a:p>
            <a:r>
              <a:rPr lang="en-US" dirty="0">
                <a:solidFill>
                  <a:schemeClr val="accent6"/>
                </a:solidFill>
              </a:rPr>
              <a:t>True:  23%</a:t>
            </a:r>
            <a:endParaRPr lang="en-US" dirty="0"/>
          </a:p>
          <a:p>
            <a:r>
              <a:rPr lang="en-US" dirty="0">
                <a:solidFill>
                  <a:srgbClr val="FF0000"/>
                </a:solidFill>
              </a:rPr>
              <a:t>False: 77%</a:t>
            </a:r>
          </a:p>
        </p:txBody>
      </p:sp>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32</a:t>
            </a:fld>
            <a:endParaRPr lang="en-US"/>
          </a:p>
        </p:txBody>
      </p:sp>
      <p:sp>
        <p:nvSpPr>
          <p:cNvPr id="6" name="Content Placeholder 4">
            <a:extLst>
              <a:ext uri="{FF2B5EF4-FFF2-40B4-BE49-F238E27FC236}">
                <a16:creationId xmlns:a16="http://schemas.microsoft.com/office/drawing/2014/main" id="{0BDA606C-A2A6-40E2-88D6-52928E1BEA17}"/>
              </a:ext>
            </a:extLst>
          </p:cNvPr>
          <p:cNvSpPr txBox="1">
            <a:spLocks/>
          </p:cNvSpPr>
          <p:nvPr/>
        </p:nvSpPr>
        <p:spPr>
          <a:xfrm>
            <a:off x="3433482" y="2960912"/>
            <a:ext cx="2595282" cy="3216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Round 2:</a:t>
            </a:r>
          </a:p>
          <a:p>
            <a:endParaRPr lang="en-US" dirty="0"/>
          </a:p>
          <a:p>
            <a:r>
              <a:rPr lang="en-US" dirty="0">
                <a:solidFill>
                  <a:schemeClr val="accent6"/>
                </a:solidFill>
              </a:rPr>
              <a:t>True:  92%</a:t>
            </a:r>
            <a:endParaRPr lang="en-US" dirty="0"/>
          </a:p>
          <a:p>
            <a:r>
              <a:rPr lang="en-US" dirty="0">
                <a:solidFill>
                  <a:srgbClr val="FF0000"/>
                </a:solidFill>
              </a:rPr>
              <a:t>False: 8%</a:t>
            </a:r>
          </a:p>
        </p:txBody>
      </p:sp>
    </p:spTree>
    <p:extLst>
      <p:ext uri="{BB962C8B-B14F-4D97-AF65-F5344CB8AC3E}">
        <p14:creationId xmlns:p14="http://schemas.microsoft.com/office/powerpoint/2010/main" val="265972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33</a:t>
            </a:fld>
            <a:endParaRPr lang="en-US"/>
          </a:p>
        </p:txBody>
      </p:sp>
      <p:pic>
        <p:nvPicPr>
          <p:cNvPr id="3" name="Picture 2" descr="Chart, bar chart&#10;&#10;Description automatically generated">
            <a:extLst>
              <a:ext uri="{FF2B5EF4-FFF2-40B4-BE49-F238E27FC236}">
                <a16:creationId xmlns:a16="http://schemas.microsoft.com/office/drawing/2014/main" id="{139B975F-DC3F-4B69-9832-1DF6C96C0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6373B627-05FC-4FC1-81E7-56C68BD5BBBA}"/>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3151873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34</a:t>
            </a:fld>
            <a:endParaRPr lang="en-US"/>
          </a:p>
        </p:txBody>
      </p:sp>
      <p:sp>
        <p:nvSpPr>
          <p:cNvPr id="6" name="TextBox 5">
            <a:extLst>
              <a:ext uri="{FF2B5EF4-FFF2-40B4-BE49-F238E27FC236}">
                <a16:creationId xmlns:a16="http://schemas.microsoft.com/office/drawing/2014/main" id="{28B1071C-E48C-4968-AE8B-36D95EED5CCD}"/>
              </a:ext>
            </a:extLst>
          </p:cNvPr>
          <p:cNvSpPr txBox="1"/>
          <p:nvPr/>
        </p:nvSpPr>
        <p:spPr>
          <a:xfrm>
            <a:off x="89647" y="136525"/>
            <a:ext cx="1290918" cy="369332"/>
          </a:xfrm>
          <a:prstGeom prst="rect">
            <a:avLst/>
          </a:prstGeom>
          <a:noFill/>
        </p:spPr>
        <p:txBody>
          <a:bodyPr wrap="square">
            <a:spAutoFit/>
          </a:bodyPr>
          <a:lstStyle/>
          <a:p>
            <a:r>
              <a:rPr lang="en-US" dirty="0"/>
              <a:t>ROUND 2</a:t>
            </a:r>
          </a:p>
        </p:txBody>
      </p:sp>
      <p:pic>
        <p:nvPicPr>
          <p:cNvPr id="7" name="Picture 6" descr="Chart, histogram&#10;&#10;Description automatically generated">
            <a:extLst>
              <a:ext uri="{FF2B5EF4-FFF2-40B4-BE49-F238E27FC236}">
                <a16:creationId xmlns:a16="http://schemas.microsoft.com/office/drawing/2014/main" id="{62FA2207-F101-4529-AEA9-B58EFF192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286603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state has executed the most people since 1976?</a:t>
            </a:r>
          </a:p>
        </p:txBody>
      </p:sp>
      <p:sp>
        <p:nvSpPr>
          <p:cNvPr id="5" name="Content Placeholder 4"/>
          <p:cNvSpPr>
            <a:spLocks noGrp="1"/>
          </p:cNvSpPr>
          <p:nvPr>
            <p:ph idx="1"/>
          </p:nvPr>
        </p:nvSpPr>
        <p:spPr>
          <a:xfrm>
            <a:off x="838200" y="1825625"/>
            <a:ext cx="4334435" cy="4351338"/>
          </a:xfrm>
        </p:spPr>
        <p:txBody>
          <a:bodyPr/>
          <a:lstStyle/>
          <a:p>
            <a:r>
              <a:rPr lang="en-US" dirty="0"/>
              <a:t>Round 1</a:t>
            </a:r>
          </a:p>
          <a:p>
            <a:endParaRPr lang="en-US" dirty="0">
              <a:solidFill>
                <a:schemeClr val="accent6"/>
              </a:solidFill>
            </a:endParaRPr>
          </a:p>
          <a:p>
            <a:r>
              <a:rPr lang="en-US" dirty="0">
                <a:solidFill>
                  <a:schemeClr val="accent6"/>
                </a:solidFill>
              </a:rPr>
              <a:t>Texas: 66%</a:t>
            </a:r>
            <a:endParaRPr lang="en-US" dirty="0"/>
          </a:p>
          <a:p>
            <a:r>
              <a:rPr lang="en-US" dirty="0">
                <a:solidFill>
                  <a:srgbClr val="FF0000"/>
                </a:solidFill>
              </a:rPr>
              <a:t>Any other answer: 34%</a:t>
            </a:r>
          </a:p>
        </p:txBody>
      </p:sp>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35</a:t>
            </a:fld>
            <a:endParaRPr lang="en-US"/>
          </a:p>
        </p:txBody>
      </p:sp>
      <p:sp>
        <p:nvSpPr>
          <p:cNvPr id="6" name="Content Placeholder 4">
            <a:extLst>
              <a:ext uri="{FF2B5EF4-FFF2-40B4-BE49-F238E27FC236}">
                <a16:creationId xmlns:a16="http://schemas.microsoft.com/office/drawing/2014/main" id="{7B576469-CB67-4086-B434-03D05AEA08F4}"/>
              </a:ext>
            </a:extLst>
          </p:cNvPr>
          <p:cNvSpPr txBox="1">
            <a:spLocks/>
          </p:cNvSpPr>
          <p:nvPr/>
        </p:nvSpPr>
        <p:spPr>
          <a:xfrm>
            <a:off x="6378388" y="1822450"/>
            <a:ext cx="43344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Round 2</a:t>
            </a:r>
          </a:p>
          <a:p>
            <a:endParaRPr lang="en-US" dirty="0">
              <a:solidFill>
                <a:schemeClr val="accent6"/>
              </a:solidFill>
            </a:endParaRPr>
          </a:p>
          <a:p>
            <a:r>
              <a:rPr lang="en-US" dirty="0">
                <a:solidFill>
                  <a:schemeClr val="accent6"/>
                </a:solidFill>
              </a:rPr>
              <a:t>Texas: 86%</a:t>
            </a:r>
            <a:endParaRPr lang="en-US" dirty="0"/>
          </a:p>
          <a:p>
            <a:r>
              <a:rPr lang="en-US" dirty="0">
                <a:solidFill>
                  <a:srgbClr val="FF0000"/>
                </a:solidFill>
              </a:rPr>
              <a:t>Any other answer: 13%</a:t>
            </a:r>
          </a:p>
        </p:txBody>
      </p:sp>
    </p:spTree>
    <p:extLst>
      <p:ext uri="{BB962C8B-B14F-4D97-AF65-F5344CB8AC3E}">
        <p14:creationId xmlns:p14="http://schemas.microsoft.com/office/powerpoint/2010/main" val="3470270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36</a:t>
            </a:fld>
            <a:endParaRPr lang="en-US"/>
          </a:p>
        </p:txBody>
      </p:sp>
      <p:pic>
        <p:nvPicPr>
          <p:cNvPr id="6" name="Picture 5" descr="Chart, bar chart&#10;&#10;Description automatically generated">
            <a:extLst>
              <a:ext uri="{FF2B5EF4-FFF2-40B4-BE49-F238E27FC236}">
                <a16:creationId xmlns:a16="http://schemas.microsoft.com/office/drawing/2014/main" id="{373824AA-D46B-4A6C-8EA4-A1DF46CE9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7587EA89-DF74-45F3-BE35-C0469C500C0F}"/>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3083636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37</a:t>
            </a:fld>
            <a:endParaRPr lang="en-US"/>
          </a:p>
        </p:txBody>
      </p:sp>
      <p:pic>
        <p:nvPicPr>
          <p:cNvPr id="3" name="Picture 2" descr="Chart, histogram&#10;&#10;Description automatically generated">
            <a:extLst>
              <a:ext uri="{FF2B5EF4-FFF2-40B4-BE49-F238E27FC236}">
                <a16:creationId xmlns:a16="http://schemas.microsoft.com/office/drawing/2014/main" id="{B67E49AB-5ABB-46E7-AEEC-CD32623B5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EF8FA841-EEC8-481C-8A38-2D0C5E6AD023}"/>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3651527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city has the most _____ since 1972?</a:t>
            </a:r>
          </a:p>
        </p:txBody>
      </p:sp>
      <p:graphicFrame>
        <p:nvGraphicFramePr>
          <p:cNvPr id="6" name="Content Placeholder 5"/>
          <p:cNvGraphicFramePr>
            <a:graphicFrameLocks noGrp="1"/>
          </p:cNvGraphicFramePr>
          <p:nvPr>
            <p:ph idx="1"/>
            <p:extLst/>
          </p:nvPr>
        </p:nvGraphicFramePr>
        <p:xfrm>
          <a:off x="838200" y="1825625"/>
          <a:ext cx="10515600" cy="4815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314450">
                  <a:extLst>
                    <a:ext uri="{9D8B030D-6E8A-4147-A177-3AD203B41FA5}">
                      <a16:colId xmlns:a16="http://schemas.microsoft.com/office/drawing/2014/main" val="1692493523"/>
                    </a:ext>
                  </a:extLst>
                </a:gridCol>
                <a:gridCol w="1314450">
                  <a:extLst>
                    <a:ext uri="{9D8B030D-6E8A-4147-A177-3AD203B41FA5}">
                      <a16:colId xmlns:a16="http://schemas.microsoft.com/office/drawing/2014/main" val="20002"/>
                    </a:ext>
                  </a:extLst>
                </a:gridCol>
                <a:gridCol w="1314450">
                  <a:extLst>
                    <a:ext uri="{9D8B030D-6E8A-4147-A177-3AD203B41FA5}">
                      <a16:colId xmlns:a16="http://schemas.microsoft.com/office/drawing/2014/main" val="3785172780"/>
                    </a:ext>
                  </a:extLst>
                </a:gridCol>
                <a:gridCol w="1314450">
                  <a:extLst>
                    <a:ext uri="{9D8B030D-6E8A-4147-A177-3AD203B41FA5}">
                      <a16:colId xmlns:a16="http://schemas.microsoft.com/office/drawing/2014/main" val="20003"/>
                    </a:ext>
                  </a:extLst>
                </a:gridCol>
                <a:gridCol w="1314450">
                  <a:extLst>
                    <a:ext uri="{9D8B030D-6E8A-4147-A177-3AD203B41FA5}">
                      <a16:colId xmlns:a16="http://schemas.microsoft.com/office/drawing/2014/main" val="3009324429"/>
                    </a:ext>
                  </a:extLst>
                </a:gridCol>
              </a:tblGrid>
              <a:tr h="370840">
                <a:tc>
                  <a:txBody>
                    <a:bodyPr/>
                    <a:lstStyle/>
                    <a:p>
                      <a:endParaRPr lang="en-US" sz="4000" dirty="0"/>
                    </a:p>
                  </a:txBody>
                  <a:tcPr/>
                </a:tc>
                <a:tc gridSpan="2">
                  <a:txBody>
                    <a:bodyPr/>
                    <a:lstStyle/>
                    <a:p>
                      <a:r>
                        <a:rPr lang="en-US" sz="4000" dirty="0"/>
                        <a:t>Homicides</a:t>
                      </a:r>
                    </a:p>
                  </a:txBody>
                  <a:tcPr/>
                </a:tc>
                <a:tc hMerge="1">
                  <a:txBody>
                    <a:bodyPr/>
                    <a:lstStyle/>
                    <a:p>
                      <a:endParaRPr lang="en-US"/>
                    </a:p>
                  </a:txBody>
                  <a:tcPr/>
                </a:tc>
                <a:tc gridSpan="2">
                  <a:txBody>
                    <a:bodyPr/>
                    <a:lstStyle/>
                    <a:p>
                      <a:r>
                        <a:rPr lang="en-US" sz="4000" dirty="0"/>
                        <a:t>Executions</a:t>
                      </a:r>
                    </a:p>
                  </a:txBody>
                  <a:tcPr/>
                </a:tc>
                <a:tc hMerge="1">
                  <a:txBody>
                    <a:bodyPr/>
                    <a:lstStyle/>
                    <a:p>
                      <a:endParaRPr lang="en-US"/>
                    </a:p>
                  </a:txBody>
                  <a:tcPr/>
                </a:tc>
                <a:tc gridSpan="2">
                  <a:txBody>
                    <a:bodyPr/>
                    <a:lstStyle/>
                    <a:p>
                      <a:r>
                        <a:rPr lang="en-US" sz="4000" dirty="0"/>
                        <a:t>Death Sentences</a:t>
                      </a: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endParaRPr lang="en-US" sz="4000" dirty="0"/>
                    </a:p>
                  </a:txBody>
                  <a:tcPr/>
                </a:tc>
                <a:tc>
                  <a:txBody>
                    <a:bodyPr/>
                    <a:lstStyle/>
                    <a:p>
                      <a:r>
                        <a:rPr lang="en-US" sz="4000" dirty="0"/>
                        <a:t>R1</a:t>
                      </a:r>
                    </a:p>
                  </a:txBody>
                  <a:tcPr/>
                </a:tc>
                <a:tc>
                  <a:txBody>
                    <a:bodyPr/>
                    <a:lstStyle/>
                    <a:p>
                      <a:r>
                        <a:rPr lang="en-US" sz="4000" dirty="0"/>
                        <a:t>R2</a:t>
                      </a:r>
                    </a:p>
                  </a:txBody>
                  <a:tcPr/>
                </a:tc>
                <a:tc>
                  <a:txBody>
                    <a:bodyPr/>
                    <a:lstStyle/>
                    <a:p>
                      <a:r>
                        <a:rPr lang="en-US" sz="4000" dirty="0"/>
                        <a:t>R1</a:t>
                      </a:r>
                    </a:p>
                  </a:txBody>
                  <a:tcPr/>
                </a:tc>
                <a:tc>
                  <a:txBody>
                    <a:bodyPr/>
                    <a:lstStyle/>
                    <a:p>
                      <a:r>
                        <a:rPr lang="en-US" sz="4000" dirty="0"/>
                        <a:t>R2</a:t>
                      </a:r>
                    </a:p>
                  </a:txBody>
                  <a:tcPr/>
                </a:tc>
                <a:tc>
                  <a:txBody>
                    <a:bodyPr/>
                    <a:lstStyle/>
                    <a:p>
                      <a:r>
                        <a:rPr lang="en-US" sz="4000" dirty="0"/>
                        <a:t>R1</a:t>
                      </a:r>
                    </a:p>
                  </a:txBody>
                  <a:tcPr/>
                </a:tc>
                <a:tc>
                  <a:txBody>
                    <a:bodyPr/>
                    <a:lstStyle/>
                    <a:p>
                      <a:r>
                        <a:rPr lang="en-US" sz="4000" dirty="0"/>
                        <a:t>R2</a:t>
                      </a:r>
                    </a:p>
                  </a:txBody>
                  <a:tcPr/>
                </a:tc>
                <a:extLst>
                  <a:ext uri="{0D108BD9-81ED-4DB2-BD59-A6C34878D82A}">
                    <a16:rowId xmlns:a16="http://schemas.microsoft.com/office/drawing/2014/main" val="2538141124"/>
                  </a:ext>
                </a:extLst>
              </a:tr>
              <a:tr h="370840">
                <a:tc>
                  <a:txBody>
                    <a:bodyPr/>
                    <a:lstStyle/>
                    <a:p>
                      <a:r>
                        <a:rPr lang="en-US" sz="4000" dirty="0"/>
                        <a:t>Los Angeles</a:t>
                      </a:r>
                    </a:p>
                  </a:txBody>
                  <a:tcPr/>
                </a:tc>
                <a:tc>
                  <a:txBody>
                    <a:bodyPr/>
                    <a:lstStyle/>
                    <a:p>
                      <a:r>
                        <a:rPr lang="en-US" sz="4000" dirty="0"/>
                        <a:t>20%*</a:t>
                      </a:r>
                    </a:p>
                  </a:txBody>
                  <a:tcPr/>
                </a:tc>
                <a:tc>
                  <a:txBody>
                    <a:bodyPr/>
                    <a:lstStyle/>
                    <a:p>
                      <a:r>
                        <a:rPr lang="en-US" sz="4000" dirty="0"/>
                        <a:t>55%</a:t>
                      </a:r>
                    </a:p>
                  </a:txBody>
                  <a:tcPr/>
                </a:tc>
                <a:tc>
                  <a:txBody>
                    <a:bodyPr/>
                    <a:lstStyle/>
                    <a:p>
                      <a:r>
                        <a:rPr lang="en-US" sz="4000" dirty="0"/>
                        <a:t>15%</a:t>
                      </a:r>
                    </a:p>
                  </a:txBody>
                  <a:tcPr/>
                </a:tc>
                <a:tc>
                  <a:txBody>
                    <a:bodyPr/>
                    <a:lstStyle/>
                    <a:p>
                      <a:r>
                        <a:rPr lang="en-US" sz="4000" dirty="0"/>
                        <a:t>17%</a:t>
                      </a:r>
                    </a:p>
                  </a:txBody>
                  <a:tcPr/>
                </a:tc>
                <a:tc>
                  <a:txBody>
                    <a:bodyPr/>
                    <a:lstStyle/>
                    <a:p>
                      <a:r>
                        <a:rPr lang="en-US" sz="4000" dirty="0"/>
                        <a:t>23%*</a:t>
                      </a:r>
                    </a:p>
                  </a:txBody>
                  <a:tcPr/>
                </a:tc>
                <a:tc>
                  <a:txBody>
                    <a:bodyPr/>
                    <a:lstStyle/>
                    <a:p>
                      <a:r>
                        <a:rPr lang="en-US" sz="4000" dirty="0"/>
                        <a:t>60%</a:t>
                      </a:r>
                    </a:p>
                  </a:txBody>
                  <a:tcPr/>
                </a:tc>
                <a:extLst>
                  <a:ext uri="{0D108BD9-81ED-4DB2-BD59-A6C34878D82A}">
                    <a16:rowId xmlns:a16="http://schemas.microsoft.com/office/drawing/2014/main" val="10001"/>
                  </a:ext>
                </a:extLst>
              </a:tr>
              <a:tr h="370840">
                <a:tc>
                  <a:txBody>
                    <a:bodyPr/>
                    <a:lstStyle/>
                    <a:p>
                      <a:r>
                        <a:rPr lang="en-US" sz="4000" dirty="0"/>
                        <a:t>Chicago</a:t>
                      </a:r>
                    </a:p>
                  </a:txBody>
                  <a:tcPr/>
                </a:tc>
                <a:tc>
                  <a:txBody>
                    <a:bodyPr/>
                    <a:lstStyle/>
                    <a:p>
                      <a:r>
                        <a:rPr lang="en-US" sz="4000" dirty="0"/>
                        <a:t>66%</a:t>
                      </a:r>
                    </a:p>
                  </a:txBody>
                  <a:tcPr/>
                </a:tc>
                <a:tc>
                  <a:txBody>
                    <a:bodyPr/>
                    <a:lstStyle/>
                    <a:p>
                      <a:r>
                        <a:rPr lang="en-US" sz="4000" dirty="0"/>
                        <a:t>28%</a:t>
                      </a:r>
                    </a:p>
                  </a:txBody>
                  <a:tcPr/>
                </a:tc>
                <a:tc>
                  <a:txBody>
                    <a:bodyPr/>
                    <a:lstStyle/>
                    <a:p>
                      <a:r>
                        <a:rPr lang="en-US" sz="4000" dirty="0"/>
                        <a:t>30%</a:t>
                      </a:r>
                    </a:p>
                  </a:txBody>
                  <a:tcPr/>
                </a:tc>
                <a:tc>
                  <a:txBody>
                    <a:bodyPr/>
                    <a:lstStyle/>
                    <a:p>
                      <a:r>
                        <a:rPr lang="en-US" sz="4000" dirty="0"/>
                        <a:t>14%</a:t>
                      </a:r>
                    </a:p>
                  </a:txBody>
                  <a:tcPr/>
                </a:tc>
                <a:tc>
                  <a:txBody>
                    <a:bodyPr/>
                    <a:lstStyle/>
                    <a:p>
                      <a:r>
                        <a:rPr lang="en-US" sz="4000" dirty="0"/>
                        <a:t>45%</a:t>
                      </a:r>
                    </a:p>
                  </a:txBody>
                  <a:tcPr/>
                </a:tc>
                <a:tc>
                  <a:txBody>
                    <a:bodyPr/>
                    <a:lstStyle/>
                    <a:p>
                      <a:r>
                        <a:rPr lang="en-US" sz="4000" dirty="0"/>
                        <a:t>18%</a:t>
                      </a:r>
                    </a:p>
                  </a:txBody>
                  <a:tcPr/>
                </a:tc>
                <a:extLst>
                  <a:ext uri="{0D108BD9-81ED-4DB2-BD59-A6C34878D82A}">
                    <a16:rowId xmlns:a16="http://schemas.microsoft.com/office/drawing/2014/main" val="10002"/>
                  </a:ext>
                </a:extLst>
              </a:tr>
              <a:tr h="370840">
                <a:tc>
                  <a:txBody>
                    <a:bodyPr/>
                    <a:lstStyle/>
                    <a:p>
                      <a:r>
                        <a:rPr lang="en-US" sz="4000" dirty="0"/>
                        <a:t>St. Louis</a:t>
                      </a:r>
                    </a:p>
                  </a:txBody>
                  <a:tcPr/>
                </a:tc>
                <a:tc>
                  <a:txBody>
                    <a:bodyPr/>
                    <a:lstStyle/>
                    <a:p>
                      <a:r>
                        <a:rPr lang="en-US" sz="4000" dirty="0"/>
                        <a:t>14%</a:t>
                      </a:r>
                    </a:p>
                  </a:txBody>
                  <a:tcPr/>
                </a:tc>
                <a:tc>
                  <a:txBody>
                    <a:bodyPr/>
                    <a:lstStyle/>
                    <a:p>
                      <a:r>
                        <a:rPr lang="en-US" sz="4000" dirty="0"/>
                        <a:t>17%</a:t>
                      </a:r>
                    </a:p>
                  </a:txBody>
                  <a:tcPr/>
                </a:tc>
                <a:tc>
                  <a:txBody>
                    <a:bodyPr/>
                    <a:lstStyle/>
                    <a:p>
                      <a:r>
                        <a:rPr lang="en-US" sz="4000" dirty="0"/>
                        <a:t>55%*</a:t>
                      </a:r>
                    </a:p>
                  </a:txBody>
                  <a:tcPr/>
                </a:tc>
                <a:tc>
                  <a:txBody>
                    <a:bodyPr/>
                    <a:lstStyle/>
                    <a:p>
                      <a:r>
                        <a:rPr lang="en-US" sz="4000" dirty="0"/>
                        <a:t>68%</a:t>
                      </a:r>
                    </a:p>
                  </a:txBody>
                  <a:tcPr/>
                </a:tc>
                <a:tc>
                  <a:txBody>
                    <a:bodyPr/>
                    <a:lstStyle/>
                    <a:p>
                      <a:r>
                        <a:rPr lang="en-US" sz="4000" dirty="0"/>
                        <a:t>32%</a:t>
                      </a:r>
                    </a:p>
                  </a:txBody>
                  <a:tcPr/>
                </a:tc>
                <a:tc>
                  <a:txBody>
                    <a:bodyPr/>
                    <a:lstStyle/>
                    <a:p>
                      <a:r>
                        <a:rPr lang="en-US" sz="4000" dirty="0"/>
                        <a:t>22%</a:t>
                      </a:r>
                    </a:p>
                  </a:txBody>
                  <a:tcPr/>
                </a:tc>
                <a:extLst>
                  <a:ext uri="{0D108BD9-81ED-4DB2-BD59-A6C34878D82A}">
                    <a16:rowId xmlns:a16="http://schemas.microsoft.com/office/drawing/2014/main" val="10003"/>
                  </a:ext>
                </a:extLst>
              </a:tr>
              <a:tr h="370840">
                <a:tc>
                  <a:txBody>
                    <a:bodyPr/>
                    <a:lstStyle/>
                    <a:p>
                      <a:r>
                        <a:rPr lang="en-US" sz="4000" dirty="0"/>
                        <a:t>(*:</a:t>
                      </a:r>
                      <a:r>
                        <a:rPr lang="en-US" sz="4000" baseline="0" dirty="0"/>
                        <a:t> </a:t>
                      </a:r>
                      <a:r>
                        <a:rPr lang="en-US" sz="4000" dirty="0"/>
                        <a:t>correct)</a:t>
                      </a:r>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38</a:t>
            </a:fld>
            <a:endParaRPr lang="en-US"/>
          </a:p>
        </p:txBody>
      </p:sp>
    </p:spTree>
    <p:extLst>
      <p:ext uri="{BB962C8B-B14F-4D97-AF65-F5344CB8AC3E}">
        <p14:creationId xmlns:p14="http://schemas.microsoft.com/office/powerpoint/2010/main" val="4101165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2589"/>
          </a:xfrm>
        </p:spPr>
        <p:txBody>
          <a:bodyPr>
            <a:normAutofit fontScale="90000"/>
          </a:bodyPr>
          <a:lstStyle/>
          <a:p>
            <a:r>
              <a:rPr lang="en-US" dirty="0"/>
              <a:t>One county in the US has more executions than any state other than its own.  Name that county or its major city.</a:t>
            </a:r>
            <a:br>
              <a:rPr lang="en-US" dirty="0"/>
            </a:br>
            <a:endParaRPr lang="en-US" dirty="0"/>
          </a:p>
        </p:txBody>
      </p:sp>
      <p:sp>
        <p:nvSpPr>
          <p:cNvPr id="3" name="Content Placeholder 2"/>
          <p:cNvSpPr>
            <a:spLocks noGrp="1"/>
          </p:cNvSpPr>
          <p:nvPr>
            <p:ph idx="1"/>
          </p:nvPr>
        </p:nvSpPr>
        <p:spPr>
          <a:xfrm>
            <a:off x="838200" y="2757713"/>
            <a:ext cx="10515600" cy="3419249"/>
          </a:xfrm>
        </p:spPr>
        <p:txBody>
          <a:bodyPr/>
          <a:lstStyle/>
          <a:p>
            <a:r>
              <a:rPr lang="en-US" dirty="0"/>
              <a:t>Houston, Harris County, or any version: </a:t>
            </a:r>
          </a:p>
          <a:p>
            <a:pPr lvl="1"/>
            <a:r>
              <a:rPr lang="en-US" dirty="0"/>
              <a:t>Round 1: 6%</a:t>
            </a:r>
          </a:p>
          <a:p>
            <a:pPr lvl="1"/>
            <a:r>
              <a:rPr lang="en-US" dirty="0"/>
              <a:t>Round2: 46% </a:t>
            </a:r>
          </a:p>
          <a:p>
            <a:endParaRPr lang="en-US" dirty="0"/>
          </a:p>
          <a:p>
            <a:r>
              <a:rPr lang="en-US" dirty="0"/>
              <a:t>Other common answers: St. Louis, Montgomery, Detroit, Los Angeles, Dallas, Chicago</a:t>
            </a:r>
          </a:p>
        </p:txBody>
      </p:sp>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39</a:t>
            </a:fld>
            <a:endParaRPr lang="en-US"/>
          </a:p>
        </p:txBody>
      </p:sp>
    </p:spTree>
    <p:extLst>
      <p:ext uri="{BB962C8B-B14F-4D97-AF65-F5344CB8AC3E}">
        <p14:creationId xmlns:p14="http://schemas.microsoft.com/office/powerpoint/2010/main" val="66435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Geographic epicenters of homicides, death sentences, and executions, and what that means.</a:t>
            </a:r>
          </a:p>
          <a:p>
            <a:pPr lvl="1"/>
            <a:r>
              <a:rPr lang="en-US" dirty="0" smtClean="0"/>
              <a:t>First, they are not the same: </a:t>
            </a:r>
          </a:p>
          <a:p>
            <a:pPr lvl="2"/>
            <a:r>
              <a:rPr lang="en-US" dirty="0" smtClean="0"/>
              <a:t>Homicide rates are highest in the Mississippi river area from NOLA to St Louis, and in the I-95 corridor from Richmond to NYC.</a:t>
            </a:r>
          </a:p>
          <a:p>
            <a:pPr lvl="2"/>
            <a:r>
              <a:rPr lang="en-US" dirty="0" smtClean="0"/>
              <a:t>Death sentences very high in LA, AZ, FL, TX, also Philadelphia and Chicago (in the past)</a:t>
            </a:r>
          </a:p>
          <a:p>
            <a:pPr lvl="2"/>
            <a:r>
              <a:rPr lang="en-US" dirty="0" smtClean="0"/>
              <a:t>Executions high in Houston, rest of Texas, OK, VA</a:t>
            </a:r>
          </a:p>
          <a:p>
            <a:pPr lvl="1"/>
            <a:r>
              <a:rPr lang="en-US" dirty="0" smtClean="0"/>
              <a:t>No rhyme or reason to it</a:t>
            </a:r>
          </a:p>
          <a:p>
            <a:pPr lvl="1"/>
            <a:r>
              <a:rPr lang="en-US" dirty="0" smtClean="0"/>
              <a:t>Momentum factor</a:t>
            </a:r>
          </a:p>
          <a:p>
            <a:pPr lvl="1"/>
            <a:r>
              <a:rPr lang="en-US" dirty="0" smtClean="0"/>
              <a:t>DA discretion</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4</a:t>
            </a:fld>
            <a:endParaRPr lang="en-US"/>
          </a:p>
        </p:txBody>
      </p:sp>
    </p:spTree>
    <p:extLst>
      <p:ext uri="{BB962C8B-B14F-4D97-AF65-F5344CB8AC3E}">
        <p14:creationId xmlns:p14="http://schemas.microsoft.com/office/powerpoint/2010/main" val="177154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the states that currently have the death penalty</a:t>
            </a:r>
          </a:p>
        </p:txBody>
      </p:sp>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40</a:t>
            </a:fld>
            <a:endParaRPr lang="en-US"/>
          </a:p>
        </p:txBody>
      </p:sp>
      <p:graphicFrame>
        <p:nvGraphicFramePr>
          <p:cNvPr id="6" name="Table 5"/>
          <p:cNvGraphicFramePr>
            <a:graphicFrameLocks noGrp="1"/>
          </p:cNvGraphicFramePr>
          <p:nvPr>
            <p:extLst/>
          </p:nvPr>
        </p:nvGraphicFramePr>
        <p:xfrm>
          <a:off x="725716" y="1828799"/>
          <a:ext cx="10628087" cy="4809070"/>
        </p:xfrm>
        <a:graphic>
          <a:graphicData uri="http://schemas.openxmlformats.org/drawingml/2006/table">
            <a:tbl>
              <a:tblPr firstRow="1" bandRow="1">
                <a:tableStyleId>{5C22544A-7EE6-4342-B048-85BDC9FD1C3A}</a:tableStyleId>
              </a:tblPr>
              <a:tblGrid>
                <a:gridCol w="3542695">
                  <a:extLst>
                    <a:ext uri="{9D8B030D-6E8A-4147-A177-3AD203B41FA5}">
                      <a16:colId xmlns:a16="http://schemas.microsoft.com/office/drawing/2014/main" val="20000"/>
                    </a:ext>
                  </a:extLst>
                </a:gridCol>
                <a:gridCol w="1771348">
                  <a:extLst>
                    <a:ext uri="{9D8B030D-6E8A-4147-A177-3AD203B41FA5}">
                      <a16:colId xmlns:a16="http://schemas.microsoft.com/office/drawing/2014/main" val="20001"/>
                    </a:ext>
                  </a:extLst>
                </a:gridCol>
                <a:gridCol w="1771348">
                  <a:extLst>
                    <a:ext uri="{9D8B030D-6E8A-4147-A177-3AD203B41FA5}">
                      <a16:colId xmlns:a16="http://schemas.microsoft.com/office/drawing/2014/main" val="177661864"/>
                    </a:ext>
                  </a:extLst>
                </a:gridCol>
                <a:gridCol w="1771348">
                  <a:extLst>
                    <a:ext uri="{9D8B030D-6E8A-4147-A177-3AD203B41FA5}">
                      <a16:colId xmlns:a16="http://schemas.microsoft.com/office/drawing/2014/main" val="20002"/>
                    </a:ext>
                  </a:extLst>
                </a:gridCol>
                <a:gridCol w="1771348">
                  <a:extLst>
                    <a:ext uri="{9D8B030D-6E8A-4147-A177-3AD203B41FA5}">
                      <a16:colId xmlns:a16="http://schemas.microsoft.com/office/drawing/2014/main" val="553069963"/>
                    </a:ext>
                  </a:extLst>
                </a:gridCol>
              </a:tblGrid>
              <a:tr h="687010">
                <a:tc>
                  <a:txBody>
                    <a:bodyPr/>
                    <a:lstStyle/>
                    <a:p>
                      <a:r>
                        <a:rPr lang="en-US" sz="3600" dirty="0"/>
                        <a:t>State</a:t>
                      </a:r>
                    </a:p>
                  </a:txBody>
                  <a:tcPr/>
                </a:tc>
                <a:tc gridSpan="2">
                  <a:txBody>
                    <a:bodyPr/>
                    <a:lstStyle/>
                    <a:p>
                      <a:r>
                        <a:rPr lang="en-US" sz="3600" dirty="0"/>
                        <a:t>Yes</a:t>
                      </a:r>
                    </a:p>
                  </a:txBody>
                  <a:tcPr/>
                </a:tc>
                <a:tc hMerge="1">
                  <a:txBody>
                    <a:bodyPr/>
                    <a:lstStyle/>
                    <a:p>
                      <a:endParaRPr lang="en-US"/>
                    </a:p>
                  </a:txBody>
                  <a:tcPr/>
                </a:tc>
                <a:tc gridSpan="2">
                  <a:txBody>
                    <a:bodyPr/>
                    <a:lstStyle/>
                    <a:p>
                      <a:r>
                        <a:rPr lang="en-US" sz="3600" dirty="0"/>
                        <a:t>No</a:t>
                      </a:r>
                    </a:p>
                  </a:txBody>
                  <a:tcPr/>
                </a:tc>
                <a:tc hMerge="1">
                  <a:txBody>
                    <a:bodyPr/>
                    <a:lstStyle/>
                    <a:p>
                      <a:endParaRPr lang="en-US"/>
                    </a:p>
                  </a:txBody>
                  <a:tcPr/>
                </a:tc>
                <a:extLst>
                  <a:ext uri="{0D108BD9-81ED-4DB2-BD59-A6C34878D82A}">
                    <a16:rowId xmlns:a16="http://schemas.microsoft.com/office/drawing/2014/main" val="10000"/>
                  </a:ext>
                </a:extLst>
              </a:tr>
              <a:tr h="687010">
                <a:tc>
                  <a:txBody>
                    <a:bodyPr/>
                    <a:lstStyle/>
                    <a:p>
                      <a:endParaRPr lang="en-US" sz="3600" dirty="0"/>
                    </a:p>
                  </a:txBody>
                  <a:tcPr/>
                </a:tc>
                <a:tc>
                  <a:txBody>
                    <a:bodyPr/>
                    <a:lstStyle/>
                    <a:p>
                      <a:r>
                        <a:rPr lang="en-US" sz="3600" dirty="0"/>
                        <a:t>R1</a:t>
                      </a:r>
                    </a:p>
                  </a:txBody>
                  <a:tcPr/>
                </a:tc>
                <a:tc>
                  <a:txBody>
                    <a:bodyPr/>
                    <a:lstStyle/>
                    <a:p>
                      <a:r>
                        <a:rPr lang="en-US" sz="3600" dirty="0"/>
                        <a:t>R2</a:t>
                      </a:r>
                    </a:p>
                  </a:txBody>
                  <a:tcPr/>
                </a:tc>
                <a:tc>
                  <a:txBody>
                    <a:bodyPr/>
                    <a:lstStyle/>
                    <a:p>
                      <a:r>
                        <a:rPr lang="en-US" sz="3600" dirty="0"/>
                        <a:t>R1</a:t>
                      </a:r>
                    </a:p>
                  </a:txBody>
                  <a:tcPr/>
                </a:tc>
                <a:tc>
                  <a:txBody>
                    <a:bodyPr/>
                    <a:lstStyle/>
                    <a:p>
                      <a:r>
                        <a:rPr lang="en-US" sz="3600" dirty="0"/>
                        <a:t>R2</a:t>
                      </a:r>
                    </a:p>
                  </a:txBody>
                  <a:tcPr/>
                </a:tc>
                <a:extLst>
                  <a:ext uri="{0D108BD9-81ED-4DB2-BD59-A6C34878D82A}">
                    <a16:rowId xmlns:a16="http://schemas.microsoft.com/office/drawing/2014/main" val="1701776759"/>
                  </a:ext>
                </a:extLst>
              </a:tr>
              <a:tr h="687010">
                <a:tc>
                  <a:txBody>
                    <a:bodyPr/>
                    <a:lstStyle/>
                    <a:p>
                      <a:r>
                        <a:rPr lang="en-US" sz="3600" dirty="0"/>
                        <a:t>Oregon (yes)</a:t>
                      </a:r>
                    </a:p>
                  </a:txBody>
                  <a:tcPr/>
                </a:tc>
                <a:tc>
                  <a:txBody>
                    <a:bodyPr/>
                    <a:lstStyle/>
                    <a:p>
                      <a:r>
                        <a:rPr lang="en-US" sz="3600" dirty="0"/>
                        <a:t>26%*</a:t>
                      </a:r>
                    </a:p>
                  </a:txBody>
                  <a:tcPr/>
                </a:tc>
                <a:tc>
                  <a:txBody>
                    <a:bodyPr/>
                    <a:lstStyle/>
                    <a:p>
                      <a:r>
                        <a:rPr lang="en-US" sz="3600" dirty="0"/>
                        <a:t>45%</a:t>
                      </a:r>
                    </a:p>
                  </a:txBody>
                  <a:tcPr/>
                </a:tc>
                <a:tc>
                  <a:txBody>
                    <a:bodyPr/>
                    <a:lstStyle/>
                    <a:p>
                      <a:r>
                        <a:rPr lang="en-US" sz="3600" dirty="0"/>
                        <a:t>74%</a:t>
                      </a:r>
                    </a:p>
                  </a:txBody>
                  <a:tcPr/>
                </a:tc>
                <a:tc>
                  <a:txBody>
                    <a:bodyPr/>
                    <a:lstStyle/>
                    <a:p>
                      <a:r>
                        <a:rPr lang="en-US" sz="3600" dirty="0"/>
                        <a:t>55%</a:t>
                      </a:r>
                    </a:p>
                  </a:txBody>
                  <a:tcPr/>
                </a:tc>
                <a:extLst>
                  <a:ext uri="{0D108BD9-81ED-4DB2-BD59-A6C34878D82A}">
                    <a16:rowId xmlns:a16="http://schemas.microsoft.com/office/drawing/2014/main" val="10001"/>
                  </a:ext>
                </a:extLst>
              </a:tr>
              <a:tr h="687010">
                <a:tc>
                  <a:txBody>
                    <a:bodyPr/>
                    <a:lstStyle/>
                    <a:p>
                      <a:r>
                        <a:rPr lang="en-US" sz="3600" dirty="0"/>
                        <a:t>Ohio (yes)</a:t>
                      </a:r>
                    </a:p>
                  </a:txBody>
                  <a:tcPr/>
                </a:tc>
                <a:tc>
                  <a:txBody>
                    <a:bodyPr/>
                    <a:lstStyle/>
                    <a:p>
                      <a:r>
                        <a:rPr lang="en-US" sz="3600" dirty="0"/>
                        <a:t>75%*</a:t>
                      </a:r>
                    </a:p>
                  </a:txBody>
                  <a:tcPr/>
                </a:tc>
                <a:tc>
                  <a:txBody>
                    <a:bodyPr/>
                    <a:lstStyle/>
                    <a:p>
                      <a:r>
                        <a:rPr lang="en-US" sz="3600" dirty="0"/>
                        <a:t>81%</a:t>
                      </a:r>
                    </a:p>
                  </a:txBody>
                  <a:tcPr/>
                </a:tc>
                <a:tc>
                  <a:txBody>
                    <a:bodyPr/>
                    <a:lstStyle/>
                    <a:p>
                      <a:r>
                        <a:rPr lang="en-US" sz="3600" dirty="0"/>
                        <a:t>25%</a:t>
                      </a:r>
                    </a:p>
                  </a:txBody>
                  <a:tcPr/>
                </a:tc>
                <a:tc>
                  <a:txBody>
                    <a:bodyPr/>
                    <a:lstStyle/>
                    <a:p>
                      <a:r>
                        <a:rPr lang="en-US" sz="3600" dirty="0"/>
                        <a:t>19%</a:t>
                      </a:r>
                    </a:p>
                  </a:txBody>
                  <a:tcPr/>
                </a:tc>
                <a:extLst>
                  <a:ext uri="{0D108BD9-81ED-4DB2-BD59-A6C34878D82A}">
                    <a16:rowId xmlns:a16="http://schemas.microsoft.com/office/drawing/2014/main" val="10002"/>
                  </a:ext>
                </a:extLst>
              </a:tr>
              <a:tr h="687010">
                <a:tc>
                  <a:txBody>
                    <a:bodyPr/>
                    <a:lstStyle/>
                    <a:p>
                      <a:r>
                        <a:rPr lang="en-US" sz="3600" dirty="0"/>
                        <a:t>Michigan (no)</a:t>
                      </a:r>
                    </a:p>
                  </a:txBody>
                  <a:tcPr/>
                </a:tc>
                <a:tc>
                  <a:txBody>
                    <a:bodyPr/>
                    <a:lstStyle/>
                    <a:p>
                      <a:r>
                        <a:rPr lang="en-US" sz="3600" dirty="0"/>
                        <a:t>31%</a:t>
                      </a:r>
                    </a:p>
                  </a:txBody>
                  <a:tcPr/>
                </a:tc>
                <a:tc>
                  <a:txBody>
                    <a:bodyPr/>
                    <a:lstStyle/>
                    <a:p>
                      <a:r>
                        <a:rPr lang="en-US" sz="3600" dirty="0"/>
                        <a:t>33%</a:t>
                      </a:r>
                    </a:p>
                  </a:txBody>
                  <a:tcPr/>
                </a:tc>
                <a:tc>
                  <a:txBody>
                    <a:bodyPr/>
                    <a:lstStyle/>
                    <a:p>
                      <a:r>
                        <a:rPr lang="en-US" sz="3600" dirty="0"/>
                        <a:t>69%*</a:t>
                      </a:r>
                    </a:p>
                  </a:txBody>
                  <a:tcPr/>
                </a:tc>
                <a:tc>
                  <a:txBody>
                    <a:bodyPr/>
                    <a:lstStyle/>
                    <a:p>
                      <a:r>
                        <a:rPr lang="en-US" sz="3600" dirty="0"/>
                        <a:t>67%</a:t>
                      </a:r>
                    </a:p>
                  </a:txBody>
                  <a:tcPr/>
                </a:tc>
                <a:extLst>
                  <a:ext uri="{0D108BD9-81ED-4DB2-BD59-A6C34878D82A}">
                    <a16:rowId xmlns:a16="http://schemas.microsoft.com/office/drawing/2014/main" val="10003"/>
                  </a:ext>
                </a:extLst>
              </a:tr>
              <a:tr h="687010">
                <a:tc>
                  <a:txBody>
                    <a:bodyPr/>
                    <a:lstStyle/>
                    <a:p>
                      <a:r>
                        <a:rPr lang="en-US" sz="3600" dirty="0"/>
                        <a:t>Vermont (no)</a:t>
                      </a:r>
                    </a:p>
                  </a:txBody>
                  <a:tcPr/>
                </a:tc>
                <a:tc>
                  <a:txBody>
                    <a:bodyPr/>
                    <a:lstStyle/>
                    <a:p>
                      <a:r>
                        <a:rPr lang="en-US" sz="3600" dirty="0"/>
                        <a:t>20%</a:t>
                      </a:r>
                    </a:p>
                  </a:txBody>
                  <a:tcPr/>
                </a:tc>
                <a:tc>
                  <a:txBody>
                    <a:bodyPr/>
                    <a:lstStyle/>
                    <a:p>
                      <a:r>
                        <a:rPr lang="en-US" sz="3600" dirty="0"/>
                        <a:t>15%</a:t>
                      </a:r>
                    </a:p>
                  </a:txBody>
                  <a:tcPr/>
                </a:tc>
                <a:tc>
                  <a:txBody>
                    <a:bodyPr/>
                    <a:lstStyle/>
                    <a:p>
                      <a:r>
                        <a:rPr lang="en-US" sz="3600" dirty="0"/>
                        <a:t>80%*</a:t>
                      </a:r>
                    </a:p>
                  </a:txBody>
                  <a:tcPr/>
                </a:tc>
                <a:tc>
                  <a:txBody>
                    <a:bodyPr/>
                    <a:lstStyle/>
                    <a:p>
                      <a:r>
                        <a:rPr lang="en-US" sz="3600" dirty="0"/>
                        <a:t>85%</a:t>
                      </a:r>
                    </a:p>
                  </a:txBody>
                  <a:tcPr/>
                </a:tc>
                <a:extLst>
                  <a:ext uri="{0D108BD9-81ED-4DB2-BD59-A6C34878D82A}">
                    <a16:rowId xmlns:a16="http://schemas.microsoft.com/office/drawing/2014/main" val="10004"/>
                  </a:ext>
                </a:extLst>
              </a:tr>
              <a:tr h="687010">
                <a:tc>
                  <a:txBody>
                    <a:bodyPr/>
                    <a:lstStyle/>
                    <a:p>
                      <a:r>
                        <a:rPr lang="en-US" sz="3600" dirty="0"/>
                        <a:t>New Jersey (no)</a:t>
                      </a:r>
                    </a:p>
                  </a:txBody>
                  <a:tcPr/>
                </a:tc>
                <a:tc>
                  <a:txBody>
                    <a:bodyPr/>
                    <a:lstStyle/>
                    <a:p>
                      <a:r>
                        <a:rPr lang="en-US" sz="3600" dirty="0"/>
                        <a:t>49%</a:t>
                      </a:r>
                    </a:p>
                  </a:txBody>
                  <a:tcPr/>
                </a:tc>
                <a:tc>
                  <a:txBody>
                    <a:bodyPr/>
                    <a:lstStyle/>
                    <a:p>
                      <a:r>
                        <a:rPr lang="en-US" sz="3600" dirty="0"/>
                        <a:t>28%</a:t>
                      </a:r>
                    </a:p>
                  </a:txBody>
                  <a:tcPr/>
                </a:tc>
                <a:tc>
                  <a:txBody>
                    <a:bodyPr/>
                    <a:lstStyle/>
                    <a:p>
                      <a:r>
                        <a:rPr lang="en-US" sz="3600" dirty="0"/>
                        <a:t>51%*</a:t>
                      </a:r>
                    </a:p>
                  </a:txBody>
                  <a:tcPr/>
                </a:tc>
                <a:tc>
                  <a:txBody>
                    <a:bodyPr/>
                    <a:lstStyle/>
                    <a:p>
                      <a:r>
                        <a:rPr lang="en-US" sz="3600" dirty="0"/>
                        <a:t>72%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2222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41</a:t>
            </a:fld>
            <a:endParaRPr lang="en-US"/>
          </a:p>
        </p:txBody>
      </p:sp>
      <p:pic>
        <p:nvPicPr>
          <p:cNvPr id="6" name="Picture 5" descr="Chart, bar chart&#10;&#10;Description automatically generated">
            <a:extLst>
              <a:ext uri="{FF2B5EF4-FFF2-40B4-BE49-F238E27FC236}">
                <a16:creationId xmlns:a16="http://schemas.microsoft.com/office/drawing/2014/main" id="{FD240522-E06D-49FB-B7F0-74BEFB759A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57790288-B1FF-4C1D-9CEE-2943F5B8A2DD}"/>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1944053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Baumgartner, POLI 203, Spring 2022</a:t>
            </a:r>
          </a:p>
        </p:txBody>
      </p:sp>
      <p:sp>
        <p:nvSpPr>
          <p:cNvPr id="5" name="Slide Number Placeholder 4"/>
          <p:cNvSpPr>
            <a:spLocks noGrp="1"/>
          </p:cNvSpPr>
          <p:nvPr>
            <p:ph type="sldNum" sz="quarter" idx="12"/>
          </p:nvPr>
        </p:nvSpPr>
        <p:spPr/>
        <p:txBody>
          <a:bodyPr/>
          <a:lstStyle/>
          <a:p>
            <a:fld id="{8D4B8CC8-9496-482A-B097-746D52D1E611}" type="slidenum">
              <a:rPr lang="en-US" smtClean="0"/>
              <a:t>42</a:t>
            </a:fld>
            <a:endParaRPr lang="en-US"/>
          </a:p>
        </p:txBody>
      </p:sp>
      <p:sp>
        <p:nvSpPr>
          <p:cNvPr id="7" name="TextBox 6">
            <a:extLst>
              <a:ext uri="{FF2B5EF4-FFF2-40B4-BE49-F238E27FC236}">
                <a16:creationId xmlns:a16="http://schemas.microsoft.com/office/drawing/2014/main" id="{B1A627A4-387A-410F-947C-B5512E0F8AF0}"/>
              </a:ext>
            </a:extLst>
          </p:cNvPr>
          <p:cNvSpPr txBox="1"/>
          <p:nvPr/>
        </p:nvSpPr>
        <p:spPr>
          <a:xfrm>
            <a:off x="89647" y="136525"/>
            <a:ext cx="1290918" cy="369332"/>
          </a:xfrm>
          <a:prstGeom prst="rect">
            <a:avLst/>
          </a:prstGeom>
          <a:noFill/>
        </p:spPr>
        <p:txBody>
          <a:bodyPr wrap="square">
            <a:spAutoFit/>
          </a:bodyPr>
          <a:lstStyle/>
          <a:p>
            <a:r>
              <a:rPr lang="en-US" dirty="0"/>
              <a:t>ROUND 2</a:t>
            </a:r>
          </a:p>
        </p:txBody>
      </p:sp>
      <p:pic>
        <p:nvPicPr>
          <p:cNvPr id="3" name="Picture 2" descr="Chart, bar chart&#10;&#10;Description automatically generated">
            <a:extLst>
              <a:ext uri="{FF2B5EF4-FFF2-40B4-BE49-F238E27FC236}">
                <a16:creationId xmlns:a16="http://schemas.microsoft.com/office/drawing/2014/main" id="{A7BE3CC2-035D-496B-9159-A19847AF3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0"/>
            <a:ext cx="10287000" cy="6858000"/>
          </a:xfrm>
          <a:prstGeom prst="rect">
            <a:avLst/>
          </a:prstGeom>
        </p:spPr>
      </p:pic>
    </p:spTree>
    <p:extLst>
      <p:ext uri="{BB962C8B-B14F-4D97-AF65-F5344CB8AC3E}">
        <p14:creationId xmlns:p14="http://schemas.microsoft.com/office/powerpoint/2010/main" val="3092210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43</a:t>
            </a:fld>
            <a:endParaRPr lang="en-US"/>
          </a:p>
        </p:txBody>
      </p:sp>
      <p:pic>
        <p:nvPicPr>
          <p:cNvPr id="5" name="Picture 4" descr="Chart, bar chart&#10;&#10;Description automatically generated">
            <a:extLst>
              <a:ext uri="{FF2B5EF4-FFF2-40B4-BE49-F238E27FC236}">
                <a16:creationId xmlns:a16="http://schemas.microsoft.com/office/drawing/2014/main" id="{0DD4EF48-B4CF-463A-BB40-6C70E7B414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42646F52-BC05-4850-8BB9-4F5FE7A9F00A}"/>
              </a:ext>
            </a:extLst>
          </p:cNvPr>
          <p:cNvSpPr txBox="1"/>
          <p:nvPr/>
        </p:nvSpPr>
        <p:spPr>
          <a:xfrm>
            <a:off x="89647" y="136525"/>
            <a:ext cx="1290918" cy="369332"/>
          </a:xfrm>
          <a:prstGeom prst="rect">
            <a:avLst/>
          </a:prstGeom>
          <a:noFill/>
        </p:spPr>
        <p:txBody>
          <a:bodyPr wrap="square">
            <a:spAutoFit/>
          </a:bodyPr>
          <a:lstStyle/>
          <a:p>
            <a:r>
              <a:rPr lang="en-US" dirty="0"/>
              <a:t>ROUND 1</a:t>
            </a:r>
          </a:p>
        </p:txBody>
      </p:sp>
    </p:spTree>
    <p:extLst>
      <p:ext uri="{BB962C8B-B14F-4D97-AF65-F5344CB8AC3E}">
        <p14:creationId xmlns:p14="http://schemas.microsoft.com/office/powerpoint/2010/main" val="2037536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44</a:t>
            </a:fld>
            <a:endParaRPr lang="en-US"/>
          </a:p>
        </p:txBody>
      </p:sp>
      <p:pic>
        <p:nvPicPr>
          <p:cNvPr id="5" name="Picture 4" descr="Chart&#10;&#10;Description automatically generated">
            <a:extLst>
              <a:ext uri="{FF2B5EF4-FFF2-40B4-BE49-F238E27FC236}">
                <a16:creationId xmlns:a16="http://schemas.microsoft.com/office/drawing/2014/main" id="{140E11B0-0D27-431C-99C3-47D0F037E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6" name="TextBox 5">
            <a:extLst>
              <a:ext uri="{FF2B5EF4-FFF2-40B4-BE49-F238E27FC236}">
                <a16:creationId xmlns:a16="http://schemas.microsoft.com/office/drawing/2014/main" id="{0E217BAC-6779-48BB-A600-FE35F32BD2D2}"/>
              </a:ext>
            </a:extLst>
          </p:cNvPr>
          <p:cNvSpPr txBox="1"/>
          <p:nvPr/>
        </p:nvSpPr>
        <p:spPr>
          <a:xfrm>
            <a:off x="89647" y="136525"/>
            <a:ext cx="1290918" cy="369332"/>
          </a:xfrm>
          <a:prstGeom prst="rect">
            <a:avLst/>
          </a:prstGeom>
          <a:noFill/>
        </p:spPr>
        <p:txBody>
          <a:bodyPr wrap="square">
            <a:spAutoFit/>
          </a:bodyPr>
          <a:lstStyle/>
          <a:p>
            <a:r>
              <a:rPr lang="en-US" dirty="0"/>
              <a:t>ROUND 2</a:t>
            </a:r>
          </a:p>
        </p:txBody>
      </p:sp>
    </p:spTree>
    <p:extLst>
      <p:ext uri="{BB962C8B-B14F-4D97-AF65-F5344CB8AC3E}">
        <p14:creationId xmlns:p14="http://schemas.microsoft.com/office/powerpoint/2010/main" val="677036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NC County has imposed the most death sentences since 1972?</a:t>
            </a:r>
          </a:p>
        </p:txBody>
      </p:sp>
      <p:graphicFrame>
        <p:nvGraphicFramePr>
          <p:cNvPr id="6" name="Content Placeholder 5"/>
          <p:cNvGraphicFramePr>
            <a:graphicFrameLocks noGrp="1"/>
          </p:cNvGraphicFramePr>
          <p:nvPr>
            <p:ph idx="1"/>
            <p:extLst/>
          </p:nvPr>
        </p:nvGraphicFramePr>
        <p:xfrm>
          <a:off x="838200" y="1825625"/>
          <a:ext cx="10515600" cy="4907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504822606"/>
                    </a:ext>
                  </a:extLst>
                </a:gridCol>
                <a:gridCol w="3505200">
                  <a:extLst>
                    <a:ext uri="{9D8B030D-6E8A-4147-A177-3AD203B41FA5}">
                      <a16:colId xmlns:a16="http://schemas.microsoft.com/office/drawing/2014/main" val="20002"/>
                    </a:ext>
                  </a:extLst>
                </a:gridCol>
              </a:tblGrid>
              <a:tr h="370840">
                <a:tc>
                  <a:txBody>
                    <a:bodyPr/>
                    <a:lstStyle/>
                    <a:p>
                      <a:r>
                        <a:rPr lang="en-US" sz="4000" dirty="0"/>
                        <a:t>County</a:t>
                      </a:r>
                    </a:p>
                  </a:txBody>
                  <a:tcPr/>
                </a:tc>
                <a:tc gridSpan="2">
                  <a:txBody>
                    <a:bodyPr/>
                    <a:lstStyle/>
                    <a:p>
                      <a:pPr algn="r"/>
                      <a:r>
                        <a:rPr lang="en-US" sz="4000" dirty="0"/>
                        <a:t>Percent</a:t>
                      </a:r>
                    </a:p>
                  </a:txBody>
                  <a:tcPr/>
                </a:tc>
                <a:tc hMerge="1">
                  <a:txBody>
                    <a:bodyPr/>
                    <a:lstStyle/>
                    <a:p>
                      <a:endParaRPr lang="en-US"/>
                    </a:p>
                  </a:txBody>
                  <a:tcPr/>
                </a:tc>
                <a:tc>
                  <a:txBody>
                    <a:bodyPr/>
                    <a:lstStyle/>
                    <a:p>
                      <a:pPr algn="r"/>
                      <a:r>
                        <a:rPr lang="en-US" sz="4000" dirty="0"/>
                        <a:t>Actual</a:t>
                      </a:r>
                      <a:r>
                        <a:rPr lang="en-US" sz="4000" baseline="0" dirty="0"/>
                        <a:t> Number</a:t>
                      </a:r>
                      <a:endParaRPr lang="en-US" sz="4000" dirty="0"/>
                    </a:p>
                  </a:txBody>
                  <a:tcPr/>
                </a:tc>
                <a:extLst>
                  <a:ext uri="{0D108BD9-81ED-4DB2-BD59-A6C34878D82A}">
                    <a16:rowId xmlns:a16="http://schemas.microsoft.com/office/drawing/2014/main" val="10000"/>
                  </a:ext>
                </a:extLst>
              </a:tr>
              <a:tr h="370840">
                <a:tc>
                  <a:txBody>
                    <a:bodyPr/>
                    <a:lstStyle/>
                    <a:p>
                      <a:endParaRPr lang="en-US" sz="4000" dirty="0"/>
                    </a:p>
                  </a:txBody>
                  <a:tcPr/>
                </a:tc>
                <a:tc>
                  <a:txBody>
                    <a:bodyPr/>
                    <a:lstStyle/>
                    <a:p>
                      <a:pPr algn="r"/>
                      <a:r>
                        <a:rPr lang="en-US" sz="4000" dirty="0"/>
                        <a:t>R1</a:t>
                      </a:r>
                    </a:p>
                  </a:txBody>
                  <a:tcPr/>
                </a:tc>
                <a:tc>
                  <a:txBody>
                    <a:bodyPr/>
                    <a:lstStyle/>
                    <a:p>
                      <a:pPr algn="r"/>
                      <a:r>
                        <a:rPr lang="en-US" sz="4000" dirty="0"/>
                        <a:t>R2</a:t>
                      </a:r>
                    </a:p>
                  </a:txBody>
                  <a:tcPr/>
                </a:tc>
                <a:tc>
                  <a:txBody>
                    <a:bodyPr/>
                    <a:lstStyle/>
                    <a:p>
                      <a:pPr algn="r"/>
                      <a:endParaRPr lang="en-US" sz="4000" dirty="0"/>
                    </a:p>
                  </a:txBody>
                  <a:tcPr/>
                </a:tc>
                <a:extLst>
                  <a:ext uri="{0D108BD9-81ED-4DB2-BD59-A6C34878D82A}">
                    <a16:rowId xmlns:a16="http://schemas.microsoft.com/office/drawing/2014/main" val="81803710"/>
                  </a:ext>
                </a:extLst>
              </a:tr>
              <a:tr h="370840">
                <a:tc>
                  <a:txBody>
                    <a:bodyPr/>
                    <a:lstStyle/>
                    <a:p>
                      <a:r>
                        <a:rPr lang="en-US" sz="4000" dirty="0"/>
                        <a:t>Durham</a:t>
                      </a:r>
                    </a:p>
                  </a:txBody>
                  <a:tcPr/>
                </a:tc>
                <a:tc>
                  <a:txBody>
                    <a:bodyPr/>
                    <a:lstStyle/>
                    <a:p>
                      <a:pPr algn="r"/>
                      <a:r>
                        <a:rPr lang="en-US" sz="4000" dirty="0"/>
                        <a:t>9%</a:t>
                      </a:r>
                    </a:p>
                  </a:txBody>
                  <a:tcPr/>
                </a:tc>
                <a:tc>
                  <a:txBody>
                    <a:bodyPr/>
                    <a:lstStyle/>
                    <a:p>
                      <a:pPr algn="r"/>
                      <a:r>
                        <a:rPr lang="en-US" sz="4000" dirty="0"/>
                        <a:t>2%</a:t>
                      </a:r>
                    </a:p>
                  </a:txBody>
                  <a:tcPr/>
                </a:tc>
                <a:tc>
                  <a:txBody>
                    <a:bodyPr/>
                    <a:lstStyle/>
                    <a:p>
                      <a:pPr algn="r"/>
                      <a:r>
                        <a:rPr lang="en-US" sz="4000" dirty="0"/>
                        <a:t>9</a:t>
                      </a:r>
                    </a:p>
                  </a:txBody>
                  <a:tcPr/>
                </a:tc>
                <a:extLst>
                  <a:ext uri="{0D108BD9-81ED-4DB2-BD59-A6C34878D82A}">
                    <a16:rowId xmlns:a16="http://schemas.microsoft.com/office/drawing/2014/main" val="10001"/>
                  </a:ext>
                </a:extLst>
              </a:tr>
              <a:tr h="370840">
                <a:tc>
                  <a:txBody>
                    <a:bodyPr/>
                    <a:lstStyle/>
                    <a:p>
                      <a:r>
                        <a:rPr lang="en-US" sz="4000" dirty="0"/>
                        <a:t>Forsyth</a:t>
                      </a:r>
                    </a:p>
                  </a:txBody>
                  <a:tcPr/>
                </a:tc>
                <a:tc>
                  <a:txBody>
                    <a:bodyPr/>
                    <a:lstStyle/>
                    <a:p>
                      <a:pPr algn="r"/>
                      <a:r>
                        <a:rPr lang="en-US" sz="4000" dirty="0"/>
                        <a:t>12%</a:t>
                      </a:r>
                    </a:p>
                  </a:txBody>
                  <a:tcPr/>
                </a:tc>
                <a:tc>
                  <a:txBody>
                    <a:bodyPr/>
                    <a:lstStyle/>
                    <a:p>
                      <a:pPr algn="r"/>
                      <a:r>
                        <a:rPr lang="en-US" sz="4000" dirty="0"/>
                        <a:t>12%</a:t>
                      </a:r>
                    </a:p>
                  </a:txBody>
                  <a:tcPr/>
                </a:tc>
                <a:tc>
                  <a:txBody>
                    <a:bodyPr/>
                    <a:lstStyle/>
                    <a:p>
                      <a:pPr algn="r"/>
                      <a:r>
                        <a:rPr lang="en-US" sz="4000" dirty="0"/>
                        <a:t>31</a:t>
                      </a:r>
                    </a:p>
                  </a:txBody>
                  <a:tcPr/>
                </a:tc>
                <a:extLst>
                  <a:ext uri="{0D108BD9-81ED-4DB2-BD59-A6C34878D82A}">
                    <a16:rowId xmlns:a16="http://schemas.microsoft.com/office/drawing/2014/main" val="10002"/>
                  </a:ext>
                </a:extLst>
              </a:tr>
              <a:tr h="370840">
                <a:tc>
                  <a:txBody>
                    <a:bodyPr/>
                    <a:lstStyle/>
                    <a:p>
                      <a:r>
                        <a:rPr lang="en-US" sz="4000" dirty="0" err="1"/>
                        <a:t>Mecklenberg</a:t>
                      </a:r>
                      <a:endParaRPr lang="en-US" sz="4000" dirty="0"/>
                    </a:p>
                  </a:txBody>
                  <a:tcPr/>
                </a:tc>
                <a:tc>
                  <a:txBody>
                    <a:bodyPr/>
                    <a:lstStyle/>
                    <a:p>
                      <a:pPr algn="r"/>
                      <a:r>
                        <a:rPr lang="en-US" sz="4000" dirty="0"/>
                        <a:t>20%</a:t>
                      </a:r>
                    </a:p>
                  </a:txBody>
                  <a:tcPr/>
                </a:tc>
                <a:tc>
                  <a:txBody>
                    <a:bodyPr/>
                    <a:lstStyle/>
                    <a:p>
                      <a:pPr algn="r"/>
                      <a:r>
                        <a:rPr lang="en-US" sz="4000" dirty="0"/>
                        <a:t>12%</a:t>
                      </a:r>
                    </a:p>
                  </a:txBody>
                  <a:tcPr/>
                </a:tc>
                <a:tc>
                  <a:txBody>
                    <a:bodyPr/>
                    <a:lstStyle/>
                    <a:p>
                      <a:pPr algn="r"/>
                      <a:r>
                        <a:rPr lang="en-US" sz="4000" dirty="0"/>
                        <a:t>30</a:t>
                      </a:r>
                    </a:p>
                  </a:txBody>
                  <a:tcPr/>
                </a:tc>
                <a:extLst>
                  <a:ext uri="{0D108BD9-81ED-4DB2-BD59-A6C34878D82A}">
                    <a16:rowId xmlns:a16="http://schemas.microsoft.com/office/drawing/2014/main" val="10003"/>
                  </a:ext>
                </a:extLst>
              </a:tr>
              <a:tr h="370840">
                <a:tc>
                  <a:txBody>
                    <a:bodyPr/>
                    <a:lstStyle/>
                    <a:p>
                      <a:r>
                        <a:rPr lang="en-US" sz="4000" dirty="0"/>
                        <a:t>Orange</a:t>
                      </a:r>
                    </a:p>
                  </a:txBody>
                  <a:tcPr/>
                </a:tc>
                <a:tc>
                  <a:txBody>
                    <a:bodyPr/>
                    <a:lstStyle/>
                    <a:p>
                      <a:pPr algn="r"/>
                      <a:r>
                        <a:rPr lang="en-US" sz="4000" dirty="0"/>
                        <a:t>1%</a:t>
                      </a:r>
                    </a:p>
                  </a:txBody>
                  <a:tcPr/>
                </a:tc>
                <a:tc>
                  <a:txBody>
                    <a:bodyPr/>
                    <a:lstStyle/>
                    <a:p>
                      <a:pPr algn="r"/>
                      <a:r>
                        <a:rPr lang="en-US" sz="4000" dirty="0"/>
                        <a:t>4%</a:t>
                      </a:r>
                    </a:p>
                  </a:txBody>
                  <a:tcPr/>
                </a:tc>
                <a:tc>
                  <a:txBody>
                    <a:bodyPr/>
                    <a:lstStyle/>
                    <a:p>
                      <a:pPr algn="r"/>
                      <a:r>
                        <a:rPr lang="en-US" sz="4000" dirty="0"/>
                        <a:t>1</a:t>
                      </a:r>
                    </a:p>
                  </a:txBody>
                  <a:tcPr/>
                </a:tc>
                <a:extLst>
                  <a:ext uri="{0D108BD9-81ED-4DB2-BD59-A6C34878D82A}">
                    <a16:rowId xmlns:a16="http://schemas.microsoft.com/office/drawing/2014/main" val="10004"/>
                  </a:ext>
                </a:extLst>
              </a:tr>
              <a:tr h="370840">
                <a:tc>
                  <a:txBody>
                    <a:bodyPr/>
                    <a:lstStyle/>
                    <a:p>
                      <a:r>
                        <a:rPr lang="en-US" sz="4000" dirty="0"/>
                        <a:t>Robeson*</a:t>
                      </a:r>
                    </a:p>
                  </a:txBody>
                  <a:tcPr/>
                </a:tc>
                <a:tc>
                  <a:txBody>
                    <a:bodyPr/>
                    <a:lstStyle/>
                    <a:p>
                      <a:pPr algn="r"/>
                      <a:r>
                        <a:rPr lang="en-US" sz="4000" dirty="0"/>
                        <a:t>58%</a:t>
                      </a:r>
                    </a:p>
                  </a:txBody>
                  <a:tcPr/>
                </a:tc>
                <a:tc>
                  <a:txBody>
                    <a:bodyPr/>
                    <a:lstStyle/>
                    <a:p>
                      <a:pPr algn="r"/>
                      <a:r>
                        <a:rPr lang="en-US" sz="4000" dirty="0"/>
                        <a:t>70%</a:t>
                      </a:r>
                    </a:p>
                  </a:txBody>
                  <a:tcPr/>
                </a:tc>
                <a:tc>
                  <a:txBody>
                    <a:bodyPr/>
                    <a:lstStyle/>
                    <a:p>
                      <a:pPr algn="r"/>
                      <a:r>
                        <a:rPr lang="en-US" sz="4000" dirty="0"/>
                        <a:t>34</a:t>
                      </a:r>
                    </a:p>
                  </a:txBody>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dirty="0"/>
              <a:t>Baumgartner, POLI 203, Spring 2022</a:t>
            </a:r>
          </a:p>
        </p:txBody>
      </p:sp>
      <p:sp>
        <p:nvSpPr>
          <p:cNvPr id="3" name="Slide Number Placeholder 2"/>
          <p:cNvSpPr>
            <a:spLocks noGrp="1"/>
          </p:cNvSpPr>
          <p:nvPr>
            <p:ph type="sldNum" sz="quarter" idx="12"/>
          </p:nvPr>
        </p:nvSpPr>
        <p:spPr/>
        <p:txBody>
          <a:bodyPr/>
          <a:lstStyle/>
          <a:p>
            <a:fld id="{8D4B8CC8-9496-482A-B097-746D52D1E611}" type="slidenum">
              <a:rPr lang="en-US" smtClean="0"/>
              <a:t>45</a:t>
            </a:fld>
            <a:endParaRPr lang="en-US"/>
          </a:p>
        </p:txBody>
      </p:sp>
    </p:spTree>
    <p:extLst>
      <p:ext uri="{BB962C8B-B14F-4D97-AF65-F5344CB8AC3E}">
        <p14:creationId xmlns:p14="http://schemas.microsoft.com/office/powerpoint/2010/main" val="285868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37"/>
            <a:ext cx="10515600" cy="876314"/>
          </a:xfrm>
        </p:spPr>
        <p:txBody>
          <a:bodyPr/>
          <a:lstStyle/>
          <a:p>
            <a:r>
              <a:rPr lang="en-US" dirty="0"/>
              <a:t>Good thing we’re not keeping grades!</a:t>
            </a:r>
          </a:p>
        </p:txBody>
      </p:sp>
      <p:graphicFrame>
        <p:nvGraphicFramePr>
          <p:cNvPr id="6" name="Content Placeholder 5"/>
          <p:cNvGraphicFramePr>
            <a:graphicFrameLocks noGrp="1"/>
          </p:cNvGraphicFramePr>
          <p:nvPr>
            <p:ph idx="1"/>
            <p:extLst/>
          </p:nvPr>
        </p:nvGraphicFramePr>
        <p:xfrm>
          <a:off x="838200" y="774226"/>
          <a:ext cx="10515601" cy="5881698"/>
        </p:xfrm>
        <a:graphic>
          <a:graphicData uri="http://schemas.openxmlformats.org/drawingml/2006/table">
            <a:tbl>
              <a:tblPr>
                <a:tableStyleId>{5C22544A-7EE6-4342-B048-85BDC9FD1C3A}</a:tableStyleId>
              </a:tblPr>
              <a:tblGrid>
                <a:gridCol w="3244579">
                  <a:extLst>
                    <a:ext uri="{9D8B030D-6E8A-4147-A177-3AD203B41FA5}">
                      <a16:colId xmlns:a16="http://schemas.microsoft.com/office/drawing/2014/main" val="20000"/>
                    </a:ext>
                  </a:extLst>
                </a:gridCol>
                <a:gridCol w="1115468">
                  <a:extLst>
                    <a:ext uri="{9D8B030D-6E8A-4147-A177-3AD203B41FA5}">
                      <a16:colId xmlns:a16="http://schemas.microsoft.com/office/drawing/2014/main" val="20001"/>
                    </a:ext>
                  </a:extLst>
                </a:gridCol>
                <a:gridCol w="1115468">
                  <a:extLst>
                    <a:ext uri="{9D8B030D-6E8A-4147-A177-3AD203B41FA5}">
                      <a16:colId xmlns:a16="http://schemas.microsoft.com/office/drawing/2014/main" val="1838770845"/>
                    </a:ext>
                  </a:extLst>
                </a:gridCol>
                <a:gridCol w="453359">
                  <a:extLst>
                    <a:ext uri="{9D8B030D-6E8A-4147-A177-3AD203B41FA5}">
                      <a16:colId xmlns:a16="http://schemas.microsoft.com/office/drawing/2014/main" val="20002"/>
                    </a:ext>
                  </a:extLst>
                </a:gridCol>
                <a:gridCol w="2507031">
                  <a:extLst>
                    <a:ext uri="{9D8B030D-6E8A-4147-A177-3AD203B41FA5}">
                      <a16:colId xmlns:a16="http://schemas.microsoft.com/office/drawing/2014/main" val="20003"/>
                    </a:ext>
                  </a:extLst>
                </a:gridCol>
                <a:gridCol w="1039848">
                  <a:extLst>
                    <a:ext uri="{9D8B030D-6E8A-4147-A177-3AD203B41FA5}">
                      <a16:colId xmlns:a16="http://schemas.microsoft.com/office/drawing/2014/main" val="20004"/>
                    </a:ext>
                  </a:extLst>
                </a:gridCol>
                <a:gridCol w="1039848">
                  <a:extLst>
                    <a:ext uri="{9D8B030D-6E8A-4147-A177-3AD203B41FA5}">
                      <a16:colId xmlns:a16="http://schemas.microsoft.com/office/drawing/2014/main" val="42457353"/>
                    </a:ext>
                  </a:extLst>
                </a:gridCol>
              </a:tblGrid>
              <a:tr h="204357">
                <a:tc>
                  <a:txBody>
                    <a:bodyPr/>
                    <a:lstStyle/>
                    <a:p>
                      <a:pPr algn="l" fontAlgn="b"/>
                      <a:r>
                        <a:rPr lang="en-US" sz="2000" b="1" u="none" strike="noStrike" dirty="0">
                          <a:effectLst/>
                          <a:latin typeface="+mj-lt"/>
                        </a:rPr>
                        <a:t>Question</a:t>
                      </a:r>
                      <a:endParaRPr lang="en-US" sz="2000" b="1" i="0" u="none" strike="noStrike" dirty="0">
                        <a:solidFill>
                          <a:srgbClr val="000000"/>
                        </a:solidFill>
                        <a:effectLst/>
                        <a:latin typeface="+mj-lt"/>
                      </a:endParaRPr>
                    </a:p>
                  </a:txBody>
                  <a:tcPr marL="5645" marR="5645" marT="5645" marB="0" anchor="b"/>
                </a:tc>
                <a:tc gridSpan="2">
                  <a:txBody>
                    <a:bodyPr/>
                    <a:lstStyle/>
                    <a:p>
                      <a:pPr algn="r" fontAlgn="b"/>
                      <a:r>
                        <a:rPr lang="en-US" sz="2000" b="1" u="none" strike="noStrike" dirty="0">
                          <a:effectLst/>
                          <a:latin typeface="+mj-lt"/>
                        </a:rPr>
                        <a:t>Percent Correct</a:t>
                      </a:r>
                      <a:endParaRPr lang="en-US" sz="2000" b="1" i="0" u="none" strike="noStrike" dirty="0">
                        <a:solidFill>
                          <a:srgbClr val="000000"/>
                        </a:solidFill>
                        <a:effectLst/>
                        <a:latin typeface="+mj-lt"/>
                      </a:endParaRPr>
                    </a:p>
                  </a:txBody>
                  <a:tcPr marL="5645" marR="5645" marT="5645" marB="0" anchor="b"/>
                </a:tc>
                <a:tc hMerge="1">
                  <a:txBody>
                    <a:bodyPr/>
                    <a:lstStyle/>
                    <a:p>
                      <a:endParaRPr lang="en-US"/>
                    </a:p>
                  </a:txBody>
                  <a:tcPr/>
                </a:tc>
                <a:tc>
                  <a:txBody>
                    <a:bodyPr/>
                    <a:lstStyle/>
                    <a:p>
                      <a:pPr algn="r" fontAlgn="b"/>
                      <a:endParaRPr lang="en-US" sz="2000" b="1" i="0" u="none" strike="noStrike" dirty="0">
                        <a:solidFill>
                          <a:srgbClr val="000000"/>
                        </a:solidFill>
                        <a:effectLst/>
                        <a:latin typeface="+mj-lt"/>
                      </a:endParaRPr>
                    </a:p>
                  </a:txBody>
                  <a:tcPr marL="5645" marR="5645" marT="5645" marB="0" anchor="b"/>
                </a:tc>
                <a:tc>
                  <a:txBody>
                    <a:bodyPr/>
                    <a:lstStyle/>
                    <a:p>
                      <a:pPr algn="l" fontAlgn="b"/>
                      <a:r>
                        <a:rPr lang="en-US" sz="2000" b="1" u="none" strike="noStrike" dirty="0">
                          <a:effectLst/>
                          <a:latin typeface="+mj-lt"/>
                        </a:rPr>
                        <a:t>Question</a:t>
                      </a:r>
                      <a:endParaRPr lang="en-US" sz="2000" b="1" i="0" u="none" strike="noStrike" dirty="0">
                        <a:solidFill>
                          <a:srgbClr val="000000"/>
                        </a:solidFill>
                        <a:effectLst/>
                        <a:latin typeface="+mj-lt"/>
                      </a:endParaRPr>
                    </a:p>
                  </a:txBody>
                  <a:tcPr marL="5645" marR="5645" marT="5645" marB="0" anchor="b"/>
                </a:tc>
                <a:tc gridSpan="2">
                  <a:txBody>
                    <a:bodyPr/>
                    <a:lstStyle/>
                    <a:p>
                      <a:pPr algn="r" fontAlgn="b"/>
                      <a:r>
                        <a:rPr lang="en-US" sz="2000" b="1" u="none" strike="noStrike" dirty="0">
                          <a:effectLst/>
                          <a:latin typeface="+mj-lt"/>
                        </a:rPr>
                        <a:t>Percent Correct</a:t>
                      </a:r>
                      <a:endParaRPr lang="en-US" sz="2000" b="1" i="0" u="none" strike="noStrike" dirty="0">
                        <a:solidFill>
                          <a:srgbClr val="000000"/>
                        </a:solidFill>
                        <a:effectLst/>
                        <a:latin typeface="+mj-lt"/>
                      </a:endParaRPr>
                    </a:p>
                  </a:txBody>
                  <a:tcPr marL="5645" marR="5645" marT="5645" marB="0" anchor="b"/>
                </a:tc>
                <a:tc hMerge="1">
                  <a:txBody>
                    <a:bodyPr/>
                    <a:lstStyle/>
                    <a:p>
                      <a:endParaRPr lang="en-US"/>
                    </a:p>
                  </a:txBody>
                  <a:tcPr/>
                </a:tc>
                <a:extLst>
                  <a:ext uri="{0D108BD9-81ED-4DB2-BD59-A6C34878D82A}">
                    <a16:rowId xmlns:a16="http://schemas.microsoft.com/office/drawing/2014/main" val="10000"/>
                  </a:ext>
                </a:extLst>
              </a:tr>
              <a:tr h="204357">
                <a:tc>
                  <a:txBody>
                    <a:bodyPr/>
                    <a:lstStyle/>
                    <a:p>
                      <a:pPr algn="l" fontAlgn="b"/>
                      <a:endParaRPr lang="en-US" sz="2000" b="1" i="0" u="none" strike="noStrike" dirty="0">
                        <a:solidFill>
                          <a:srgbClr val="000000"/>
                        </a:solidFill>
                        <a:effectLst/>
                        <a:latin typeface="+mj-lt"/>
                      </a:endParaRPr>
                    </a:p>
                  </a:txBody>
                  <a:tcPr marL="5645" marR="5645" marT="5645" marB="0" anchor="b"/>
                </a:tc>
                <a:tc>
                  <a:txBody>
                    <a:bodyPr/>
                    <a:lstStyle/>
                    <a:p>
                      <a:pPr algn="r" fontAlgn="b"/>
                      <a:r>
                        <a:rPr lang="en-US" sz="2000" b="1" i="0" u="none" strike="noStrike" dirty="0">
                          <a:solidFill>
                            <a:srgbClr val="000000"/>
                          </a:solidFill>
                          <a:effectLst/>
                          <a:latin typeface="+mj-lt"/>
                        </a:rPr>
                        <a:t>Round 1</a:t>
                      </a:r>
                    </a:p>
                  </a:txBody>
                  <a:tcPr marL="5645" marR="5645" marT="5645" marB="0" anchor="b"/>
                </a:tc>
                <a:tc>
                  <a:txBody>
                    <a:bodyPr/>
                    <a:lstStyle/>
                    <a:p>
                      <a:pPr algn="r" fontAlgn="b"/>
                      <a:r>
                        <a:rPr lang="en-US" sz="2000" b="1" i="0" u="none" strike="noStrike" dirty="0">
                          <a:solidFill>
                            <a:srgbClr val="000000"/>
                          </a:solidFill>
                          <a:effectLst/>
                          <a:latin typeface="+mj-lt"/>
                        </a:rPr>
                        <a:t>Round 2</a:t>
                      </a:r>
                    </a:p>
                  </a:txBody>
                  <a:tcPr marL="5645" marR="5645" marT="5645" marB="0" anchor="b"/>
                </a:tc>
                <a:tc>
                  <a:txBody>
                    <a:bodyPr/>
                    <a:lstStyle/>
                    <a:p>
                      <a:pPr algn="r" fontAlgn="b"/>
                      <a:endParaRPr lang="en-US" sz="2000" b="1" i="0" u="none" strike="noStrike" dirty="0">
                        <a:solidFill>
                          <a:srgbClr val="000000"/>
                        </a:solidFill>
                        <a:effectLst/>
                        <a:latin typeface="+mj-lt"/>
                      </a:endParaRPr>
                    </a:p>
                  </a:txBody>
                  <a:tcPr marL="5645" marR="5645" marT="5645" marB="0" anchor="b"/>
                </a:tc>
                <a:tc>
                  <a:txBody>
                    <a:bodyPr/>
                    <a:lstStyle/>
                    <a:p>
                      <a:pPr algn="l" fontAlgn="b"/>
                      <a:endParaRPr lang="en-US" sz="2000" b="1" i="0" u="none" strike="noStrike" dirty="0">
                        <a:solidFill>
                          <a:srgbClr val="000000"/>
                        </a:solidFill>
                        <a:effectLst/>
                        <a:latin typeface="+mj-lt"/>
                      </a:endParaRPr>
                    </a:p>
                  </a:txBody>
                  <a:tcPr marL="5645" marR="5645" marT="5645" marB="0" anchor="b"/>
                </a:tc>
                <a:tc>
                  <a:txBody>
                    <a:bodyPr/>
                    <a:lstStyle/>
                    <a:p>
                      <a:pPr algn="r" fontAlgn="b"/>
                      <a:r>
                        <a:rPr lang="en-US" sz="2000" b="1" i="0" u="none" strike="noStrike" dirty="0">
                          <a:solidFill>
                            <a:srgbClr val="000000"/>
                          </a:solidFill>
                          <a:effectLst/>
                          <a:latin typeface="+mj-lt"/>
                        </a:rPr>
                        <a:t>Round 1</a:t>
                      </a:r>
                    </a:p>
                  </a:txBody>
                  <a:tcPr marL="5645" marR="5645" marT="5645" marB="0" anchor="b"/>
                </a:tc>
                <a:tc>
                  <a:txBody>
                    <a:bodyPr/>
                    <a:lstStyle/>
                    <a:p>
                      <a:pPr algn="r" fontAlgn="b"/>
                      <a:r>
                        <a:rPr lang="en-US" sz="2000" b="1" i="0" u="none" strike="noStrike" dirty="0">
                          <a:solidFill>
                            <a:srgbClr val="000000"/>
                          </a:solidFill>
                          <a:effectLst/>
                          <a:latin typeface="+mj-lt"/>
                        </a:rPr>
                        <a:t>Round 2</a:t>
                      </a:r>
                    </a:p>
                  </a:txBody>
                  <a:tcPr marL="5645" marR="5645" marT="5645" marB="0" anchor="b"/>
                </a:tc>
                <a:extLst>
                  <a:ext uri="{0D108BD9-81ED-4DB2-BD59-A6C34878D82A}">
                    <a16:rowId xmlns:a16="http://schemas.microsoft.com/office/drawing/2014/main" val="2891161682"/>
                  </a:ext>
                </a:extLst>
              </a:tr>
              <a:tr h="303713">
                <a:tc>
                  <a:txBody>
                    <a:bodyPr/>
                    <a:lstStyle/>
                    <a:p>
                      <a:pPr algn="l" fontAlgn="b"/>
                      <a:r>
                        <a:rPr lang="en-US" sz="2000" u="none" strike="noStrike" dirty="0">
                          <a:effectLst/>
                          <a:latin typeface="+mj-lt"/>
                        </a:rPr>
                        <a:t>US Population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58%</a:t>
                      </a:r>
                    </a:p>
                  </a:txBody>
                  <a:tcPr marL="5645" marR="5645" marT="5645" marB="0" anchor="b"/>
                </a:tc>
                <a:tc>
                  <a:txBody>
                    <a:bodyPr/>
                    <a:lstStyle/>
                    <a:p>
                      <a:pPr algn="r" fontAlgn="b"/>
                      <a:r>
                        <a:rPr lang="en-US" sz="2000" b="0" i="0" u="none" strike="noStrike" dirty="0">
                          <a:solidFill>
                            <a:srgbClr val="000000"/>
                          </a:solidFill>
                          <a:effectLst/>
                          <a:latin typeface="+mj-lt"/>
                        </a:rPr>
                        <a:t>76%</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City of death sentences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23%</a:t>
                      </a:r>
                    </a:p>
                  </a:txBody>
                  <a:tcPr marL="5645" marR="5645" marT="5645" marB="0" anchor="b"/>
                </a:tc>
                <a:tc>
                  <a:txBody>
                    <a:bodyPr/>
                    <a:lstStyle/>
                    <a:p>
                      <a:pPr algn="r" fontAlgn="b"/>
                      <a:r>
                        <a:rPr lang="en-US" sz="2000" b="0" i="0" u="none" strike="noStrike" dirty="0">
                          <a:solidFill>
                            <a:srgbClr val="000000"/>
                          </a:solidFill>
                          <a:effectLst/>
                          <a:latin typeface="+mj-lt"/>
                        </a:rPr>
                        <a:t>60%</a:t>
                      </a:r>
                    </a:p>
                  </a:txBody>
                  <a:tcPr marL="5645" marR="5645" marT="5645" marB="0" anchor="b"/>
                </a:tc>
                <a:extLst>
                  <a:ext uri="{0D108BD9-81ED-4DB2-BD59-A6C34878D82A}">
                    <a16:rowId xmlns:a16="http://schemas.microsoft.com/office/drawing/2014/main" val="10001"/>
                  </a:ext>
                </a:extLst>
              </a:tr>
              <a:tr h="303713">
                <a:tc>
                  <a:txBody>
                    <a:bodyPr/>
                    <a:lstStyle/>
                    <a:p>
                      <a:pPr algn="l" fontAlgn="b"/>
                      <a:r>
                        <a:rPr lang="en-US" sz="2000" u="none" strike="noStrike" dirty="0">
                          <a:effectLst/>
                          <a:latin typeface="+mj-lt"/>
                        </a:rPr>
                        <a:t>US Homicides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53%</a:t>
                      </a:r>
                    </a:p>
                  </a:txBody>
                  <a:tcPr marL="5645" marR="5645" marT="5645" marB="0" anchor="b"/>
                </a:tc>
                <a:tc>
                  <a:txBody>
                    <a:bodyPr/>
                    <a:lstStyle/>
                    <a:p>
                      <a:pPr algn="r" fontAlgn="b"/>
                      <a:r>
                        <a:rPr lang="en-US" sz="2000" b="0" i="0" u="none" strike="noStrike" dirty="0">
                          <a:solidFill>
                            <a:srgbClr val="000000"/>
                          </a:solidFill>
                          <a:effectLst/>
                          <a:latin typeface="+mj-lt"/>
                        </a:rPr>
                        <a:t>56%</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County of executions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a:t>
                      </a:r>
                    </a:p>
                  </a:txBody>
                  <a:tcPr marL="5645" marR="5645" marT="5645" marB="0" anchor="b"/>
                </a:tc>
                <a:tc>
                  <a:txBody>
                    <a:bodyPr/>
                    <a:lstStyle/>
                    <a:p>
                      <a:pPr algn="r" fontAlgn="b"/>
                      <a:r>
                        <a:rPr lang="en-US" sz="2000" b="0" i="0" u="none" strike="noStrike" dirty="0">
                          <a:solidFill>
                            <a:srgbClr val="000000"/>
                          </a:solidFill>
                          <a:effectLst/>
                          <a:latin typeface="+mj-lt"/>
                        </a:rPr>
                        <a:t>46%</a:t>
                      </a:r>
                    </a:p>
                  </a:txBody>
                  <a:tcPr marL="5645" marR="5645" marT="5645" marB="0" anchor="b"/>
                </a:tc>
                <a:extLst>
                  <a:ext uri="{0D108BD9-81ED-4DB2-BD59-A6C34878D82A}">
                    <a16:rowId xmlns:a16="http://schemas.microsoft.com/office/drawing/2014/main" val="10002"/>
                  </a:ext>
                </a:extLst>
              </a:tr>
              <a:tr h="303713">
                <a:tc>
                  <a:txBody>
                    <a:bodyPr/>
                    <a:lstStyle/>
                    <a:p>
                      <a:pPr algn="l" fontAlgn="b"/>
                      <a:r>
                        <a:rPr lang="en-US" sz="2000" u="none" strike="noStrike" dirty="0">
                          <a:effectLst/>
                          <a:latin typeface="+mj-lt"/>
                        </a:rPr>
                        <a:t>NC Population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22%</a:t>
                      </a:r>
                    </a:p>
                  </a:txBody>
                  <a:tcPr marL="5645" marR="5645" marT="5645" marB="0" anchor="b"/>
                </a:tc>
                <a:tc>
                  <a:txBody>
                    <a:bodyPr/>
                    <a:lstStyle/>
                    <a:p>
                      <a:pPr algn="r" fontAlgn="b"/>
                      <a:r>
                        <a:rPr lang="en-US" sz="2000" b="0" i="0" u="none" strike="noStrike" dirty="0">
                          <a:solidFill>
                            <a:srgbClr val="000000"/>
                          </a:solidFill>
                          <a:effectLst/>
                          <a:latin typeface="+mj-lt"/>
                        </a:rPr>
                        <a:t>54%</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Oregon has dp?</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26%</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45%</a:t>
                      </a:r>
                    </a:p>
                  </a:txBody>
                  <a:tcPr marL="5645" marR="5645" marT="5645" marB="0" anchor="b"/>
                </a:tc>
                <a:extLst>
                  <a:ext uri="{0D108BD9-81ED-4DB2-BD59-A6C34878D82A}">
                    <a16:rowId xmlns:a16="http://schemas.microsoft.com/office/drawing/2014/main" val="10003"/>
                  </a:ext>
                </a:extLst>
              </a:tr>
              <a:tr h="204357">
                <a:tc>
                  <a:txBody>
                    <a:bodyPr/>
                    <a:lstStyle/>
                    <a:p>
                      <a:pPr algn="l" fontAlgn="b"/>
                      <a:r>
                        <a:rPr lang="en-US" sz="2000" u="none" strike="noStrike" dirty="0">
                          <a:effectLst/>
                          <a:latin typeface="+mj-lt"/>
                        </a:rPr>
                        <a:t>NC Homicides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13%</a:t>
                      </a:r>
                    </a:p>
                  </a:txBody>
                  <a:tcPr marL="5645" marR="5645" marT="5645" marB="0" anchor="b"/>
                </a:tc>
                <a:tc>
                  <a:txBody>
                    <a:bodyPr/>
                    <a:lstStyle/>
                    <a:p>
                      <a:pPr algn="r" fontAlgn="b"/>
                      <a:r>
                        <a:rPr lang="en-US" sz="2000" b="0" i="0" u="none" strike="noStrike" dirty="0">
                          <a:solidFill>
                            <a:srgbClr val="000000"/>
                          </a:solidFill>
                          <a:effectLst/>
                          <a:latin typeface="+mj-lt"/>
                        </a:rPr>
                        <a:t>29%</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Ohio has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75%</a:t>
                      </a:r>
                    </a:p>
                  </a:txBody>
                  <a:tcPr marL="5645" marR="5645" marT="5645" marB="0" anchor="b"/>
                </a:tc>
                <a:tc>
                  <a:txBody>
                    <a:bodyPr/>
                    <a:lstStyle/>
                    <a:p>
                      <a:pPr algn="r" fontAlgn="b"/>
                      <a:r>
                        <a:rPr lang="en-US" sz="2000" b="0" i="0" u="none" strike="noStrike" dirty="0">
                          <a:solidFill>
                            <a:srgbClr val="000000"/>
                          </a:solidFill>
                          <a:effectLst/>
                          <a:latin typeface="+mj-lt"/>
                        </a:rPr>
                        <a:t>81%</a:t>
                      </a:r>
                    </a:p>
                  </a:txBody>
                  <a:tcPr marL="5645" marR="5645" marT="5645" marB="0" anchor="b"/>
                </a:tc>
                <a:extLst>
                  <a:ext uri="{0D108BD9-81ED-4DB2-BD59-A6C34878D82A}">
                    <a16:rowId xmlns:a16="http://schemas.microsoft.com/office/drawing/2014/main" val="10004"/>
                  </a:ext>
                </a:extLst>
              </a:tr>
              <a:tr h="204357">
                <a:tc>
                  <a:txBody>
                    <a:bodyPr/>
                    <a:lstStyle/>
                    <a:p>
                      <a:pPr algn="l" fontAlgn="b"/>
                      <a:r>
                        <a:rPr lang="en-US" sz="2000" u="none" strike="noStrike" dirty="0">
                          <a:effectLst/>
                          <a:latin typeface="+mj-lt"/>
                        </a:rPr>
                        <a:t>Cost of DP higher</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66%</a:t>
                      </a:r>
                    </a:p>
                  </a:txBody>
                  <a:tcPr marL="5645" marR="5645" marT="5645" marB="0" anchor="b"/>
                </a:tc>
                <a:tc>
                  <a:txBody>
                    <a:bodyPr/>
                    <a:lstStyle/>
                    <a:p>
                      <a:pPr algn="r" fontAlgn="b"/>
                      <a:r>
                        <a:rPr lang="en-US" sz="2000" b="0" i="0" u="none" strike="noStrike" dirty="0">
                          <a:solidFill>
                            <a:srgbClr val="000000"/>
                          </a:solidFill>
                          <a:effectLst/>
                          <a:latin typeface="+mj-lt"/>
                        </a:rPr>
                        <a:t>92%</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Michigan has dp?</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69%</a:t>
                      </a:r>
                    </a:p>
                  </a:txBody>
                  <a:tcPr marL="5645" marR="5645" marT="5645" marB="0" anchor="b"/>
                </a:tc>
                <a:tc>
                  <a:txBody>
                    <a:bodyPr/>
                    <a:lstStyle/>
                    <a:p>
                      <a:pPr algn="r" fontAlgn="b"/>
                      <a:r>
                        <a:rPr lang="en-US" sz="2000" b="0" i="0" u="none" strike="noStrike" dirty="0">
                          <a:solidFill>
                            <a:srgbClr val="000000"/>
                          </a:solidFill>
                          <a:effectLst/>
                          <a:latin typeface="+mj-lt"/>
                        </a:rPr>
                        <a:t>67%</a:t>
                      </a:r>
                    </a:p>
                  </a:txBody>
                  <a:tcPr marL="5645" marR="5645" marT="5645" marB="0" anchor="b"/>
                </a:tc>
                <a:extLst>
                  <a:ext uri="{0D108BD9-81ED-4DB2-BD59-A6C34878D82A}">
                    <a16:rowId xmlns:a16="http://schemas.microsoft.com/office/drawing/2014/main" val="10005"/>
                  </a:ext>
                </a:extLst>
              </a:tr>
              <a:tr h="502425">
                <a:tc>
                  <a:txBody>
                    <a:bodyPr/>
                    <a:lstStyle/>
                    <a:p>
                      <a:pPr algn="l" fontAlgn="b"/>
                      <a:r>
                        <a:rPr lang="en-US" sz="2000" u="none" strike="noStrike" dirty="0">
                          <a:effectLst/>
                          <a:latin typeface="+mj-lt"/>
                        </a:rPr>
                        <a:t>Max # executions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30%</a:t>
                      </a:r>
                    </a:p>
                  </a:txBody>
                  <a:tcPr marL="5645" marR="5645" marT="5645" marB="0" anchor="b"/>
                </a:tc>
                <a:tc>
                  <a:txBody>
                    <a:bodyPr/>
                    <a:lstStyle/>
                    <a:p>
                      <a:pPr algn="r" fontAlgn="b"/>
                      <a:r>
                        <a:rPr lang="en-US" sz="2000" b="0" i="0" u="none" strike="noStrike" dirty="0">
                          <a:solidFill>
                            <a:srgbClr val="000000"/>
                          </a:solidFill>
                          <a:effectLst/>
                          <a:latin typeface="+mj-lt"/>
                        </a:rPr>
                        <a:t>41%</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Vermont has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80%</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85%</a:t>
                      </a:r>
                    </a:p>
                  </a:txBody>
                  <a:tcPr marL="5645" marR="5645" marT="5645" marB="0" anchor="b"/>
                </a:tc>
                <a:extLst>
                  <a:ext uri="{0D108BD9-81ED-4DB2-BD59-A6C34878D82A}">
                    <a16:rowId xmlns:a16="http://schemas.microsoft.com/office/drawing/2014/main" val="10006"/>
                  </a:ext>
                </a:extLst>
              </a:tr>
              <a:tr h="403069">
                <a:tc>
                  <a:txBody>
                    <a:bodyPr/>
                    <a:lstStyle/>
                    <a:p>
                      <a:pPr algn="l" fontAlgn="b"/>
                      <a:r>
                        <a:rPr lang="en-US" sz="2000" u="none" strike="noStrike" dirty="0">
                          <a:effectLst/>
                          <a:latin typeface="+mj-lt"/>
                        </a:rPr>
                        <a:t>Max # death sentences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5%</a:t>
                      </a:r>
                    </a:p>
                  </a:txBody>
                  <a:tcPr marL="5645" marR="5645" marT="5645" marB="0" anchor="b"/>
                </a:tc>
                <a:tc>
                  <a:txBody>
                    <a:bodyPr/>
                    <a:lstStyle/>
                    <a:p>
                      <a:pPr algn="r" fontAlgn="b"/>
                      <a:r>
                        <a:rPr lang="en-US" sz="2000" b="0" i="0" u="none" strike="noStrike" dirty="0">
                          <a:solidFill>
                            <a:srgbClr val="000000"/>
                          </a:solidFill>
                          <a:effectLst/>
                          <a:latin typeface="+mj-lt"/>
                        </a:rPr>
                        <a:t>7%</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NJ has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51%</a:t>
                      </a:r>
                    </a:p>
                  </a:txBody>
                  <a:tcPr marL="5645" marR="5645" marT="5645" marB="0" anchor="b"/>
                </a:tc>
                <a:tc>
                  <a:txBody>
                    <a:bodyPr/>
                    <a:lstStyle/>
                    <a:p>
                      <a:pPr algn="r" fontAlgn="b"/>
                      <a:r>
                        <a:rPr lang="en-US" sz="2000" b="0" i="0" u="none" strike="noStrike" dirty="0">
                          <a:solidFill>
                            <a:srgbClr val="000000"/>
                          </a:solidFill>
                          <a:effectLst/>
                          <a:latin typeface="+mj-lt"/>
                        </a:rPr>
                        <a:t>72%</a:t>
                      </a:r>
                    </a:p>
                  </a:txBody>
                  <a:tcPr marL="5645" marR="5645" marT="5645" marB="0" anchor="b"/>
                </a:tc>
                <a:extLst>
                  <a:ext uri="{0D108BD9-81ED-4DB2-BD59-A6C34878D82A}">
                    <a16:rowId xmlns:a16="http://schemas.microsoft.com/office/drawing/2014/main" val="10007"/>
                  </a:ext>
                </a:extLst>
              </a:tr>
              <a:tr h="303713">
                <a:tc>
                  <a:txBody>
                    <a:bodyPr/>
                    <a:lstStyle/>
                    <a:p>
                      <a:pPr algn="l" fontAlgn="b"/>
                      <a:r>
                        <a:rPr lang="en-US" sz="2000" u="none" strike="noStrike">
                          <a:effectLst/>
                          <a:latin typeface="+mj-lt"/>
                        </a:rPr>
                        <a:t>Death qualification</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23%</a:t>
                      </a:r>
                    </a:p>
                  </a:txBody>
                  <a:tcPr marL="5645" marR="5645" marT="5645" marB="0" anchor="b"/>
                </a:tc>
                <a:tc>
                  <a:txBody>
                    <a:bodyPr/>
                    <a:lstStyle/>
                    <a:p>
                      <a:pPr algn="r" fontAlgn="b"/>
                      <a:r>
                        <a:rPr lang="en-US" sz="2000" b="0" i="0" u="none" strike="noStrike" dirty="0">
                          <a:solidFill>
                            <a:srgbClr val="000000"/>
                          </a:solidFill>
                          <a:effectLst/>
                          <a:latin typeface="+mj-lt"/>
                        </a:rPr>
                        <a:t>92%</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Most recent NC execution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33%</a:t>
                      </a:r>
                    </a:p>
                  </a:txBody>
                  <a:tcPr marL="5645" marR="5645" marT="5645" marB="0" anchor="b"/>
                </a:tc>
                <a:tc>
                  <a:txBody>
                    <a:bodyPr/>
                    <a:lstStyle/>
                    <a:p>
                      <a:pPr algn="r" fontAlgn="b"/>
                      <a:r>
                        <a:rPr lang="en-US" sz="2000" b="0" i="0" u="none" strike="noStrike" dirty="0">
                          <a:solidFill>
                            <a:srgbClr val="000000"/>
                          </a:solidFill>
                          <a:effectLst/>
                          <a:latin typeface="+mj-lt"/>
                        </a:rPr>
                        <a:t>85%</a:t>
                      </a:r>
                    </a:p>
                  </a:txBody>
                  <a:tcPr marL="5645" marR="5645" marT="5645" marB="0" anchor="b"/>
                </a:tc>
                <a:extLst>
                  <a:ext uri="{0D108BD9-81ED-4DB2-BD59-A6C34878D82A}">
                    <a16:rowId xmlns:a16="http://schemas.microsoft.com/office/drawing/2014/main" val="10008"/>
                  </a:ext>
                </a:extLst>
              </a:tr>
              <a:tr h="403069">
                <a:tc>
                  <a:txBody>
                    <a:bodyPr/>
                    <a:lstStyle/>
                    <a:p>
                      <a:pPr algn="l" fontAlgn="b"/>
                      <a:r>
                        <a:rPr lang="en-US" sz="2000" u="none" strike="noStrike">
                          <a:effectLst/>
                          <a:latin typeface="+mj-lt"/>
                        </a:rPr>
                        <a:t>Execution rate given condemnation</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25%</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62%</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NC DR population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a:t>
                      </a:r>
                    </a:p>
                  </a:txBody>
                  <a:tcPr marL="5645" marR="5645" marT="5645" marB="0" anchor="b"/>
                </a:tc>
                <a:tc>
                  <a:txBody>
                    <a:bodyPr/>
                    <a:lstStyle/>
                    <a:p>
                      <a:pPr algn="r" fontAlgn="b"/>
                      <a:r>
                        <a:rPr lang="en-US" sz="2000" b="0" i="0" u="none" strike="noStrike" dirty="0">
                          <a:solidFill>
                            <a:srgbClr val="000000"/>
                          </a:solidFill>
                          <a:effectLst/>
                          <a:latin typeface="+mj-lt"/>
                        </a:rPr>
                        <a:t>51%</a:t>
                      </a:r>
                    </a:p>
                  </a:txBody>
                  <a:tcPr marL="5645" marR="5645" marT="5645" marB="0" anchor="b"/>
                </a:tc>
                <a:extLst>
                  <a:ext uri="{0D108BD9-81ED-4DB2-BD59-A6C34878D82A}">
                    <a16:rowId xmlns:a16="http://schemas.microsoft.com/office/drawing/2014/main" val="10009"/>
                  </a:ext>
                </a:extLst>
              </a:tr>
              <a:tr h="303713">
                <a:tc>
                  <a:txBody>
                    <a:bodyPr/>
                    <a:lstStyle/>
                    <a:p>
                      <a:pPr algn="l" fontAlgn="b"/>
                      <a:r>
                        <a:rPr lang="en-US" sz="2000" u="none" strike="noStrike">
                          <a:effectLst/>
                          <a:latin typeface="+mj-lt"/>
                        </a:rPr>
                        <a:t>Highest executing state</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66%</a:t>
                      </a:r>
                    </a:p>
                  </a:txBody>
                  <a:tcPr marL="5645" marR="5645" marT="5645" marB="0" anchor="b"/>
                </a:tc>
                <a:tc>
                  <a:txBody>
                    <a:bodyPr/>
                    <a:lstStyle/>
                    <a:p>
                      <a:pPr algn="r" fontAlgn="b"/>
                      <a:r>
                        <a:rPr lang="en-US" sz="2000" b="0" i="0" u="none" strike="noStrike" dirty="0">
                          <a:solidFill>
                            <a:srgbClr val="000000"/>
                          </a:solidFill>
                          <a:effectLst/>
                          <a:latin typeface="+mj-lt"/>
                        </a:rPr>
                        <a:t>86%</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Top NC county for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58%</a:t>
                      </a:r>
                    </a:p>
                  </a:txBody>
                  <a:tcPr marL="5645" marR="5645" marT="5645" marB="0" anchor="b"/>
                </a:tc>
                <a:tc>
                  <a:txBody>
                    <a:bodyPr/>
                    <a:lstStyle/>
                    <a:p>
                      <a:pPr algn="r" fontAlgn="b"/>
                      <a:r>
                        <a:rPr lang="en-US" sz="2000" b="0" i="0" u="none" strike="noStrike" dirty="0">
                          <a:solidFill>
                            <a:srgbClr val="000000"/>
                          </a:solidFill>
                          <a:effectLst/>
                          <a:latin typeface="+mj-lt"/>
                        </a:rPr>
                        <a:t>70%</a:t>
                      </a:r>
                    </a:p>
                  </a:txBody>
                  <a:tcPr marL="5645" marR="5645" marT="5645" marB="0" anchor="b"/>
                </a:tc>
                <a:extLst>
                  <a:ext uri="{0D108BD9-81ED-4DB2-BD59-A6C34878D82A}">
                    <a16:rowId xmlns:a16="http://schemas.microsoft.com/office/drawing/2014/main" val="10010"/>
                  </a:ext>
                </a:extLst>
              </a:tr>
              <a:tr h="403069">
                <a:tc>
                  <a:txBody>
                    <a:bodyPr/>
                    <a:lstStyle/>
                    <a:p>
                      <a:pPr algn="l" fontAlgn="b"/>
                      <a:r>
                        <a:rPr lang="en-US" sz="2000" u="none" strike="noStrike">
                          <a:effectLst/>
                          <a:latin typeface="+mj-lt"/>
                        </a:rPr>
                        <a:t>Number of exonerations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10%</a:t>
                      </a:r>
                    </a:p>
                  </a:txBody>
                  <a:tcPr marL="5645" marR="5645" marT="5645" marB="0" anchor="b"/>
                </a:tc>
                <a:tc>
                  <a:txBody>
                    <a:bodyPr/>
                    <a:lstStyle/>
                    <a:p>
                      <a:pPr algn="r" fontAlgn="b"/>
                      <a:r>
                        <a:rPr lang="en-US" sz="2000" b="0" i="0" u="none" strike="noStrike" dirty="0">
                          <a:solidFill>
                            <a:srgbClr val="000000"/>
                          </a:solidFill>
                          <a:effectLst/>
                          <a:latin typeface="+mj-lt"/>
                        </a:rPr>
                        <a:t>50%</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extLst>
                  <a:ext uri="{0D108BD9-81ED-4DB2-BD59-A6C34878D82A}">
                    <a16:rowId xmlns:a16="http://schemas.microsoft.com/office/drawing/2014/main" val="10011"/>
                  </a:ext>
                </a:extLst>
              </a:tr>
              <a:tr h="204357">
                <a:tc>
                  <a:txBody>
                    <a:bodyPr/>
                    <a:lstStyle/>
                    <a:p>
                      <a:pPr algn="l" fontAlgn="b"/>
                      <a:r>
                        <a:rPr lang="en-US" sz="2000" u="none" strike="noStrike" dirty="0">
                          <a:effectLst/>
                          <a:latin typeface="+mj-lt"/>
                        </a:rPr>
                        <a:t>City of homicides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20%</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55%</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extLst>
                  <a:ext uri="{0D108BD9-81ED-4DB2-BD59-A6C34878D82A}">
                    <a16:rowId xmlns:a16="http://schemas.microsoft.com/office/drawing/2014/main" val="10012"/>
                  </a:ext>
                </a:extLst>
              </a:tr>
              <a:tr h="548640">
                <a:tc>
                  <a:txBody>
                    <a:bodyPr/>
                    <a:lstStyle/>
                    <a:p>
                      <a:pPr algn="l" fontAlgn="b"/>
                      <a:r>
                        <a:rPr lang="en-US" sz="2000" u="none" strike="noStrike" dirty="0">
                          <a:effectLst/>
                          <a:latin typeface="+mj-lt"/>
                        </a:rPr>
                        <a:t>City of executions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55%</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68%</a:t>
                      </a: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Average</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b="0" i="0" u="none" strike="noStrike" dirty="0">
                          <a:solidFill>
                            <a:srgbClr val="000000"/>
                          </a:solidFill>
                          <a:effectLst/>
                          <a:latin typeface="+mj-lt"/>
                        </a:rPr>
                        <a:t>37.5</a:t>
                      </a:r>
                    </a:p>
                  </a:txBody>
                  <a:tcPr marL="5645" marR="5645" marT="5645" marB="0" anchor="b"/>
                </a:tc>
                <a:tc>
                  <a:txBody>
                    <a:bodyPr/>
                    <a:lstStyle/>
                    <a:p>
                      <a:pPr algn="r" fontAlgn="b"/>
                      <a:r>
                        <a:rPr lang="en-US" sz="2000" b="0" i="0" u="none" strike="noStrike">
                          <a:solidFill>
                            <a:srgbClr val="000000"/>
                          </a:solidFill>
                          <a:effectLst/>
                          <a:latin typeface="+mj-lt"/>
                        </a:rPr>
                        <a:t>62.0</a:t>
                      </a:r>
                      <a:endParaRPr lang="en-US" sz="2000" b="0" i="0" u="none" strike="noStrike" dirty="0">
                        <a:solidFill>
                          <a:srgbClr val="000000"/>
                        </a:solidFill>
                        <a:effectLst/>
                        <a:latin typeface="+mj-lt"/>
                      </a:endParaRPr>
                    </a:p>
                  </a:txBody>
                  <a:tcPr marL="5645" marR="5645" marT="5645" marB="0" anchor="b"/>
                </a:tc>
                <a:extLst>
                  <a:ext uri="{0D108BD9-81ED-4DB2-BD59-A6C34878D82A}">
                    <a16:rowId xmlns:a16="http://schemas.microsoft.com/office/drawing/2014/main" val="10013"/>
                  </a:ext>
                </a:extLst>
              </a:tr>
            </a:tbl>
          </a:graphicData>
        </a:graphic>
      </p:graphicFrame>
      <p:sp>
        <p:nvSpPr>
          <p:cNvPr id="5" name="Slide Number Placeholder 4"/>
          <p:cNvSpPr>
            <a:spLocks noGrp="1"/>
          </p:cNvSpPr>
          <p:nvPr>
            <p:ph type="sldNum" sz="quarter" idx="12"/>
          </p:nvPr>
        </p:nvSpPr>
        <p:spPr>
          <a:xfrm>
            <a:off x="8520953" y="6590372"/>
            <a:ext cx="2743200" cy="365125"/>
          </a:xfrm>
        </p:spPr>
        <p:txBody>
          <a:bodyPr/>
          <a:lstStyle/>
          <a:p>
            <a:fld id="{8D4B8CC8-9496-482A-B097-746D52D1E611}" type="slidenum">
              <a:rPr lang="en-US" smtClean="0"/>
              <a:t>46</a:t>
            </a:fld>
            <a:endParaRPr lang="en-US" dirty="0"/>
          </a:p>
        </p:txBody>
      </p:sp>
    </p:spTree>
    <p:extLst>
      <p:ext uri="{BB962C8B-B14F-4D97-AF65-F5344CB8AC3E}">
        <p14:creationId xmlns:p14="http://schemas.microsoft.com/office/powerpoint/2010/main" val="122707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will be keeping grades on the final exam.</a:t>
            </a:r>
            <a:endParaRPr lang="en-US" dirty="0"/>
          </a:p>
        </p:txBody>
      </p:sp>
      <p:sp>
        <p:nvSpPr>
          <p:cNvPr id="3" name="Content Placeholder 2"/>
          <p:cNvSpPr>
            <a:spLocks noGrp="1"/>
          </p:cNvSpPr>
          <p:nvPr>
            <p:ph idx="1"/>
          </p:nvPr>
        </p:nvSpPr>
        <p:spPr/>
        <p:txBody>
          <a:bodyPr/>
          <a:lstStyle/>
          <a:p>
            <a:r>
              <a:rPr lang="en-US" dirty="0" smtClean="0"/>
              <a:t>To study for the final:</a:t>
            </a:r>
          </a:p>
          <a:p>
            <a:endParaRPr lang="en-US" dirty="0"/>
          </a:p>
          <a:p>
            <a:r>
              <a:rPr lang="en-US" dirty="0" smtClean="0"/>
              <a:t>Review this quiz. I guarantee that will be helpful.</a:t>
            </a:r>
          </a:p>
          <a:p>
            <a:r>
              <a:rPr lang="en-US" dirty="0" smtClean="0"/>
              <a:t>Keep in mind the difference between a number and a rate or a percentage. Los Angeles has more homicides because 10,000,000 people live there. If I asked about the rate, the answer might not be the same.</a:t>
            </a:r>
          </a:p>
          <a:p>
            <a:r>
              <a:rPr lang="en-US" dirty="0" smtClean="0"/>
              <a:t>Review your previous quizzes.</a:t>
            </a:r>
          </a:p>
          <a:p>
            <a:r>
              <a:rPr lang="en-US" dirty="0" smtClean="0"/>
              <a:t>Don’t stress too much: final exam = 20 percent of the grade.</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47</a:t>
            </a:fld>
            <a:endParaRPr lang="en-US"/>
          </a:p>
        </p:txBody>
      </p:sp>
    </p:spTree>
    <p:extLst>
      <p:ext uri="{BB962C8B-B14F-4D97-AF65-F5344CB8AC3E}">
        <p14:creationId xmlns:p14="http://schemas.microsoft.com/office/powerpoint/2010/main" val="1760873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of the final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class, through </a:t>
            </a:r>
            <a:r>
              <a:rPr lang="en-US" dirty="0"/>
              <a:t>S</a:t>
            </a:r>
            <a:r>
              <a:rPr lang="en-US" dirty="0" smtClean="0"/>
              <a:t>akai. Identical format to the quizzes.</a:t>
            </a:r>
          </a:p>
          <a:p>
            <a:r>
              <a:rPr lang="en-US" dirty="0" smtClean="0"/>
              <a:t>Closed book. No internet browsing.</a:t>
            </a:r>
          </a:p>
          <a:p>
            <a:r>
              <a:rPr lang="en-US" dirty="0" smtClean="0"/>
              <a:t>You must be in class unless you are doing it through ARS or have made other arrangements with me for some special reason such as three exams on the same day. </a:t>
            </a:r>
          </a:p>
          <a:p>
            <a:r>
              <a:rPr lang="en-US" dirty="0" smtClean="0"/>
              <a:t>Alternative exam, different questions, Tuesday May 3, 355 Ham. </a:t>
            </a:r>
          </a:p>
          <a:p>
            <a:pPr lvl="1"/>
            <a:r>
              <a:rPr lang="en-US" dirty="0" smtClean="0"/>
              <a:t>Only for those with a valid reason, in advance. </a:t>
            </a:r>
          </a:p>
          <a:p>
            <a:pPr lvl="1"/>
            <a:r>
              <a:rPr lang="en-US" dirty="0" smtClean="0"/>
              <a:t>If you simply don’t come to the final as scheduled on Monday at noon, in Ham 100, and have not made previous arrangements to take the alternative exam because of an approved reason, you will get a zero.</a:t>
            </a:r>
          </a:p>
          <a:p>
            <a:r>
              <a:rPr lang="en-US" dirty="0" smtClean="0"/>
              <a:t>Students registered with ARS can take the exam through ARS at the regular time. Please do that with ARS, not in Ham 100.</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48</a:t>
            </a:fld>
            <a:endParaRPr lang="en-US"/>
          </a:p>
        </p:txBody>
      </p:sp>
    </p:spTree>
    <p:extLst>
      <p:ext uri="{BB962C8B-B14F-4D97-AF65-F5344CB8AC3E}">
        <p14:creationId xmlns:p14="http://schemas.microsoft.com/office/powerpoint/2010/main" val="3965852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last comments</a:t>
            </a:r>
            <a:endParaRPr lang="en-US" dirty="0"/>
          </a:p>
        </p:txBody>
      </p:sp>
      <p:sp>
        <p:nvSpPr>
          <p:cNvPr id="3" name="Content Placeholder 2"/>
          <p:cNvSpPr>
            <a:spLocks noGrp="1"/>
          </p:cNvSpPr>
          <p:nvPr>
            <p:ph idx="1"/>
          </p:nvPr>
        </p:nvSpPr>
        <p:spPr/>
        <p:txBody>
          <a:bodyPr/>
          <a:lstStyle/>
          <a:p>
            <a:r>
              <a:rPr lang="en-US" dirty="0" smtClean="0"/>
              <a:t>Thank you for showing interest in this class</a:t>
            </a:r>
          </a:p>
          <a:p>
            <a:r>
              <a:rPr lang="en-US" dirty="0" smtClean="0"/>
              <a:t>I hope you have learned a lot.</a:t>
            </a:r>
          </a:p>
          <a:p>
            <a:r>
              <a:rPr lang="en-US" dirty="0" smtClean="0"/>
              <a:t>If nothing else, I hope you have learned to assess things as they actually work, not as one might hope they work, or as one could wishfully think they do work, or assume they work.</a:t>
            </a:r>
          </a:p>
          <a:p>
            <a:pPr lvl="1"/>
            <a:r>
              <a:rPr lang="en-US" dirty="0" smtClean="0"/>
              <a:t>Wishful thinking is not good public policy</a:t>
            </a:r>
          </a:p>
          <a:p>
            <a:pPr lvl="1"/>
            <a:r>
              <a:rPr lang="en-US" dirty="0" smtClean="0"/>
              <a:t>Due-diligence: understand the facts of what you are arguing about so that your opinion is based on reality, not wishful thinking.</a:t>
            </a:r>
          </a:p>
          <a:p>
            <a:r>
              <a:rPr lang="en-US" dirty="0" smtClean="0"/>
              <a:t>That statement seems to have increased relevance in today’s polarized political environment, but it’s always been good advice!</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49</a:t>
            </a:fld>
            <a:endParaRPr lang="en-US"/>
          </a:p>
        </p:txBody>
      </p:sp>
    </p:spTree>
    <p:extLst>
      <p:ext uri="{BB962C8B-B14F-4D97-AF65-F5344CB8AC3E}">
        <p14:creationId xmlns:p14="http://schemas.microsoft.com/office/powerpoint/2010/main" val="74782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 of execution, given a death sentence</a:t>
            </a:r>
            <a:endParaRPr lang="en-US" dirty="0"/>
          </a:p>
        </p:txBody>
      </p:sp>
      <p:sp>
        <p:nvSpPr>
          <p:cNvPr id="3" name="Content Placeholder 2"/>
          <p:cNvSpPr>
            <a:spLocks noGrp="1"/>
          </p:cNvSpPr>
          <p:nvPr>
            <p:ph idx="1"/>
          </p:nvPr>
        </p:nvSpPr>
        <p:spPr/>
        <p:txBody>
          <a:bodyPr/>
          <a:lstStyle/>
          <a:p>
            <a:r>
              <a:rPr lang="en-US" dirty="0" smtClean="0"/>
              <a:t>Table 7.1, </a:t>
            </a:r>
            <a:r>
              <a:rPr lang="en-US" i="1" dirty="0"/>
              <a:t>D</a:t>
            </a:r>
            <a:r>
              <a:rPr lang="en-US" i="1" dirty="0" smtClean="0"/>
              <a:t>eadly Justice</a:t>
            </a:r>
            <a:r>
              <a:rPr lang="en-US" dirty="0" smtClean="0"/>
              <a:t>, shows these most likely outcomes, after a death sentence:</a:t>
            </a:r>
          </a:p>
          <a:p>
            <a:pPr lvl="1"/>
            <a:r>
              <a:rPr lang="en-US" dirty="0" smtClean="0"/>
              <a:t>Overturned (sentenced reduced to LWOP, Life, or lower) (about 65%)</a:t>
            </a:r>
          </a:p>
          <a:p>
            <a:pPr lvl="1"/>
            <a:r>
              <a:rPr lang="en-US" dirty="0" smtClean="0"/>
              <a:t>Sit on death row (about 35%)</a:t>
            </a:r>
          </a:p>
          <a:p>
            <a:pPr lvl="1"/>
            <a:r>
              <a:rPr lang="en-US" dirty="0" smtClean="0"/>
              <a:t>Be executed (about 25% of the total, about 16% of “finalized” cases [not counting those still on death row, since we don’t know what will happen])</a:t>
            </a:r>
          </a:p>
          <a:p>
            <a:pPr lvl="1"/>
            <a:r>
              <a:rPr lang="en-US" dirty="0" smtClean="0"/>
              <a:t>Die of natural causes or suicide while on death row (6%)</a:t>
            </a:r>
          </a:p>
          <a:p>
            <a:r>
              <a:rPr lang="en-US" dirty="0" smtClean="0"/>
              <a:t>What do we learn from that? It’s 3-4 times more likely that you’ll have your sentence overturned than that you’ll be executed.</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a:t>
            </a:fld>
            <a:endParaRPr lang="en-US"/>
          </a:p>
        </p:txBody>
      </p:sp>
    </p:spTree>
    <p:extLst>
      <p:ext uri="{BB962C8B-B14F-4D97-AF65-F5344CB8AC3E}">
        <p14:creationId xmlns:p14="http://schemas.microsoft.com/office/powerpoint/2010/main" val="847151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ideas</a:t>
            </a:r>
            <a:endParaRPr lang="en-US" dirty="0"/>
          </a:p>
        </p:txBody>
      </p:sp>
      <p:sp>
        <p:nvSpPr>
          <p:cNvPr id="3" name="Content Placeholder 2"/>
          <p:cNvSpPr>
            <a:spLocks noGrp="1"/>
          </p:cNvSpPr>
          <p:nvPr>
            <p:ph idx="1"/>
          </p:nvPr>
        </p:nvSpPr>
        <p:spPr/>
        <p:txBody>
          <a:bodyPr/>
          <a:lstStyle/>
          <a:p>
            <a:r>
              <a:rPr lang="en-US" dirty="0" smtClean="0"/>
              <a:t>First, if you took this class just because it was interesting, or fit into your schedule, and have no plans to let it affect you in the future, that’s totally fine.</a:t>
            </a:r>
          </a:p>
          <a:p>
            <a:r>
              <a:rPr lang="en-US" dirty="0" smtClean="0"/>
              <a:t>But if you do:</a:t>
            </a:r>
          </a:p>
          <a:p>
            <a:pPr lvl="1"/>
            <a:r>
              <a:rPr lang="en-US" dirty="0" smtClean="0"/>
              <a:t>Defense attorney is not the only option. It’s a good option. But so are these:</a:t>
            </a:r>
          </a:p>
          <a:p>
            <a:pPr lvl="1"/>
            <a:r>
              <a:rPr lang="en-US" dirty="0" smtClean="0"/>
              <a:t>Prosecutor. You don’t have to be a bad and dishonest one. You could be a good one. You’d definitely have way more power.</a:t>
            </a:r>
          </a:p>
          <a:p>
            <a:pPr lvl="1"/>
            <a:r>
              <a:rPr lang="en-US" dirty="0" smtClean="0"/>
              <a:t>Investigator, social worker, mitigation specialist, psychologist, forensic science</a:t>
            </a:r>
          </a:p>
          <a:p>
            <a:pPr lvl="1"/>
            <a:r>
              <a:rPr lang="en-US" dirty="0" smtClean="0"/>
              <a:t>Many other professions work around these cases and they have a mix of people skills (investigators) and technical skills. Not all are lawyers.</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50</a:t>
            </a:fld>
            <a:endParaRPr lang="en-US"/>
          </a:p>
        </p:txBody>
      </p:sp>
    </p:spTree>
    <p:extLst>
      <p:ext uri="{BB962C8B-B14F-4D97-AF65-F5344CB8AC3E}">
        <p14:creationId xmlns:p14="http://schemas.microsoft.com/office/powerpoint/2010/main" val="1407292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558"/>
          </a:xfrm>
        </p:spPr>
        <p:txBody>
          <a:bodyPr/>
          <a:lstStyle/>
          <a:p>
            <a:r>
              <a:rPr lang="en-US" dirty="0" smtClean="0"/>
              <a:t>What was this class about, anyway?</a:t>
            </a:r>
            <a:endParaRPr lang="en-US" dirty="0"/>
          </a:p>
        </p:txBody>
      </p:sp>
      <p:sp>
        <p:nvSpPr>
          <p:cNvPr id="3" name="Content Placeholder 2"/>
          <p:cNvSpPr>
            <a:spLocks noGrp="1"/>
          </p:cNvSpPr>
          <p:nvPr>
            <p:ph idx="1"/>
          </p:nvPr>
        </p:nvSpPr>
        <p:spPr>
          <a:xfrm>
            <a:off x="838200" y="1329070"/>
            <a:ext cx="10515600" cy="4847893"/>
          </a:xfrm>
        </p:spPr>
        <p:txBody>
          <a:bodyPr>
            <a:normAutofit fontScale="85000" lnSpcReduction="10000"/>
          </a:bodyPr>
          <a:lstStyle/>
          <a:p>
            <a:r>
              <a:rPr lang="en-US" dirty="0" smtClean="0"/>
              <a:t>Don’t forget that at the core of everything we have discussed was a homicide.</a:t>
            </a:r>
          </a:p>
          <a:p>
            <a:r>
              <a:rPr lang="en-US" dirty="0" smtClean="0"/>
              <a:t>We’ve had almost a million homicides since 1972…</a:t>
            </a:r>
          </a:p>
          <a:p>
            <a:r>
              <a:rPr lang="en-US" dirty="0" smtClean="0"/>
              <a:t>Let that sink in. That’s the problem, violence, killing, loved ones violently killed.</a:t>
            </a:r>
          </a:p>
          <a:p>
            <a:r>
              <a:rPr lang="en-US" dirty="0" smtClean="0"/>
              <a:t>Our country has an epidemic of it. Other countries have mush less violence.</a:t>
            </a:r>
          </a:p>
          <a:p>
            <a:r>
              <a:rPr lang="en-US" dirty="0" smtClean="0"/>
              <a:t>You read Right Here, Right Now. You saw the childhood situations.</a:t>
            </a:r>
          </a:p>
          <a:p>
            <a:r>
              <a:rPr lang="en-US" dirty="0" smtClean="0"/>
              <a:t>Another good career option is to work with children in almost any capacity to give them what  hopefully all of you have: a sense of dignity, value, and purpose.</a:t>
            </a:r>
          </a:p>
          <a:p>
            <a:r>
              <a:rPr lang="en-US" dirty="0" smtClean="0"/>
              <a:t>There are also many careers relating to healing and recovery after loss, focused on crime victims and survivors, not only offenders.</a:t>
            </a:r>
          </a:p>
          <a:p>
            <a:r>
              <a:rPr lang="en-US" dirty="0" smtClean="0"/>
              <a:t>Do you want to work after a crime has happened, “fixing” it, or doing things that might reduce crime, poverty, poor educational options, and other social pathologies in the first place? This opens up a lot of options.</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51</a:t>
            </a:fld>
            <a:endParaRPr lang="en-US"/>
          </a:p>
        </p:txBody>
      </p:sp>
    </p:spTree>
    <p:extLst>
      <p:ext uri="{BB962C8B-B14F-4D97-AF65-F5344CB8AC3E}">
        <p14:creationId xmlns:p14="http://schemas.microsoft.com/office/powerpoint/2010/main" val="2049129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my mom told me (with expansions of my own):</a:t>
            </a:r>
            <a:endParaRPr lang="en-US" dirty="0"/>
          </a:p>
        </p:txBody>
      </p:sp>
      <p:sp>
        <p:nvSpPr>
          <p:cNvPr id="3" name="Content Placeholder 2"/>
          <p:cNvSpPr>
            <a:spLocks noGrp="1"/>
          </p:cNvSpPr>
          <p:nvPr>
            <p:ph idx="1"/>
          </p:nvPr>
        </p:nvSpPr>
        <p:spPr/>
        <p:txBody>
          <a:bodyPr>
            <a:normAutofit lnSpcReduction="10000"/>
          </a:bodyPr>
          <a:lstStyle/>
          <a:p>
            <a:r>
              <a:rPr lang="en-US" dirty="0" smtClean="0"/>
              <a:t>It’s not your responsibility to fix the entire world. If you set that as your goal, you’ll clearly fail, and it will be frustrating.</a:t>
            </a:r>
          </a:p>
          <a:p>
            <a:r>
              <a:rPr lang="en-US" dirty="0" smtClean="0"/>
              <a:t>But you can choose your career path to be one that heals rather than harms.</a:t>
            </a:r>
          </a:p>
          <a:p>
            <a:r>
              <a:rPr lang="en-US" dirty="0" smtClean="0"/>
              <a:t>Doing good should not just be a charitable activity on the weekends; it should be part of your full time job.</a:t>
            </a:r>
          </a:p>
          <a:p>
            <a:r>
              <a:rPr lang="en-US" dirty="0" smtClean="0"/>
              <a:t>Find a career path that gives you meaning, and also does more good than bad, that helps rather than harms. </a:t>
            </a:r>
          </a:p>
          <a:p>
            <a:r>
              <a:rPr lang="en-US" dirty="0" smtClean="0"/>
              <a:t>There are many careers that allow you to do this. I have one, as a college professor. But it obviously depends on how you use it!</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52</a:t>
            </a:fld>
            <a:endParaRPr lang="en-US"/>
          </a:p>
        </p:txBody>
      </p:sp>
    </p:spTree>
    <p:extLst>
      <p:ext uri="{BB962C8B-B14F-4D97-AF65-F5344CB8AC3E}">
        <p14:creationId xmlns:p14="http://schemas.microsoft.com/office/powerpoint/2010/main" val="279633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appeals and all that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US SC mandated “direct appeals” after a death sentence. These are automatic. You don’t have to allege an error in your trial. By right, you are allowed to have these direct appeals:</a:t>
            </a:r>
          </a:p>
          <a:p>
            <a:pPr lvl="1"/>
            <a:r>
              <a:rPr lang="en-US" dirty="0" smtClean="0"/>
              <a:t>Through the highest court in the state. (So generally through an appeals court and then to the state SC.)</a:t>
            </a:r>
          </a:p>
          <a:p>
            <a:pPr lvl="1"/>
            <a:r>
              <a:rPr lang="en-US" dirty="0" smtClean="0"/>
              <a:t>Direct federal appeal. This goes to the federal circuit court.</a:t>
            </a:r>
          </a:p>
          <a:p>
            <a:pPr lvl="1"/>
            <a:r>
              <a:rPr lang="en-US" dirty="0" smtClean="0"/>
              <a:t>Many cases are overturned on these “direct appeals.”</a:t>
            </a:r>
          </a:p>
          <a:p>
            <a:r>
              <a:rPr lang="en-US" dirty="0" smtClean="0"/>
              <a:t>After the direct appeals are complete, you could be scheduled for a death warrant, but not before.</a:t>
            </a:r>
          </a:p>
          <a:p>
            <a:r>
              <a:rPr lang="en-US" dirty="0" smtClean="0"/>
              <a:t>After the direct appeals, you can still make “habeas corpus” appeals in the federal system, if you allege a violation of your US constitutional rights, and appeals “for cause” through the state court system. These are generally referred to as post-conviction appeals. In NC, they are called “MARs” – Motion for Appropriate Relief.</a:t>
            </a:r>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6</a:t>
            </a:fld>
            <a:endParaRPr lang="en-US"/>
          </a:p>
        </p:txBody>
      </p:sp>
    </p:spTree>
    <p:extLst>
      <p:ext uri="{BB962C8B-B14F-4D97-AF65-F5344CB8AC3E}">
        <p14:creationId xmlns:p14="http://schemas.microsoft.com/office/powerpoint/2010/main" val="196167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public opinion</a:t>
            </a:r>
            <a:endParaRPr lang="en-US" dirty="0"/>
          </a:p>
        </p:txBody>
      </p:sp>
      <p:sp>
        <p:nvSpPr>
          <p:cNvPr id="3" name="Content Placeholder 2"/>
          <p:cNvSpPr>
            <a:spLocks noGrp="1"/>
          </p:cNvSpPr>
          <p:nvPr>
            <p:ph idx="1"/>
          </p:nvPr>
        </p:nvSpPr>
        <p:spPr/>
        <p:txBody>
          <a:bodyPr>
            <a:normAutofit fontScale="92500"/>
          </a:bodyPr>
          <a:lstStyle/>
          <a:p>
            <a:r>
              <a:rPr lang="en-US" dirty="0" smtClean="0"/>
              <a:t>Generally corresponds with </a:t>
            </a:r>
            <a:r>
              <a:rPr lang="en-US" dirty="0" err="1" smtClean="0"/>
              <a:t>punitiveness</a:t>
            </a:r>
            <a:r>
              <a:rPr lang="en-US" dirty="0" smtClean="0"/>
              <a:t> more broadly, not specific to the death penalty.</a:t>
            </a:r>
          </a:p>
          <a:p>
            <a:r>
              <a:rPr lang="en-US" dirty="0" smtClean="0"/>
              <a:t>Goes up throughout the 1970s and 1980s until mid-1990s; sharply down since then.</a:t>
            </a:r>
          </a:p>
          <a:p>
            <a:r>
              <a:rPr lang="en-US" dirty="0" smtClean="0"/>
              <a:t>Correlates almost perfectly with the number of death sentences imposed over time, and generally with the “tough on crime” period of the 1990s.</a:t>
            </a:r>
          </a:p>
          <a:p>
            <a:endParaRPr lang="en-US" dirty="0"/>
          </a:p>
          <a:p>
            <a:r>
              <a:rPr lang="en-US" dirty="0" smtClean="0"/>
              <a:t>Is it ok if you were sentenced to death in 1995 but most likely would not have been if the crime had been in 2015?</a:t>
            </a:r>
          </a:p>
          <a:p>
            <a:r>
              <a:rPr lang="en-US" dirty="0" smtClean="0"/>
              <a:t>(See following slides from Feb 28 lecture)</a:t>
            </a:r>
            <a:endParaRPr lang="en-US" dirty="0"/>
          </a:p>
        </p:txBody>
      </p:sp>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7</a:t>
            </a:fld>
            <a:endParaRPr lang="en-US"/>
          </a:p>
        </p:txBody>
      </p:sp>
    </p:spTree>
    <p:extLst>
      <p:ext uri="{BB962C8B-B14F-4D97-AF65-F5344CB8AC3E}">
        <p14:creationId xmlns:p14="http://schemas.microsoft.com/office/powerpoint/2010/main" val="142936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5"/>
            <a:ext cx="3479628" cy="5366204"/>
          </a:xfrm>
        </p:spPr>
        <p:txBody>
          <a:bodyPr/>
          <a:lstStyle/>
          <a:p>
            <a:r>
              <a:rPr lang="en-US" dirty="0" smtClean="0"/>
              <a:t>Let’s look at that index again, 1953 to present</a:t>
            </a:r>
            <a:br>
              <a:rPr lang="en-US" dirty="0" smtClean="0"/>
            </a:br>
            <a:r>
              <a:rPr lang="en-US" dirty="0" smtClean="0"/>
              <a:t>Three periods: </a:t>
            </a:r>
            <a:br>
              <a:rPr lang="en-US" dirty="0" smtClean="0"/>
            </a:br>
            <a:r>
              <a:rPr lang="en-US" dirty="0" smtClean="0"/>
              <a:t>1. Before 1965</a:t>
            </a:r>
            <a:br>
              <a:rPr lang="en-US" dirty="0" smtClean="0"/>
            </a:br>
            <a:r>
              <a:rPr lang="en-US" dirty="0" smtClean="0"/>
              <a:t>2. To 1996</a:t>
            </a:r>
            <a:br>
              <a:rPr lang="en-US" dirty="0" smtClean="0"/>
            </a:br>
            <a:r>
              <a:rPr lang="en-US" dirty="0" smtClean="0"/>
              <a:t>3. After 1996</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8229" y="371953"/>
            <a:ext cx="8229600" cy="5984397"/>
          </a:xfrm>
        </p:spPr>
      </p:pic>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01CACD33-1AF5-48B4-9EA1-614412030078}" type="slidenum">
              <a:rPr lang="en-US" smtClean="0"/>
              <a:t>8</a:t>
            </a:fld>
            <a:endParaRPr lang="en-US"/>
          </a:p>
        </p:txBody>
      </p:sp>
    </p:spTree>
    <p:extLst>
      <p:ext uri="{BB962C8B-B14F-4D97-AF65-F5344CB8AC3E}">
        <p14:creationId xmlns:p14="http://schemas.microsoft.com/office/powerpoint/2010/main" val="311692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743200" cy="5991225"/>
          </a:xfrm>
        </p:spPr>
        <p:txBody>
          <a:bodyPr/>
          <a:lstStyle/>
          <a:p>
            <a:r>
              <a:rPr lang="en-US" dirty="0" smtClean="0"/>
              <a:t>Public opinion almost perfectly predicts the annual number of death sentences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3543" y="371953"/>
            <a:ext cx="8229600" cy="5984397"/>
          </a:xfrm>
        </p:spPr>
      </p:pic>
      <p:sp>
        <p:nvSpPr>
          <p:cNvPr id="4" name="Footer Placeholder 3"/>
          <p:cNvSpPr>
            <a:spLocks noGrp="1"/>
          </p:cNvSpPr>
          <p:nvPr>
            <p:ph type="ftr" sz="quarter" idx="11"/>
          </p:nvPr>
        </p:nvSpPr>
        <p:spPr/>
        <p:txBody>
          <a:bodyPr/>
          <a:lstStyle/>
          <a:p>
            <a:r>
              <a:rPr lang="en-US" smtClean="0"/>
              <a:t>Baumgartner, POLI 203, Spring 2022</a:t>
            </a:r>
            <a:endParaRPr lang="en-US"/>
          </a:p>
        </p:txBody>
      </p:sp>
      <p:sp>
        <p:nvSpPr>
          <p:cNvPr id="5" name="Slide Number Placeholder 4"/>
          <p:cNvSpPr>
            <a:spLocks noGrp="1"/>
          </p:cNvSpPr>
          <p:nvPr>
            <p:ph type="sldNum" sz="quarter" idx="12"/>
          </p:nvPr>
        </p:nvSpPr>
        <p:spPr/>
        <p:txBody>
          <a:bodyPr/>
          <a:lstStyle/>
          <a:p>
            <a:fld id="{01CACD33-1AF5-48B4-9EA1-614412030078}" type="slidenum">
              <a:rPr lang="en-US" smtClean="0"/>
              <a:t>9</a:t>
            </a:fld>
            <a:endParaRPr lang="en-US"/>
          </a:p>
        </p:txBody>
      </p:sp>
    </p:spTree>
    <p:extLst>
      <p:ext uri="{BB962C8B-B14F-4D97-AF65-F5344CB8AC3E}">
        <p14:creationId xmlns:p14="http://schemas.microsoft.com/office/powerpoint/2010/main" val="2858853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3002</Words>
  <Application>Microsoft Office PowerPoint</Application>
  <PresentationFormat>Widescreen</PresentationFormat>
  <Paragraphs>463</Paragraphs>
  <Slides>52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Review for final and last feedback</vt:lpstr>
      <vt:lpstr>Andrea and Katie</vt:lpstr>
      <vt:lpstr>Remember these court cases as well</vt:lpstr>
      <vt:lpstr>Questions</vt:lpstr>
      <vt:lpstr>Conditional probability of execution, given a death sentence</vt:lpstr>
      <vt:lpstr>Direct appeals and all that</vt:lpstr>
      <vt:lpstr>Timeline of public opinion</vt:lpstr>
      <vt:lpstr>Let’s look at that index again, 1953 to present Three periods:  1. Before 1965 2. To 1996 3. After 1996</vt:lpstr>
      <vt:lpstr>Public opinion almost perfectly predicts the annual number of death sentences</vt:lpstr>
      <vt:lpstr>Death Penalty and general punitiveness</vt:lpstr>
      <vt:lpstr>Review of your quiz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Maximum homicide rates:</vt:lpstr>
      <vt:lpstr>True or false: It costs more to maintain the death penalty than to have Life without Parole as the most severe punishment?</vt:lpstr>
      <vt:lpstr>PowerPoint Presentation</vt:lpstr>
      <vt:lpstr>PowerPoint Presentation</vt:lpstr>
      <vt:lpstr>PowerPoint Presentation</vt:lpstr>
      <vt:lpstr>PowerPoint Presentation</vt:lpstr>
      <vt:lpstr>True or false:  No one in the US may serve on a jury in a capital case unless they believe in the death penalty. </vt:lpstr>
      <vt:lpstr>PowerPoint Presentation</vt:lpstr>
      <vt:lpstr>PowerPoint Presentation</vt:lpstr>
      <vt:lpstr>Which state has executed the most people since 1976?</vt:lpstr>
      <vt:lpstr>PowerPoint Presentation</vt:lpstr>
      <vt:lpstr>PowerPoint Presentation</vt:lpstr>
      <vt:lpstr>Which city has the most _____ since 1972?</vt:lpstr>
      <vt:lpstr>One county in the US has more executions than any state other than its own.  Name that county or its major city. </vt:lpstr>
      <vt:lpstr>Circle the states that currently have the death penalty</vt:lpstr>
      <vt:lpstr>PowerPoint Presentation</vt:lpstr>
      <vt:lpstr>PowerPoint Presentation</vt:lpstr>
      <vt:lpstr>PowerPoint Presentation</vt:lpstr>
      <vt:lpstr>PowerPoint Presentation</vt:lpstr>
      <vt:lpstr>Which NC County has imposed the most death sentences since 1972?</vt:lpstr>
      <vt:lpstr>Good thing we’re not keeping grades!</vt:lpstr>
      <vt:lpstr>But we will be keeping grades on the final exam.</vt:lpstr>
      <vt:lpstr>Logistics of the final</vt:lpstr>
      <vt:lpstr>Some last comments</vt:lpstr>
      <vt:lpstr>Career ideas</vt:lpstr>
      <vt:lpstr>What was this class about, anyway?</vt:lpstr>
      <vt:lpstr>What my mom told me (with expansions of my own):</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Lenovo User</dc:creator>
  <cp:lastModifiedBy>Baumgartner, Frank R.</cp:lastModifiedBy>
  <cp:revision>114</cp:revision>
  <dcterms:created xsi:type="dcterms:W3CDTF">2018-01-15T16:13:46Z</dcterms:created>
  <dcterms:modified xsi:type="dcterms:W3CDTF">2022-04-27T15:28:58Z</dcterms:modified>
</cp:coreProperties>
</file>