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62" r:id="rId18"/>
    <p:sldId id="263" r:id="rId19"/>
    <p:sldId id="264" r:id="rId20"/>
    <p:sldId id="266" r:id="rId21"/>
    <p:sldId id="283" r:id="rId22"/>
    <p:sldId id="285" r:id="rId23"/>
    <p:sldId id="284" r:id="rId24"/>
    <p:sldId id="286" r:id="rId25"/>
    <p:sldId id="282"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7" d="100"/>
          <a:sy n="117" d="100"/>
        </p:scale>
        <p:origin x="102"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DE87B-8DF7-4CBE-9932-CC5A96AC04EA}"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50173-9CF3-48C0-9AEE-40E4E9AD344A}" type="slidenum">
              <a:rPr lang="en-US" smtClean="0"/>
              <a:t>‹#›</a:t>
            </a:fld>
            <a:endParaRPr lang="en-US"/>
          </a:p>
        </p:txBody>
      </p:sp>
    </p:spTree>
    <p:extLst>
      <p:ext uri="{BB962C8B-B14F-4D97-AF65-F5344CB8AC3E}">
        <p14:creationId xmlns:p14="http://schemas.microsoft.com/office/powerpoint/2010/main" val="196954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0ADF6-B1C2-4809-81B8-B6471EB311A5}" type="slidenum">
              <a:rPr lang="en-US" smtClean="0"/>
              <a:t>1</a:t>
            </a:fld>
            <a:endParaRPr lang="en-US"/>
          </a:p>
        </p:txBody>
      </p:sp>
    </p:spTree>
    <p:extLst>
      <p:ext uri="{BB962C8B-B14F-4D97-AF65-F5344CB8AC3E}">
        <p14:creationId xmlns:p14="http://schemas.microsoft.com/office/powerpoint/2010/main" val="117970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D6FD26-0FF7-4ADF-BFAA-3ED2240D03A4}" type="datetime1">
              <a:rPr lang="en-US" smtClean="0"/>
              <a:t>3/26/2025</a:t>
            </a:fld>
            <a:endParaRPr lang="en-US"/>
          </a:p>
        </p:txBody>
      </p:sp>
      <p:sp>
        <p:nvSpPr>
          <p:cNvPr id="5" name="Footer Placeholder 4"/>
          <p:cNvSpPr>
            <a:spLocks noGrp="1"/>
          </p:cNvSpPr>
          <p:nvPr>
            <p:ph type="ftr" sz="quarter" idx="11"/>
          </p:nvPr>
        </p:nvSpPr>
        <p:spPr/>
        <p:txBody>
          <a:bodyPr/>
          <a:lstStyle/>
          <a:p>
            <a:r>
              <a:rPr lang="en-US"/>
              <a:t>Baumgartner, POLI 203, Spring 2025</a:t>
            </a:r>
          </a:p>
        </p:txBody>
      </p:sp>
      <p:sp>
        <p:nvSpPr>
          <p:cNvPr id="6" name="Slide Number Placeholder 5"/>
          <p:cNvSpPr>
            <a:spLocks noGrp="1"/>
          </p:cNvSpPr>
          <p:nvPr>
            <p:ph type="sldNum" sz="quarter" idx="12"/>
          </p:nvPr>
        </p:nvSpPr>
        <p:spPr/>
        <p:txBody>
          <a:bodyPr/>
          <a:lstStyle/>
          <a:p>
            <a:fld id="{01CACD33-1AF5-48B4-9EA1-614412030078}" type="slidenum">
              <a:rPr lang="en-US" smtClean="0"/>
              <a:t>‹#›</a:t>
            </a:fld>
            <a:endParaRPr lang="en-US"/>
          </a:p>
        </p:txBody>
      </p:sp>
    </p:spTree>
    <p:extLst>
      <p:ext uri="{BB962C8B-B14F-4D97-AF65-F5344CB8AC3E}">
        <p14:creationId xmlns:p14="http://schemas.microsoft.com/office/powerpoint/2010/main" val="49524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67A5F0-0623-4C40-8B59-A6D1A24AAF23}" type="datetime1">
              <a:rPr lang="en-US" smtClean="0"/>
              <a:t>3/26/2025</a:t>
            </a:fld>
            <a:endParaRPr lang="en-US"/>
          </a:p>
        </p:txBody>
      </p:sp>
      <p:sp>
        <p:nvSpPr>
          <p:cNvPr id="5" name="Footer Placeholder 4"/>
          <p:cNvSpPr>
            <a:spLocks noGrp="1"/>
          </p:cNvSpPr>
          <p:nvPr>
            <p:ph type="ftr" sz="quarter" idx="11"/>
          </p:nvPr>
        </p:nvSpPr>
        <p:spPr/>
        <p:txBody>
          <a:bodyPr/>
          <a:lstStyle/>
          <a:p>
            <a:r>
              <a:rPr lang="en-US"/>
              <a:t>Baumgartner, POLI 203, Spring 2025</a:t>
            </a:r>
          </a:p>
        </p:txBody>
      </p:sp>
      <p:sp>
        <p:nvSpPr>
          <p:cNvPr id="6" name="Slide Number Placeholder 5"/>
          <p:cNvSpPr>
            <a:spLocks noGrp="1"/>
          </p:cNvSpPr>
          <p:nvPr>
            <p:ph type="sldNum" sz="quarter" idx="12"/>
          </p:nvPr>
        </p:nvSpPr>
        <p:spPr/>
        <p:txBody>
          <a:bodyPr/>
          <a:lstStyle/>
          <a:p>
            <a:fld id="{01CACD33-1AF5-48B4-9EA1-614412030078}" type="slidenum">
              <a:rPr lang="en-US" smtClean="0"/>
              <a:t>‹#›</a:t>
            </a:fld>
            <a:endParaRPr lang="en-US"/>
          </a:p>
        </p:txBody>
      </p:sp>
    </p:spTree>
    <p:extLst>
      <p:ext uri="{BB962C8B-B14F-4D97-AF65-F5344CB8AC3E}">
        <p14:creationId xmlns:p14="http://schemas.microsoft.com/office/powerpoint/2010/main" val="352128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A12FDE-452B-40A9-91C5-179A16AB22A2}" type="datetime1">
              <a:rPr lang="en-US" smtClean="0"/>
              <a:t>3/26/2025</a:t>
            </a:fld>
            <a:endParaRPr lang="en-US"/>
          </a:p>
        </p:txBody>
      </p:sp>
      <p:sp>
        <p:nvSpPr>
          <p:cNvPr id="5" name="Footer Placeholder 4"/>
          <p:cNvSpPr>
            <a:spLocks noGrp="1"/>
          </p:cNvSpPr>
          <p:nvPr>
            <p:ph type="ftr" sz="quarter" idx="11"/>
          </p:nvPr>
        </p:nvSpPr>
        <p:spPr/>
        <p:txBody>
          <a:bodyPr/>
          <a:lstStyle/>
          <a:p>
            <a:r>
              <a:rPr lang="en-US"/>
              <a:t>Baumgartner, POLI 203, Spring 2025</a:t>
            </a:r>
          </a:p>
        </p:txBody>
      </p:sp>
      <p:sp>
        <p:nvSpPr>
          <p:cNvPr id="6" name="Slide Number Placeholder 5"/>
          <p:cNvSpPr>
            <a:spLocks noGrp="1"/>
          </p:cNvSpPr>
          <p:nvPr>
            <p:ph type="sldNum" sz="quarter" idx="12"/>
          </p:nvPr>
        </p:nvSpPr>
        <p:spPr/>
        <p:txBody>
          <a:bodyPr/>
          <a:lstStyle/>
          <a:p>
            <a:fld id="{01CACD33-1AF5-48B4-9EA1-614412030078}" type="slidenum">
              <a:rPr lang="en-US" smtClean="0"/>
              <a:t>‹#›</a:t>
            </a:fld>
            <a:endParaRPr lang="en-US"/>
          </a:p>
        </p:txBody>
      </p:sp>
    </p:spTree>
    <p:extLst>
      <p:ext uri="{BB962C8B-B14F-4D97-AF65-F5344CB8AC3E}">
        <p14:creationId xmlns:p14="http://schemas.microsoft.com/office/powerpoint/2010/main" val="317945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FA65E-9B5F-4ECE-9C56-82BA2A0B9E4F}" type="datetime1">
              <a:rPr lang="en-US" smtClean="0"/>
              <a:t>3/26/2025</a:t>
            </a:fld>
            <a:endParaRPr lang="en-US"/>
          </a:p>
        </p:txBody>
      </p:sp>
      <p:sp>
        <p:nvSpPr>
          <p:cNvPr id="5" name="Footer Placeholder 4"/>
          <p:cNvSpPr>
            <a:spLocks noGrp="1"/>
          </p:cNvSpPr>
          <p:nvPr>
            <p:ph type="ftr" sz="quarter" idx="11"/>
          </p:nvPr>
        </p:nvSpPr>
        <p:spPr/>
        <p:txBody>
          <a:bodyPr/>
          <a:lstStyle/>
          <a:p>
            <a:r>
              <a:rPr lang="en-US"/>
              <a:t>Baumgartner, POLI 203, Spring 2025</a:t>
            </a:r>
          </a:p>
        </p:txBody>
      </p:sp>
      <p:sp>
        <p:nvSpPr>
          <p:cNvPr id="6" name="Slide Number Placeholder 5"/>
          <p:cNvSpPr>
            <a:spLocks noGrp="1"/>
          </p:cNvSpPr>
          <p:nvPr>
            <p:ph type="sldNum" sz="quarter" idx="12"/>
          </p:nvPr>
        </p:nvSpPr>
        <p:spPr/>
        <p:txBody>
          <a:bodyPr/>
          <a:lstStyle/>
          <a:p>
            <a:fld id="{01CACD33-1AF5-48B4-9EA1-614412030078}" type="slidenum">
              <a:rPr lang="en-US" smtClean="0"/>
              <a:t>‹#›</a:t>
            </a:fld>
            <a:endParaRPr lang="en-US"/>
          </a:p>
        </p:txBody>
      </p:sp>
    </p:spTree>
    <p:extLst>
      <p:ext uri="{BB962C8B-B14F-4D97-AF65-F5344CB8AC3E}">
        <p14:creationId xmlns:p14="http://schemas.microsoft.com/office/powerpoint/2010/main" val="365004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E9D9DE-CC5B-45EE-BAF3-265ADCE20763}" type="datetime1">
              <a:rPr lang="en-US" smtClean="0"/>
              <a:t>3/26/2025</a:t>
            </a:fld>
            <a:endParaRPr lang="en-US"/>
          </a:p>
        </p:txBody>
      </p:sp>
      <p:sp>
        <p:nvSpPr>
          <p:cNvPr id="5" name="Footer Placeholder 4"/>
          <p:cNvSpPr>
            <a:spLocks noGrp="1"/>
          </p:cNvSpPr>
          <p:nvPr>
            <p:ph type="ftr" sz="quarter" idx="11"/>
          </p:nvPr>
        </p:nvSpPr>
        <p:spPr/>
        <p:txBody>
          <a:bodyPr/>
          <a:lstStyle/>
          <a:p>
            <a:r>
              <a:rPr lang="en-US"/>
              <a:t>Baumgartner, POLI 203, Spring 2025</a:t>
            </a:r>
          </a:p>
        </p:txBody>
      </p:sp>
      <p:sp>
        <p:nvSpPr>
          <p:cNvPr id="6" name="Slide Number Placeholder 5"/>
          <p:cNvSpPr>
            <a:spLocks noGrp="1"/>
          </p:cNvSpPr>
          <p:nvPr>
            <p:ph type="sldNum" sz="quarter" idx="12"/>
          </p:nvPr>
        </p:nvSpPr>
        <p:spPr/>
        <p:txBody>
          <a:bodyPr/>
          <a:lstStyle/>
          <a:p>
            <a:fld id="{01CACD33-1AF5-48B4-9EA1-614412030078}" type="slidenum">
              <a:rPr lang="en-US" smtClean="0"/>
              <a:t>‹#›</a:t>
            </a:fld>
            <a:endParaRPr lang="en-US"/>
          </a:p>
        </p:txBody>
      </p:sp>
    </p:spTree>
    <p:extLst>
      <p:ext uri="{BB962C8B-B14F-4D97-AF65-F5344CB8AC3E}">
        <p14:creationId xmlns:p14="http://schemas.microsoft.com/office/powerpoint/2010/main" val="354347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A35213-ED84-4259-BCD1-AEF706139C80}" type="datetime1">
              <a:rPr lang="en-US" smtClean="0"/>
              <a:t>3/26/2025</a:t>
            </a:fld>
            <a:endParaRPr lang="en-US"/>
          </a:p>
        </p:txBody>
      </p:sp>
      <p:sp>
        <p:nvSpPr>
          <p:cNvPr id="6" name="Footer Placeholder 5"/>
          <p:cNvSpPr>
            <a:spLocks noGrp="1"/>
          </p:cNvSpPr>
          <p:nvPr>
            <p:ph type="ftr" sz="quarter" idx="11"/>
          </p:nvPr>
        </p:nvSpPr>
        <p:spPr/>
        <p:txBody>
          <a:bodyPr/>
          <a:lstStyle/>
          <a:p>
            <a:r>
              <a:rPr lang="en-US"/>
              <a:t>Baumgartner, POLI 203, Spring 2025</a:t>
            </a:r>
          </a:p>
        </p:txBody>
      </p:sp>
      <p:sp>
        <p:nvSpPr>
          <p:cNvPr id="7" name="Slide Number Placeholder 6"/>
          <p:cNvSpPr>
            <a:spLocks noGrp="1"/>
          </p:cNvSpPr>
          <p:nvPr>
            <p:ph type="sldNum" sz="quarter" idx="12"/>
          </p:nvPr>
        </p:nvSpPr>
        <p:spPr/>
        <p:txBody>
          <a:bodyPr/>
          <a:lstStyle/>
          <a:p>
            <a:fld id="{01CACD33-1AF5-48B4-9EA1-614412030078}" type="slidenum">
              <a:rPr lang="en-US" smtClean="0"/>
              <a:t>‹#›</a:t>
            </a:fld>
            <a:endParaRPr lang="en-US"/>
          </a:p>
        </p:txBody>
      </p:sp>
    </p:spTree>
    <p:extLst>
      <p:ext uri="{BB962C8B-B14F-4D97-AF65-F5344CB8AC3E}">
        <p14:creationId xmlns:p14="http://schemas.microsoft.com/office/powerpoint/2010/main" val="367992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550883-C4E7-475B-85E2-09C57835760E}" type="datetime1">
              <a:rPr lang="en-US" smtClean="0"/>
              <a:t>3/26/2025</a:t>
            </a:fld>
            <a:endParaRPr lang="en-US"/>
          </a:p>
        </p:txBody>
      </p:sp>
      <p:sp>
        <p:nvSpPr>
          <p:cNvPr id="8" name="Footer Placeholder 7"/>
          <p:cNvSpPr>
            <a:spLocks noGrp="1"/>
          </p:cNvSpPr>
          <p:nvPr>
            <p:ph type="ftr" sz="quarter" idx="11"/>
          </p:nvPr>
        </p:nvSpPr>
        <p:spPr/>
        <p:txBody>
          <a:bodyPr/>
          <a:lstStyle/>
          <a:p>
            <a:r>
              <a:rPr lang="en-US"/>
              <a:t>Baumgartner, POLI 203, Spring 2025</a:t>
            </a:r>
          </a:p>
        </p:txBody>
      </p:sp>
      <p:sp>
        <p:nvSpPr>
          <p:cNvPr id="9" name="Slide Number Placeholder 8"/>
          <p:cNvSpPr>
            <a:spLocks noGrp="1"/>
          </p:cNvSpPr>
          <p:nvPr>
            <p:ph type="sldNum" sz="quarter" idx="12"/>
          </p:nvPr>
        </p:nvSpPr>
        <p:spPr/>
        <p:txBody>
          <a:bodyPr/>
          <a:lstStyle/>
          <a:p>
            <a:fld id="{01CACD33-1AF5-48B4-9EA1-614412030078}" type="slidenum">
              <a:rPr lang="en-US" smtClean="0"/>
              <a:t>‹#›</a:t>
            </a:fld>
            <a:endParaRPr lang="en-US"/>
          </a:p>
        </p:txBody>
      </p:sp>
    </p:spTree>
    <p:extLst>
      <p:ext uri="{BB962C8B-B14F-4D97-AF65-F5344CB8AC3E}">
        <p14:creationId xmlns:p14="http://schemas.microsoft.com/office/powerpoint/2010/main" val="299788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0FBD60-288E-456B-AAB2-D6FBBEF22538}" type="datetime1">
              <a:rPr lang="en-US" smtClean="0"/>
              <a:t>3/26/2025</a:t>
            </a:fld>
            <a:endParaRPr lang="en-US"/>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01CACD33-1AF5-48B4-9EA1-614412030078}" type="slidenum">
              <a:rPr lang="en-US" smtClean="0"/>
              <a:t>‹#›</a:t>
            </a:fld>
            <a:endParaRPr lang="en-US"/>
          </a:p>
        </p:txBody>
      </p:sp>
    </p:spTree>
    <p:extLst>
      <p:ext uri="{BB962C8B-B14F-4D97-AF65-F5344CB8AC3E}">
        <p14:creationId xmlns:p14="http://schemas.microsoft.com/office/powerpoint/2010/main" val="22452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3C44E-6E6A-498B-AD58-52C15ACF0ED7}" type="datetime1">
              <a:rPr lang="en-US" smtClean="0"/>
              <a:t>3/26/2025</a:t>
            </a:fld>
            <a:endParaRPr lang="en-US"/>
          </a:p>
        </p:txBody>
      </p:sp>
      <p:sp>
        <p:nvSpPr>
          <p:cNvPr id="3" name="Footer Placeholder 2"/>
          <p:cNvSpPr>
            <a:spLocks noGrp="1"/>
          </p:cNvSpPr>
          <p:nvPr>
            <p:ph type="ftr" sz="quarter" idx="11"/>
          </p:nvPr>
        </p:nvSpPr>
        <p:spPr/>
        <p:txBody>
          <a:bodyPr/>
          <a:lstStyle/>
          <a:p>
            <a:r>
              <a:rPr lang="en-US"/>
              <a:t>Baumgartner, POLI 203, Spring 2025</a:t>
            </a:r>
          </a:p>
        </p:txBody>
      </p:sp>
      <p:sp>
        <p:nvSpPr>
          <p:cNvPr id="4" name="Slide Number Placeholder 3"/>
          <p:cNvSpPr>
            <a:spLocks noGrp="1"/>
          </p:cNvSpPr>
          <p:nvPr>
            <p:ph type="sldNum" sz="quarter" idx="12"/>
          </p:nvPr>
        </p:nvSpPr>
        <p:spPr/>
        <p:txBody>
          <a:bodyPr/>
          <a:lstStyle/>
          <a:p>
            <a:fld id="{01CACD33-1AF5-48B4-9EA1-614412030078}" type="slidenum">
              <a:rPr lang="en-US" smtClean="0"/>
              <a:t>‹#›</a:t>
            </a:fld>
            <a:endParaRPr lang="en-US"/>
          </a:p>
        </p:txBody>
      </p:sp>
    </p:spTree>
    <p:extLst>
      <p:ext uri="{BB962C8B-B14F-4D97-AF65-F5344CB8AC3E}">
        <p14:creationId xmlns:p14="http://schemas.microsoft.com/office/powerpoint/2010/main" val="385238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349561-F90D-4C63-894E-4CDDCF86F143}" type="datetime1">
              <a:rPr lang="en-US" smtClean="0"/>
              <a:t>3/26/2025</a:t>
            </a:fld>
            <a:endParaRPr lang="en-US"/>
          </a:p>
        </p:txBody>
      </p:sp>
      <p:sp>
        <p:nvSpPr>
          <p:cNvPr id="6" name="Footer Placeholder 5"/>
          <p:cNvSpPr>
            <a:spLocks noGrp="1"/>
          </p:cNvSpPr>
          <p:nvPr>
            <p:ph type="ftr" sz="quarter" idx="11"/>
          </p:nvPr>
        </p:nvSpPr>
        <p:spPr/>
        <p:txBody>
          <a:bodyPr/>
          <a:lstStyle/>
          <a:p>
            <a:r>
              <a:rPr lang="en-US"/>
              <a:t>Baumgartner, POLI 203, Spring 2025</a:t>
            </a:r>
          </a:p>
        </p:txBody>
      </p:sp>
      <p:sp>
        <p:nvSpPr>
          <p:cNvPr id="7" name="Slide Number Placeholder 6"/>
          <p:cNvSpPr>
            <a:spLocks noGrp="1"/>
          </p:cNvSpPr>
          <p:nvPr>
            <p:ph type="sldNum" sz="quarter" idx="12"/>
          </p:nvPr>
        </p:nvSpPr>
        <p:spPr/>
        <p:txBody>
          <a:bodyPr/>
          <a:lstStyle/>
          <a:p>
            <a:fld id="{01CACD33-1AF5-48B4-9EA1-614412030078}" type="slidenum">
              <a:rPr lang="en-US" smtClean="0"/>
              <a:t>‹#›</a:t>
            </a:fld>
            <a:endParaRPr lang="en-US"/>
          </a:p>
        </p:txBody>
      </p:sp>
    </p:spTree>
    <p:extLst>
      <p:ext uri="{BB962C8B-B14F-4D97-AF65-F5344CB8AC3E}">
        <p14:creationId xmlns:p14="http://schemas.microsoft.com/office/powerpoint/2010/main" val="2561035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4EB8BF-BE78-4A72-9959-600489C6C877}" type="datetime1">
              <a:rPr lang="en-US" smtClean="0"/>
              <a:t>3/26/2025</a:t>
            </a:fld>
            <a:endParaRPr lang="en-US"/>
          </a:p>
        </p:txBody>
      </p:sp>
      <p:sp>
        <p:nvSpPr>
          <p:cNvPr id="6" name="Footer Placeholder 5"/>
          <p:cNvSpPr>
            <a:spLocks noGrp="1"/>
          </p:cNvSpPr>
          <p:nvPr>
            <p:ph type="ftr" sz="quarter" idx="11"/>
          </p:nvPr>
        </p:nvSpPr>
        <p:spPr/>
        <p:txBody>
          <a:bodyPr/>
          <a:lstStyle/>
          <a:p>
            <a:r>
              <a:rPr lang="en-US"/>
              <a:t>Baumgartner, POLI 203, Spring 2025</a:t>
            </a:r>
          </a:p>
        </p:txBody>
      </p:sp>
      <p:sp>
        <p:nvSpPr>
          <p:cNvPr id="7" name="Slide Number Placeholder 6"/>
          <p:cNvSpPr>
            <a:spLocks noGrp="1"/>
          </p:cNvSpPr>
          <p:nvPr>
            <p:ph type="sldNum" sz="quarter" idx="12"/>
          </p:nvPr>
        </p:nvSpPr>
        <p:spPr/>
        <p:txBody>
          <a:bodyPr/>
          <a:lstStyle/>
          <a:p>
            <a:fld id="{01CACD33-1AF5-48B4-9EA1-614412030078}" type="slidenum">
              <a:rPr lang="en-US" smtClean="0"/>
              <a:t>‹#›</a:t>
            </a:fld>
            <a:endParaRPr lang="en-US"/>
          </a:p>
        </p:txBody>
      </p:sp>
    </p:spTree>
    <p:extLst>
      <p:ext uri="{BB962C8B-B14F-4D97-AF65-F5344CB8AC3E}">
        <p14:creationId xmlns:p14="http://schemas.microsoft.com/office/powerpoint/2010/main" val="51321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9E02D-912C-4BAF-9A08-6CCFB0AB9E29}" type="datetime1">
              <a:rPr lang="en-US" smtClean="0"/>
              <a:t>3/26/2025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Baumgartner, POLI 203, Spring 2025</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ACD33-1AF5-48B4-9EA1-614412030078}" type="slidenum">
              <a:rPr lang="en-US" smtClean="0"/>
              <a:t>‹#›</a:t>
            </a:fld>
            <a:endParaRPr lang="en-US"/>
          </a:p>
        </p:txBody>
      </p:sp>
    </p:spTree>
    <p:extLst>
      <p:ext uri="{BB962C8B-B14F-4D97-AF65-F5344CB8AC3E}">
        <p14:creationId xmlns:p14="http://schemas.microsoft.com/office/powerpoint/2010/main" val="341868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deathpenaltyinfo.org/views-execut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upreme.justia.com/cases/federal/us/492/361/index.html" TargetMode="External"/><Relationship Id="rId2" Type="http://schemas.openxmlformats.org/officeDocument/2006/relationships/hyperlink" Target="https://supreme.justia.com/cases/federal/us/543/551/concurrence.html"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hyperlink" Target="https://supreme.justia.com/cases/federal/us/543/551/dissent2.html" TargetMode="External"/><Relationship Id="rId2" Type="http://schemas.openxmlformats.org/officeDocument/2006/relationships/hyperlink" Target="https://supreme.justia.com/cases/federal/us/543/551/dissent.html"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fbaum.unc.edu/articles/RoperAndRace-JPR-2022.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185" y="321583"/>
            <a:ext cx="11852030" cy="1964418"/>
          </a:xfrm>
        </p:spPr>
        <p:txBody>
          <a:bodyPr>
            <a:normAutofit/>
          </a:bodyPr>
          <a:lstStyle/>
          <a:p>
            <a:r>
              <a:rPr lang="en-US" dirty="0"/>
              <a:t>Deadly Justice, Ch 16</a:t>
            </a:r>
            <a:br>
              <a:rPr lang="en-US" dirty="0"/>
            </a:br>
            <a:r>
              <a:rPr lang="en-US" dirty="0"/>
              <a:t>Declining Use</a:t>
            </a:r>
          </a:p>
        </p:txBody>
      </p:sp>
      <p:sp>
        <p:nvSpPr>
          <p:cNvPr id="2" name="Content Placeholder 1"/>
          <p:cNvSpPr>
            <a:spLocks noGrp="1"/>
          </p:cNvSpPr>
          <p:nvPr>
            <p:ph idx="1"/>
          </p:nvPr>
        </p:nvSpPr>
        <p:spPr>
          <a:xfrm>
            <a:off x="838200" y="2004647"/>
            <a:ext cx="10515600" cy="4172316"/>
          </a:xfrm>
        </p:spPr>
        <p:txBody>
          <a:bodyPr>
            <a:normAutofit/>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lgn="ctr">
              <a:buNone/>
            </a:pPr>
            <a:r>
              <a:rPr lang="en-US" dirty="0"/>
              <a:t>March 26, 2025</a:t>
            </a:r>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
        <p:nvSpPr>
          <p:cNvPr id="3" name="Footer Placeholder 2"/>
          <p:cNvSpPr>
            <a:spLocks noGrp="1"/>
          </p:cNvSpPr>
          <p:nvPr>
            <p:ph type="ftr" sz="quarter" idx="11"/>
          </p:nvPr>
        </p:nvSpPr>
        <p:spPr/>
        <p:txBody>
          <a:bodyPr/>
          <a:lstStyle/>
          <a:p>
            <a:r>
              <a:rPr lang="en-US"/>
              <a:t>Baumgartner, POLI 203, Spring 2025</a:t>
            </a:r>
            <a:endParaRPr lang="en-US" dirty="0"/>
          </a:p>
        </p:txBody>
      </p:sp>
      <p:sp>
        <p:nvSpPr>
          <p:cNvPr id="5" name="Slide Number Placeholder 4"/>
          <p:cNvSpPr>
            <a:spLocks noGrp="1"/>
          </p:cNvSpPr>
          <p:nvPr>
            <p:ph type="sldNum" sz="quarter" idx="12"/>
          </p:nvPr>
        </p:nvSpPr>
        <p:spPr/>
        <p:txBody>
          <a:bodyPr/>
          <a:lstStyle/>
          <a:p>
            <a:fld id="{8D4B8CC8-9496-482A-B097-746D52D1E611}" type="slidenum">
              <a:rPr lang="en-US" smtClean="0"/>
              <a:t>1</a:t>
            </a:fld>
            <a:endParaRPr lang="en-US"/>
          </a:p>
        </p:txBody>
      </p:sp>
    </p:spTree>
    <p:extLst>
      <p:ext uri="{BB962C8B-B14F-4D97-AF65-F5344CB8AC3E}">
        <p14:creationId xmlns:p14="http://schemas.microsoft.com/office/powerpoint/2010/main" val="140509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Atkins v. Simmons (2002): No death penalty for those with intellectual disabilities (IQ &lt; 70)</a:t>
            </a:r>
          </a:p>
        </p:txBody>
      </p:sp>
      <p:sp>
        <p:nvSpPr>
          <p:cNvPr id="3" name="Content Placeholder 2"/>
          <p:cNvSpPr>
            <a:spLocks noGrp="1"/>
          </p:cNvSpPr>
          <p:nvPr>
            <p:ph idx="1"/>
          </p:nvPr>
        </p:nvSpPr>
        <p:spPr/>
        <p:txBody>
          <a:bodyPr>
            <a:normAutofit lnSpcReduction="10000"/>
          </a:bodyPr>
          <a:lstStyle/>
          <a:p>
            <a:r>
              <a:rPr lang="en-US" dirty="0"/>
              <a:t>But consider the relatively recent decisions in the other direction…</a:t>
            </a:r>
          </a:p>
          <a:p>
            <a:r>
              <a:rPr lang="en-US" i="1" dirty="0"/>
              <a:t>Penry v. </a:t>
            </a:r>
            <a:r>
              <a:rPr lang="en-US" i="1" dirty="0" err="1"/>
              <a:t>Lynaugh</a:t>
            </a:r>
            <a:r>
              <a:rPr lang="en-US" i="1" dirty="0"/>
              <a:t> </a:t>
            </a:r>
            <a:r>
              <a:rPr lang="en-US" dirty="0"/>
              <a:t>(1989): ok to execute those with disabilities</a:t>
            </a:r>
          </a:p>
          <a:p>
            <a:endParaRPr lang="en-US" dirty="0"/>
          </a:p>
          <a:p>
            <a:r>
              <a:rPr lang="en-US" dirty="0"/>
              <a:t>So what happened between 1989 and 2002?</a:t>
            </a:r>
          </a:p>
          <a:p>
            <a:r>
              <a:rPr lang="en-US" dirty="0"/>
              <a:t>That was a pretty quick change. The Court noted several things:</a:t>
            </a:r>
          </a:p>
          <a:p>
            <a:pPr lvl="1"/>
            <a:r>
              <a:rPr lang="en-US" dirty="0"/>
              <a:t>State legislatures changed laws on the topic, generally in the direction of restriction</a:t>
            </a:r>
          </a:p>
          <a:p>
            <a:pPr lvl="1"/>
            <a:r>
              <a:rPr lang="en-US" dirty="0"/>
              <a:t>Scientific understanding changed</a:t>
            </a:r>
          </a:p>
          <a:p>
            <a:pPr lvl="1"/>
            <a:r>
              <a:rPr lang="en-US" dirty="0"/>
              <a:t>General level of use declined</a:t>
            </a:r>
          </a:p>
          <a:p>
            <a:r>
              <a:rPr lang="en-US" dirty="0"/>
              <a:t>The Court just changed the interpretation, 13 years later…</a:t>
            </a:r>
          </a:p>
          <a:p>
            <a:endParaRPr lang="en-US" dirty="0"/>
          </a:p>
          <a:p>
            <a:endParaRPr lang="en-US" dirty="0"/>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10</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60932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Roper v. Simmons</a:t>
            </a:r>
            <a:r>
              <a:rPr lang="en-US" dirty="0"/>
              <a:t> (2005): No DP for juveniles</a:t>
            </a:r>
            <a:endParaRPr lang="en-US" i="1" dirty="0"/>
          </a:p>
        </p:txBody>
      </p:sp>
      <p:sp>
        <p:nvSpPr>
          <p:cNvPr id="3" name="Content Placeholder 2"/>
          <p:cNvSpPr>
            <a:spLocks noGrp="1"/>
          </p:cNvSpPr>
          <p:nvPr>
            <p:ph idx="1"/>
          </p:nvPr>
        </p:nvSpPr>
        <p:spPr/>
        <p:txBody>
          <a:bodyPr/>
          <a:lstStyle/>
          <a:p>
            <a:r>
              <a:rPr lang="en-US" dirty="0"/>
              <a:t>But go to DPIC and search in the execution database, click on juvenile: we’ve done it 22 times, including 13 times in the period of 1998 through 2003: </a:t>
            </a:r>
            <a:r>
              <a:rPr lang="en-US" dirty="0">
                <a:hlinkClick r:id="rId2"/>
              </a:rPr>
              <a:t>https://deathpenaltyinfo.org/views-executions</a:t>
            </a:r>
            <a:r>
              <a:rPr lang="en-US" dirty="0"/>
              <a:t> </a:t>
            </a:r>
          </a:p>
          <a:p>
            <a:endParaRPr lang="en-US" dirty="0"/>
          </a:p>
          <a:p>
            <a:r>
              <a:rPr lang="en-US" dirty="0"/>
              <a:t>Thompson v. Oklahoma (1988): no one under 16</a:t>
            </a:r>
          </a:p>
          <a:p>
            <a:endParaRPr lang="en-US" dirty="0"/>
          </a:p>
          <a:p>
            <a:r>
              <a:rPr lang="en-US" dirty="0"/>
              <a:t>Stanford v. Kentucky (1989): ok to execute 16, 17 year olds</a:t>
            </a:r>
          </a:p>
          <a:p>
            <a:endParaRPr lang="en-US" dirty="0"/>
          </a:p>
          <a:p>
            <a:r>
              <a:rPr lang="en-US" dirty="0"/>
              <a:t>So again, in 1989 it’s ok, then in 2005 it’s not: a big change in 16 years</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11</a:t>
            </a:fld>
            <a:endParaRPr lang="en-US"/>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8040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what happened so quickly? In 1989, these things were AFFIRMED; in 2002 and 2005, they were REJECTED</a:t>
            </a:r>
          </a:p>
        </p:txBody>
      </p:sp>
      <p:sp>
        <p:nvSpPr>
          <p:cNvPr id="3" name="Content Placeholder 2"/>
          <p:cNvSpPr>
            <a:spLocks noGrp="1"/>
          </p:cNvSpPr>
          <p:nvPr>
            <p:ph idx="1"/>
          </p:nvPr>
        </p:nvSpPr>
        <p:spPr/>
        <p:txBody>
          <a:bodyPr>
            <a:normAutofit fontScale="92500" lnSpcReduction="20000"/>
          </a:bodyPr>
          <a:lstStyle/>
          <a:p>
            <a:r>
              <a:rPr lang="en-US" dirty="0"/>
              <a:t>Re-read pp. 323-324 of the book…</a:t>
            </a:r>
          </a:p>
          <a:p>
            <a:r>
              <a:rPr lang="en-US" dirty="0"/>
              <a:t>Lots of different indicia were cited by the Court: </a:t>
            </a:r>
          </a:p>
          <a:p>
            <a:pPr lvl="1"/>
            <a:r>
              <a:rPr lang="en-US" dirty="0"/>
              <a:t>how many states allow it (trend, rather than number); </a:t>
            </a:r>
          </a:p>
          <a:p>
            <a:pPr lvl="1"/>
            <a:r>
              <a:rPr lang="en-US" dirty="0"/>
              <a:t>how often it has been done (e.g., actual use, no matter what the law); </a:t>
            </a:r>
          </a:p>
          <a:p>
            <a:pPr lvl="1"/>
            <a:r>
              <a:rPr lang="en-US" dirty="0"/>
              <a:t>The direction of legislative actions</a:t>
            </a:r>
          </a:p>
          <a:p>
            <a:pPr lvl="1"/>
            <a:r>
              <a:rPr lang="en-US" dirty="0"/>
              <a:t>Direction / development of social science research on juveniles</a:t>
            </a:r>
          </a:p>
          <a:p>
            <a:pPr lvl="1"/>
            <a:r>
              <a:rPr lang="en-US" dirty="0"/>
              <a:t>International trends, decisions from other countries…</a:t>
            </a:r>
          </a:p>
          <a:p>
            <a:pPr lvl="1"/>
            <a:r>
              <a:rPr lang="en-US" dirty="0"/>
              <a:t>many other factors cited, including the Court’s “own judgment”</a:t>
            </a:r>
          </a:p>
          <a:p>
            <a:r>
              <a:rPr lang="en-US" dirty="0"/>
              <a:t>Very strong reactions / rejections from the </a:t>
            </a:r>
            <a:r>
              <a:rPr lang="en-US" dirty="0" err="1"/>
              <a:t>Originalists</a:t>
            </a:r>
            <a:endParaRPr lang="en-US" dirty="0"/>
          </a:p>
          <a:p>
            <a:pPr lvl="1"/>
            <a:r>
              <a:rPr lang="en-US" dirty="0"/>
              <a:t>Scalia, Rehnquist, Thomas, O’Connor: no consensus, in fact a majority of states allowing DP also allow it for juveniles, so no legislative / elected officials have rejected it.</a:t>
            </a:r>
          </a:p>
          <a:p>
            <a:r>
              <a:rPr lang="en-US" dirty="0"/>
              <a:t>Evolving standards a very interesting issue, very contentious</a:t>
            </a:r>
          </a:p>
          <a:p>
            <a:endParaRPr lang="en-US" dirty="0"/>
          </a:p>
          <a:p>
            <a:endParaRPr lang="en-US" dirty="0"/>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12</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87747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the original constitution have allowed execution of a 7 year old?</a:t>
            </a:r>
          </a:p>
        </p:txBody>
      </p:sp>
      <p:sp>
        <p:nvSpPr>
          <p:cNvPr id="3" name="Content Placeholder 2"/>
          <p:cNvSpPr>
            <a:spLocks noGrp="1"/>
          </p:cNvSpPr>
          <p:nvPr>
            <p:ph idx="1"/>
          </p:nvPr>
        </p:nvSpPr>
        <p:spPr/>
        <p:txBody>
          <a:bodyPr/>
          <a:lstStyle/>
          <a:p>
            <a:r>
              <a:rPr lang="en-US" dirty="0"/>
              <a:t>Justices Stevens and Ginsberg, concurring in Roper v. Simmons:</a:t>
            </a:r>
          </a:p>
          <a:p>
            <a:pPr lvl="1"/>
            <a:r>
              <a:rPr lang="en-US" dirty="0">
                <a:hlinkClick r:id="rId2"/>
              </a:rPr>
              <a:t>https://supreme.justia.com/cases/federal/us/543/551/concurrence.html</a:t>
            </a:r>
            <a:r>
              <a:rPr lang="en-US" dirty="0"/>
              <a:t> </a:t>
            </a:r>
          </a:p>
          <a:p>
            <a:r>
              <a:rPr lang="en-US" dirty="0"/>
              <a:t>“Perhaps even more important than our specific holding today is our reaffirmation of the basic principle that informs the Court’s interpretation of the Eighth Amendment. If the meaning of that Amendment had been frozen when it was originally drafted, it would impose no impediment to the execution of 7-year-old children today. See </a:t>
            </a:r>
            <a:r>
              <a:rPr lang="en-US" i="1" dirty="0"/>
              <a:t>Stanford</a:t>
            </a:r>
            <a:r>
              <a:rPr lang="en-US" dirty="0"/>
              <a:t> v. </a:t>
            </a:r>
            <a:r>
              <a:rPr lang="en-US" i="1" dirty="0"/>
              <a:t>Kentucky,</a:t>
            </a:r>
            <a:r>
              <a:rPr lang="en-US" dirty="0"/>
              <a:t> </a:t>
            </a:r>
            <a:r>
              <a:rPr lang="en-US" dirty="0">
                <a:hlinkClick r:id="rId3"/>
              </a:rPr>
              <a:t>492 U. S. 361</a:t>
            </a:r>
            <a:r>
              <a:rPr lang="en-US" dirty="0"/>
              <a:t>, 368 (1989) (describing the common law at the time of the Amendment’s adoption).”</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13</a:t>
            </a:fld>
            <a:endParaRPr lang="en-US"/>
          </a:p>
        </p:txBody>
      </p:sp>
      <p:pic>
        <p:nvPicPr>
          <p:cNvPr id="6"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01543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strong reactions from the others…</a:t>
            </a:r>
          </a:p>
        </p:txBody>
      </p:sp>
      <p:sp>
        <p:nvSpPr>
          <p:cNvPr id="3" name="Content Placeholder 2"/>
          <p:cNvSpPr>
            <a:spLocks noGrp="1"/>
          </p:cNvSpPr>
          <p:nvPr>
            <p:ph idx="1"/>
          </p:nvPr>
        </p:nvSpPr>
        <p:spPr/>
        <p:txBody>
          <a:bodyPr/>
          <a:lstStyle/>
          <a:p>
            <a:r>
              <a:rPr lang="en-US" dirty="0"/>
              <a:t>Justice O’Connor agrees with this prohibition, but dissents anyway, based on the idea that SOME 17-year olds may deserve death:</a:t>
            </a:r>
          </a:p>
          <a:p>
            <a:pPr lvl="1"/>
            <a:r>
              <a:rPr lang="en-US" dirty="0">
                <a:hlinkClick r:id="rId2"/>
              </a:rPr>
              <a:t>https://supreme.justia.com/cases/federal/us/543/551/dissent.html</a:t>
            </a:r>
            <a:r>
              <a:rPr lang="en-US" dirty="0"/>
              <a:t> </a:t>
            </a:r>
          </a:p>
          <a:p>
            <a:r>
              <a:rPr lang="en-US" dirty="0"/>
              <a:t>Wow was Justice Scalia unhappy with all this. And several other justices joined his dissent. He did not like:</a:t>
            </a:r>
          </a:p>
          <a:p>
            <a:pPr lvl="1"/>
            <a:r>
              <a:rPr lang="en-US" dirty="0"/>
              <a:t>How the “consensus” was calculated</a:t>
            </a:r>
          </a:p>
          <a:p>
            <a:pPr lvl="1"/>
            <a:r>
              <a:rPr lang="en-US" dirty="0"/>
              <a:t>The use of “own judgment”</a:t>
            </a:r>
          </a:p>
          <a:p>
            <a:pPr lvl="1"/>
            <a:r>
              <a:rPr lang="en-US" dirty="0"/>
              <a:t>The use of “international norms”</a:t>
            </a:r>
          </a:p>
          <a:p>
            <a:pPr lvl="1"/>
            <a:r>
              <a:rPr lang="en-US" dirty="0"/>
              <a:t>Many other elements of the decision: “this is no way to run a legal system” </a:t>
            </a:r>
          </a:p>
          <a:p>
            <a:pPr lvl="1"/>
            <a:r>
              <a:rPr lang="en-US" dirty="0">
                <a:hlinkClick r:id="rId3"/>
              </a:rPr>
              <a:t>https://supreme.justia.com/cases/federal/us/543/551/dissent2.html</a:t>
            </a:r>
            <a:r>
              <a:rPr lang="en-US" dirty="0"/>
              <a:t> </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14</a:t>
            </a:fld>
            <a:endParaRPr lang="en-US"/>
          </a:p>
        </p:txBody>
      </p:sp>
      <p:pic>
        <p:nvPicPr>
          <p:cNvPr id="6"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23723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47" y="141317"/>
            <a:ext cx="11371811" cy="847898"/>
          </a:xfrm>
        </p:spPr>
        <p:txBody>
          <a:bodyPr/>
          <a:lstStyle/>
          <a:p>
            <a:r>
              <a:rPr lang="en-US" dirty="0"/>
              <a:t>So what can we say about “evolving standards”?</a:t>
            </a:r>
          </a:p>
        </p:txBody>
      </p:sp>
      <p:sp>
        <p:nvSpPr>
          <p:cNvPr id="3" name="Content Placeholder 2"/>
          <p:cNvSpPr>
            <a:spLocks noGrp="1"/>
          </p:cNvSpPr>
          <p:nvPr>
            <p:ph idx="1"/>
          </p:nvPr>
        </p:nvSpPr>
        <p:spPr>
          <a:xfrm>
            <a:off x="838200" y="1105593"/>
            <a:ext cx="10515600" cy="5071370"/>
          </a:xfrm>
        </p:spPr>
        <p:txBody>
          <a:bodyPr>
            <a:normAutofit fontScale="92500" lnSpcReduction="10000"/>
          </a:bodyPr>
          <a:lstStyle/>
          <a:p>
            <a:r>
              <a:rPr lang="en-US" dirty="0"/>
              <a:t>It’s clear that we no longer do many things that we once did, particularly hundreds of years ago. So this is an important part of the constitution.</a:t>
            </a:r>
          </a:p>
          <a:p>
            <a:r>
              <a:rPr lang="en-US" dirty="0"/>
              <a:t>It’s also clear that conservative Justices object to the very concept of “evolution” – they believe in and focus on the “original meaning” of the constitution, at the time it was written.</a:t>
            </a:r>
          </a:p>
          <a:p>
            <a:r>
              <a:rPr lang="en-US" dirty="0"/>
              <a:t>A wide variety of indicators are used to judge whether societal standards are changing, but some justices regard these as irrelevant.</a:t>
            </a:r>
          </a:p>
          <a:p>
            <a:r>
              <a:rPr lang="en-US" dirty="0"/>
              <a:t>The constitution does prohibit “cruel and unusual” punishments: So therefore some assessment of whether a punishment is “unusual” versus relatively common is part of the constitution.</a:t>
            </a:r>
          </a:p>
          <a:p>
            <a:r>
              <a:rPr lang="en-US" dirty="0"/>
              <a:t>But, no guidance on how unusual is too unusual…</a:t>
            </a:r>
          </a:p>
          <a:p>
            <a:r>
              <a:rPr lang="en-US" dirty="0"/>
              <a:t>Dominance of “originalists” on US SC today means few would want to re-litigate these issues now. So no cases are coming to the Court…</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15</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910417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“Roper Extension” argument</a:t>
            </a:r>
          </a:p>
        </p:txBody>
      </p:sp>
      <p:sp>
        <p:nvSpPr>
          <p:cNvPr id="3" name="Content Placeholder 2"/>
          <p:cNvSpPr>
            <a:spLocks noGrp="1"/>
          </p:cNvSpPr>
          <p:nvPr>
            <p:ph idx="1"/>
          </p:nvPr>
        </p:nvSpPr>
        <p:spPr/>
        <p:txBody>
          <a:bodyPr/>
          <a:lstStyle/>
          <a:p>
            <a:r>
              <a:rPr lang="en-US" dirty="0"/>
              <a:t>Current movement to push for an extension of the age limit of Roper, 18, to 21.</a:t>
            </a:r>
          </a:p>
          <a:p>
            <a:endParaRPr lang="en-US" dirty="0"/>
          </a:p>
          <a:p>
            <a:r>
              <a:rPr lang="en-US" dirty="0"/>
              <a:t>Evolving standards of decency</a:t>
            </a:r>
          </a:p>
          <a:p>
            <a:r>
              <a:rPr lang="en-US" dirty="0"/>
              <a:t>Evolving standards of neuro-science…</a:t>
            </a:r>
          </a:p>
          <a:p>
            <a:endParaRPr lang="en-US" dirty="0"/>
          </a:p>
          <a:p>
            <a:r>
              <a:rPr lang="en-US" dirty="0"/>
              <a:t>Sorry fellas but this entire argument is that the male brain is not fully developed until a later age, beyond 21. Nothing personal!</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01CACD33-1AF5-48B4-9EA1-614412030078}" type="slidenum">
              <a:rPr lang="en-US" smtClean="0"/>
              <a:t>16</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316956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01"/>
            <a:ext cx="10515600" cy="876300"/>
          </a:xfrm>
        </p:spPr>
        <p:txBody>
          <a:bodyPr/>
          <a:lstStyle/>
          <a:p>
            <a:r>
              <a:rPr lang="en-US" dirty="0"/>
              <a:t>Background on Randy </a:t>
            </a:r>
            <a:r>
              <a:rPr lang="en-US" dirty="0" err="1"/>
              <a:t>Guzek</a:t>
            </a:r>
            <a:endParaRPr lang="en-US" dirty="0"/>
          </a:p>
        </p:txBody>
      </p:sp>
      <p:sp>
        <p:nvSpPr>
          <p:cNvPr id="3" name="Content Placeholder 2"/>
          <p:cNvSpPr>
            <a:spLocks noGrp="1"/>
          </p:cNvSpPr>
          <p:nvPr>
            <p:ph idx="1"/>
          </p:nvPr>
        </p:nvSpPr>
        <p:spPr>
          <a:xfrm>
            <a:off x="838200" y="1079501"/>
            <a:ext cx="10515600" cy="5097462"/>
          </a:xfrm>
        </p:spPr>
        <p:txBody>
          <a:bodyPr>
            <a:normAutofit/>
          </a:bodyPr>
          <a:lstStyle/>
          <a:p>
            <a:r>
              <a:rPr lang="en-US" dirty="0"/>
              <a:t>Committed a double homicide four weeks past his 18</a:t>
            </a:r>
            <a:r>
              <a:rPr lang="en-US" baseline="30000" dirty="0"/>
              <a:t>th</a:t>
            </a:r>
            <a:r>
              <a:rPr lang="en-US" dirty="0"/>
              <a:t> birthday.</a:t>
            </a:r>
          </a:p>
          <a:p>
            <a:pPr lvl="1"/>
            <a:r>
              <a:rPr lang="en-US" dirty="0"/>
              <a:t>DOB: 5/29/1969</a:t>
            </a:r>
          </a:p>
          <a:p>
            <a:pPr lvl="1"/>
            <a:r>
              <a:rPr lang="en-US" dirty="0"/>
              <a:t>DOC: 6/29/1987</a:t>
            </a:r>
          </a:p>
          <a:p>
            <a:pPr lvl="1"/>
            <a:r>
              <a:rPr lang="en-US" dirty="0"/>
              <a:t>DODS: 3/18/1988</a:t>
            </a:r>
          </a:p>
          <a:p>
            <a:r>
              <a:rPr lang="en-US" dirty="0"/>
              <a:t>Death sentence overturned twice, resentenced again and again.</a:t>
            </a:r>
          </a:p>
          <a:p>
            <a:r>
              <a:rPr lang="en-US" dirty="0"/>
              <a:t>Was on death row in Oregon since 1988, commuted with others in 2022</a:t>
            </a:r>
          </a:p>
          <a:p>
            <a:r>
              <a:rPr lang="en-US" dirty="0"/>
              <a:t>He is now manager of the Memorial Healing Garden at Oregon State Penitentiary. https://memorialhealinggarden.org/</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2430113F-4F8F-4318-A024-07567EE6CDB9}" type="slidenum">
              <a:rPr lang="en-US" smtClean="0"/>
              <a:t>17</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615453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on “worst of the worst”</a:t>
            </a:r>
          </a:p>
        </p:txBody>
      </p:sp>
      <p:sp>
        <p:nvSpPr>
          <p:cNvPr id="3" name="Content Placeholder 2"/>
          <p:cNvSpPr>
            <a:spLocks noGrp="1"/>
          </p:cNvSpPr>
          <p:nvPr>
            <p:ph idx="1"/>
          </p:nvPr>
        </p:nvSpPr>
        <p:spPr/>
        <p:txBody>
          <a:bodyPr/>
          <a:lstStyle/>
          <a:p>
            <a:r>
              <a:rPr lang="en-US" dirty="0"/>
              <a:t>From Steele, quoting Hart: </a:t>
            </a:r>
          </a:p>
          <a:p>
            <a:r>
              <a:rPr lang="en-US" dirty="0"/>
              <a:t>the general requirement of </a:t>
            </a:r>
            <a:r>
              <a:rPr lang="en-US" i="1" dirty="0" err="1"/>
              <a:t>mens</a:t>
            </a:r>
            <a:r>
              <a:rPr lang="en-US" i="1" dirty="0"/>
              <a:t> rea </a:t>
            </a:r>
            <a:r>
              <a:rPr lang="en-US" dirty="0"/>
              <a:t>is an element in criminal responsibility designed to secure that those who offend without carelessness, unwittingly, or in conditions in which they lacked the bodily or mental capacity to conform to the law, should be excused (Hart 2012, p. 178).</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2430113F-4F8F-4318-A024-07567EE6CDB9}" type="slidenum">
              <a:rPr lang="en-US" smtClean="0"/>
              <a:t>18</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620447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Obviously this is a slippery slope and is therefore highly contested in legal circles</a:t>
            </a:r>
          </a:p>
        </p:txBody>
      </p:sp>
      <p:sp>
        <p:nvSpPr>
          <p:cNvPr id="3" name="Content Placeholder 2"/>
          <p:cNvSpPr>
            <a:spLocks noGrp="1"/>
          </p:cNvSpPr>
          <p:nvPr>
            <p:ph idx="1"/>
          </p:nvPr>
        </p:nvSpPr>
        <p:spPr/>
        <p:txBody>
          <a:bodyPr/>
          <a:lstStyle/>
          <a:p>
            <a:r>
              <a:rPr lang="en-US" dirty="0"/>
              <a:t>No one contests whether there should be some kind of lack of applicability for crimes committed by certain people:</a:t>
            </a:r>
          </a:p>
          <a:p>
            <a:endParaRPr lang="en-US" dirty="0"/>
          </a:p>
          <a:p>
            <a:pPr lvl="1"/>
            <a:r>
              <a:rPr lang="en-US" dirty="0"/>
              <a:t>A 4 year old causes a death, they will not be charged with homicide</a:t>
            </a:r>
          </a:p>
          <a:p>
            <a:pPr lvl="1"/>
            <a:r>
              <a:rPr lang="en-US" dirty="0"/>
              <a:t>A 6 year old…</a:t>
            </a:r>
          </a:p>
          <a:p>
            <a:pPr lvl="1"/>
            <a:r>
              <a:rPr lang="en-US" dirty="0"/>
              <a:t>A 12 year old…</a:t>
            </a:r>
          </a:p>
          <a:p>
            <a:pPr lvl="1"/>
            <a:r>
              <a:rPr lang="en-US" dirty="0"/>
              <a:t>A 16 year old?</a:t>
            </a:r>
          </a:p>
          <a:p>
            <a:pPr lvl="1"/>
            <a:endParaRPr lang="en-US" dirty="0"/>
          </a:p>
          <a:p>
            <a:r>
              <a:rPr lang="en-US" dirty="0"/>
              <a:t>Where to draw the line: Age / Drunk – high / Emotional disturbance…</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2430113F-4F8F-4318-A024-07567EE6CDB9}" type="slidenum">
              <a:rPr lang="en-US" smtClean="0"/>
              <a:t>19</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52545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Declining Use</a:t>
            </a:r>
          </a:p>
        </p:txBody>
      </p:sp>
      <p:sp>
        <p:nvSpPr>
          <p:cNvPr id="3" name="Content Placeholder 2"/>
          <p:cNvSpPr>
            <a:spLocks noGrp="1"/>
          </p:cNvSpPr>
          <p:nvPr>
            <p:ph idx="1"/>
          </p:nvPr>
        </p:nvSpPr>
        <p:spPr/>
        <p:txBody>
          <a:bodyPr/>
          <a:lstStyle/>
          <a:p>
            <a:r>
              <a:rPr lang="en-US" dirty="0"/>
              <a:t>Numbers in sharp decline since peak in mid-1990s</a:t>
            </a:r>
          </a:p>
          <a:p>
            <a:r>
              <a:rPr lang="en-US" dirty="0"/>
              <a:t>Death sentences, executions, states abolishing, number of states no longer using, number of counties sentencing is lower and lower</a:t>
            </a:r>
          </a:p>
          <a:p>
            <a:r>
              <a:rPr lang="en-US" dirty="0"/>
              <a:t>What are / could be the constitutional issues associated with that?</a:t>
            </a:r>
          </a:p>
          <a:p>
            <a:pPr lvl="1"/>
            <a:r>
              <a:rPr lang="en-US" dirty="0"/>
              <a:t>Evolving standards of decency: we don’t do this any more…</a:t>
            </a:r>
          </a:p>
          <a:p>
            <a:pPr lvl="1"/>
            <a:r>
              <a:rPr lang="en-US" dirty="0"/>
              <a:t>Equal protection of the law: it can’t be just the county that determines your punishment…</a:t>
            </a:r>
          </a:p>
          <a:p>
            <a:endParaRPr lang="en-US" dirty="0"/>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01CACD33-1AF5-48B4-9EA1-614412030078}" type="slidenum">
              <a:rPr lang="en-US" smtClean="0"/>
              <a:t>2</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461019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Standards and the Roper Extension</a:t>
            </a:r>
          </a:p>
        </p:txBody>
      </p:sp>
      <p:sp>
        <p:nvSpPr>
          <p:cNvPr id="3" name="Content Placeholder 2"/>
          <p:cNvSpPr>
            <a:spLocks noGrp="1"/>
          </p:cNvSpPr>
          <p:nvPr>
            <p:ph idx="1"/>
          </p:nvPr>
        </p:nvSpPr>
        <p:spPr/>
        <p:txBody>
          <a:bodyPr/>
          <a:lstStyle/>
          <a:p>
            <a:r>
              <a:rPr lang="en-US" dirty="0"/>
              <a:t>Direction of state legislative activity</a:t>
            </a:r>
          </a:p>
          <a:p>
            <a:pPr lvl="1"/>
            <a:r>
              <a:rPr lang="en-US" dirty="0"/>
              <a:t>The courts interpret as a “national consensus” if the direction of movement over recent years is uniformly in the same direction.</a:t>
            </a:r>
          </a:p>
          <a:p>
            <a:pPr lvl="1"/>
            <a:r>
              <a:rPr lang="en-US" dirty="0"/>
              <a:t>No clear standards about how many states have to adopt, highly contested.</a:t>
            </a:r>
          </a:p>
          <a:p>
            <a:pPr lvl="1"/>
            <a:r>
              <a:rPr lang="en-US" dirty="0"/>
              <a:t>Still, of all the states that make changes to a given policy are moving in the same direction, this implies a shifting consensus and has constitutional importance.</a:t>
            </a:r>
          </a:p>
          <a:p>
            <a:r>
              <a:rPr lang="en-US" dirty="0"/>
              <a:t>Actual use</a:t>
            </a:r>
          </a:p>
          <a:p>
            <a:pPr lvl="1"/>
            <a:r>
              <a:rPr lang="en-US" dirty="0"/>
              <a:t>Are prosecutors, judges, and juries seeking and imposing death sentences for this class of people?</a:t>
            </a:r>
          </a:p>
          <a:p>
            <a:pPr lvl="1"/>
            <a:r>
              <a:rPr lang="en-US" dirty="0"/>
              <a:t>If not, or if trends are lower and lower over time, then this is an indicator too.</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2430113F-4F8F-4318-A024-07567EE6CDB9}" type="slidenum">
              <a:rPr lang="en-US" smtClean="0"/>
              <a:t>20</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276494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Karen Steele: The Legal Arguments</a:t>
            </a:r>
          </a:p>
        </p:txBody>
      </p:sp>
      <p:sp>
        <p:nvSpPr>
          <p:cNvPr id="3" name="Content Placeholder 2"/>
          <p:cNvSpPr>
            <a:spLocks noGrp="1"/>
          </p:cNvSpPr>
          <p:nvPr>
            <p:ph idx="1"/>
          </p:nvPr>
        </p:nvSpPr>
        <p:spPr/>
        <p:txBody>
          <a:bodyPr/>
          <a:lstStyle/>
          <a:p>
            <a:r>
              <a:rPr lang="en-US" dirty="0"/>
              <a:t>The need for proportionate punishment</a:t>
            </a:r>
          </a:p>
          <a:p>
            <a:pPr lvl="1"/>
            <a:r>
              <a:rPr lang="en-US" dirty="0"/>
              <a:t>This should exclude the most vulnerable</a:t>
            </a:r>
          </a:p>
          <a:p>
            <a:r>
              <a:rPr lang="en-US" dirty="0"/>
              <a:t>Evolving Standards</a:t>
            </a:r>
          </a:p>
          <a:p>
            <a:pPr lvl="1"/>
            <a:r>
              <a:rPr lang="en-US" dirty="0"/>
              <a:t>These show a consistent pattern</a:t>
            </a:r>
          </a:p>
          <a:p>
            <a:pPr lvl="1"/>
            <a:r>
              <a:rPr lang="en-US" dirty="0"/>
              <a:t>Since Roper, a new pattern:</a:t>
            </a:r>
          </a:p>
          <a:p>
            <a:pPr lvl="2"/>
            <a:r>
              <a:rPr lang="en-US" dirty="0"/>
              <a:t>Continued decline in use</a:t>
            </a:r>
          </a:p>
          <a:p>
            <a:pPr lvl="2"/>
            <a:r>
              <a:rPr lang="en-US" dirty="0"/>
              <a:t>Emerging scientific consensus</a:t>
            </a:r>
          </a:p>
          <a:p>
            <a:pPr lvl="2"/>
            <a:r>
              <a:rPr lang="en-US" dirty="0"/>
              <a:t>Consistent trends in legislative action as well as in use</a:t>
            </a:r>
          </a:p>
          <a:p>
            <a:pPr lvl="1"/>
            <a:r>
              <a:rPr lang="en-US" dirty="0"/>
              <a:t>No possible way to draw a Bright Line at one’s 18</a:t>
            </a:r>
            <a:r>
              <a:rPr lang="en-US" baseline="30000" dirty="0"/>
              <a:t>th</a:t>
            </a:r>
            <a:r>
              <a:rPr lang="en-US" dirty="0"/>
              <a:t> birthday</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2430113F-4F8F-4318-A024-07567EE6CDB9}" type="slidenum">
              <a:rPr lang="en-US" smtClean="0"/>
              <a:t>21</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4136650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trends: </a:t>
            </a:r>
            <a:r>
              <a:rPr lang="en-US" dirty="0" err="1"/>
              <a:t>Meggitt’s</a:t>
            </a:r>
            <a:r>
              <a:rPr lang="en-US" dirty="0"/>
              <a:t> article</a:t>
            </a:r>
          </a:p>
        </p:txBody>
      </p:sp>
      <p:sp>
        <p:nvSpPr>
          <p:cNvPr id="3" name="Content Placeholder 2"/>
          <p:cNvSpPr>
            <a:spLocks noGrp="1"/>
          </p:cNvSpPr>
          <p:nvPr>
            <p:ph idx="1"/>
          </p:nvPr>
        </p:nvSpPr>
        <p:spPr/>
        <p:txBody>
          <a:bodyPr/>
          <a:lstStyle/>
          <a:p>
            <a:r>
              <a:rPr lang="en-US" dirty="0"/>
              <a:t>He goes through all the current laws and practices that limit things to 21 v. 18.</a:t>
            </a:r>
          </a:p>
          <a:p>
            <a:r>
              <a:rPr lang="en-US" dirty="0"/>
              <a:t>Note, some of these things are only in some states, not others:</a:t>
            </a:r>
          </a:p>
          <a:p>
            <a:pPr lvl="1"/>
            <a:r>
              <a:rPr lang="en-US" dirty="0"/>
              <a:t>You can drive a car, but not get a commercial driver’s license.</a:t>
            </a:r>
          </a:p>
          <a:p>
            <a:pPr lvl="1"/>
            <a:r>
              <a:rPr lang="en-US" dirty="0"/>
              <a:t>You can be an Army private, but not an officer.</a:t>
            </a:r>
          </a:p>
          <a:p>
            <a:pPr lvl="1"/>
            <a:r>
              <a:rPr lang="en-US" dirty="0"/>
              <a:t>You can’t rent a car at Hertz or Avis.</a:t>
            </a:r>
          </a:p>
          <a:p>
            <a:pPr lvl="1"/>
            <a:r>
              <a:rPr lang="en-US" dirty="0"/>
              <a:t>You have to wear a motorcycle helmet, even if 21+ do not.</a:t>
            </a:r>
          </a:p>
          <a:p>
            <a:pPr lvl="1"/>
            <a:r>
              <a:rPr lang="en-US" dirty="0"/>
              <a:t>Many professions require age 21: midwives, polygraph examiners, house mover.</a:t>
            </a:r>
          </a:p>
          <a:p>
            <a:pPr lvl="1"/>
            <a:r>
              <a:rPr lang="en-US" dirty="0"/>
              <a:t>Possession and use of firearms, etc.</a:t>
            </a:r>
          </a:p>
          <a:p>
            <a:pPr lvl="1"/>
            <a:endParaRPr lang="en-US" dirty="0"/>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2430113F-4F8F-4318-A024-07567EE6CDB9}" type="slidenum">
              <a:rPr lang="en-US" smtClean="0"/>
              <a:t>22</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876354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II of the US Constitution</a:t>
            </a:r>
          </a:p>
        </p:txBody>
      </p:sp>
      <p:sp>
        <p:nvSpPr>
          <p:cNvPr id="3" name="Content Placeholder 2"/>
          <p:cNvSpPr>
            <a:spLocks noGrp="1"/>
          </p:cNvSpPr>
          <p:nvPr>
            <p:ph idx="1"/>
          </p:nvPr>
        </p:nvSpPr>
        <p:spPr/>
        <p:txBody>
          <a:bodyPr/>
          <a:lstStyle/>
          <a:p>
            <a:r>
              <a:rPr lang="en-US" dirty="0"/>
              <a:t>No Person except a natural born Citizen, or a Citizen of the United States, at the time of the Adoption of this Constitution, shall be eligible to the Office of President; neither shall any Person be eligible to that Office who shall not have attained to the </a:t>
            </a:r>
            <a:r>
              <a:rPr lang="en-US" dirty="0">
                <a:solidFill>
                  <a:srgbClr val="FF0000"/>
                </a:solidFill>
              </a:rPr>
              <a:t>Age of thirty five Years</a:t>
            </a:r>
            <a:r>
              <a:rPr lang="en-US" dirty="0"/>
              <a:t>, and been fourteen Years a Resident within the United States.</a:t>
            </a:r>
          </a:p>
          <a:p>
            <a:endParaRPr lang="en-US" dirty="0"/>
          </a:p>
          <a:p>
            <a:r>
              <a:rPr lang="en-US" dirty="0"/>
              <a:t>Article 1, Section 2: You have to be 25 years old to be a US Rep.</a:t>
            </a:r>
          </a:p>
          <a:p>
            <a:r>
              <a:rPr lang="en-US" dirty="0"/>
              <a:t>Article 1, Section 3: US Senators must be 30 years old.</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2430113F-4F8F-4318-A024-07567EE6CDB9}" type="slidenum">
              <a:rPr lang="en-US" smtClean="0"/>
              <a:t>23</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556314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7899"/>
          </a:xfrm>
        </p:spPr>
        <p:txBody>
          <a:bodyPr/>
          <a:lstStyle/>
          <a:p>
            <a:r>
              <a:rPr lang="en-US" dirty="0"/>
              <a:t>Interesting outcomes: Total failure (Guzek)</a:t>
            </a:r>
          </a:p>
        </p:txBody>
      </p:sp>
      <p:sp>
        <p:nvSpPr>
          <p:cNvPr id="3" name="Content Placeholder 2"/>
          <p:cNvSpPr>
            <a:spLocks noGrp="1"/>
          </p:cNvSpPr>
          <p:nvPr>
            <p:ph idx="1"/>
          </p:nvPr>
        </p:nvSpPr>
        <p:spPr>
          <a:xfrm>
            <a:off x="838200" y="977900"/>
            <a:ext cx="10515600" cy="5199063"/>
          </a:xfrm>
        </p:spPr>
        <p:txBody>
          <a:bodyPr>
            <a:normAutofit/>
          </a:bodyPr>
          <a:lstStyle/>
          <a:p>
            <a:r>
              <a:rPr lang="en-US" dirty="0"/>
              <a:t>The judge rejected these arguments.</a:t>
            </a:r>
          </a:p>
          <a:p>
            <a:r>
              <a:rPr lang="en-US" dirty="0"/>
              <a:t>After all, he’s a district judge following precedent.</a:t>
            </a:r>
          </a:p>
          <a:p>
            <a:r>
              <a:rPr lang="en-US" dirty="0"/>
              <a:t>Other lawyers are bringing similar cases elsewhere, throughout the country.</a:t>
            </a:r>
          </a:p>
          <a:p>
            <a:r>
              <a:rPr lang="en-US" dirty="0"/>
              <a:t>About 20 percent of all DR inmates are in the “Late Adolescent Class”</a:t>
            </a:r>
          </a:p>
          <a:p>
            <a:r>
              <a:rPr lang="en-US" dirty="0"/>
              <a:t>Possible outcomes:</a:t>
            </a:r>
          </a:p>
          <a:p>
            <a:pPr lvl="1"/>
            <a:r>
              <a:rPr lang="en-US" dirty="0"/>
              <a:t>US Supreme Court eventually hears a case and rules (unlikely)</a:t>
            </a:r>
          </a:p>
          <a:p>
            <a:pPr lvl="1"/>
            <a:r>
              <a:rPr lang="en-US" dirty="0"/>
              <a:t>State legislatures prohibit it</a:t>
            </a:r>
          </a:p>
          <a:p>
            <a:pPr lvl="1"/>
            <a:r>
              <a:rPr lang="en-US" dirty="0"/>
              <a:t>It just becomes another argument to use the DP less</a:t>
            </a:r>
          </a:p>
          <a:p>
            <a:pPr lvl="1"/>
            <a:r>
              <a:rPr lang="en-US" dirty="0"/>
              <a:t>It becomes part of an argument for legislative abolition in a given state</a:t>
            </a:r>
          </a:p>
          <a:p>
            <a:r>
              <a:rPr lang="en-US" dirty="0"/>
              <a:t>These are long-term legal strategies that take a lot of time and work.</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2430113F-4F8F-4318-A024-07567EE6CDB9}" type="slidenum">
              <a:rPr lang="en-US" smtClean="0"/>
              <a:t>24</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4153716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920F-2325-B76F-0858-B402C34032D6}"/>
              </a:ext>
            </a:extLst>
          </p:cNvPr>
          <p:cNvSpPr>
            <a:spLocks noGrp="1"/>
          </p:cNvSpPr>
          <p:nvPr>
            <p:ph type="title"/>
          </p:nvPr>
        </p:nvSpPr>
        <p:spPr>
          <a:xfrm>
            <a:off x="391885" y="365125"/>
            <a:ext cx="11127921" cy="1325563"/>
          </a:xfrm>
        </p:spPr>
        <p:txBody>
          <a:bodyPr/>
          <a:lstStyle/>
          <a:p>
            <a:r>
              <a:rPr lang="en-US" dirty="0"/>
              <a:t>Race and the Roper Extension</a:t>
            </a:r>
          </a:p>
        </p:txBody>
      </p:sp>
      <p:sp>
        <p:nvSpPr>
          <p:cNvPr id="3" name="Content Placeholder 2">
            <a:extLst>
              <a:ext uri="{FF2B5EF4-FFF2-40B4-BE49-F238E27FC236}">
                <a16:creationId xmlns:a16="http://schemas.microsoft.com/office/drawing/2014/main" id="{BAE7238A-0925-18E4-6C90-C4DD17724DEB}"/>
              </a:ext>
            </a:extLst>
          </p:cNvPr>
          <p:cNvSpPr>
            <a:spLocks noGrp="1"/>
          </p:cNvSpPr>
          <p:nvPr>
            <p:ph idx="1"/>
          </p:nvPr>
        </p:nvSpPr>
        <p:spPr/>
        <p:txBody>
          <a:bodyPr/>
          <a:lstStyle/>
          <a:p>
            <a:r>
              <a:rPr lang="en-US" dirty="0"/>
              <a:t>“adultification” of minority children, more so than whites</a:t>
            </a:r>
          </a:p>
          <a:p>
            <a:r>
              <a:rPr lang="en-US" dirty="0"/>
              <a:t>White teenagers treated as children, black and brown boys as men.</a:t>
            </a:r>
          </a:p>
          <a:p>
            <a:endParaRPr lang="en-US" dirty="0"/>
          </a:p>
          <a:p>
            <a:r>
              <a:rPr lang="en-US" dirty="0"/>
              <a:t>Haney, Craig, Frank R. Baumgartner, and Karen A. Steele. 2022. </a:t>
            </a:r>
            <a:r>
              <a:rPr lang="en-US" dirty="0">
                <a:hlinkClick r:id="rId2"/>
              </a:rPr>
              <a:t>Roper and Race: The Nature and Effects of Death Penalty Exclusions for Juveniles and the “Late Adolescent Class”</a:t>
            </a:r>
            <a:r>
              <a:rPr lang="en-US" dirty="0"/>
              <a:t>. </a:t>
            </a:r>
            <a:r>
              <a:rPr lang="en-US" i="1" dirty="0"/>
              <a:t>Journal of Pediatric Neuropsychology</a:t>
            </a:r>
            <a:r>
              <a:rPr lang="en-US" dirty="0"/>
              <a:t> 8: 168-177. DOI 10.1007/s40817-022-00134-0</a:t>
            </a:r>
          </a:p>
          <a:p>
            <a:endParaRPr lang="en-US" dirty="0"/>
          </a:p>
          <a:p>
            <a:endParaRPr lang="en-US" dirty="0"/>
          </a:p>
        </p:txBody>
      </p:sp>
      <p:sp>
        <p:nvSpPr>
          <p:cNvPr id="4" name="Footer Placeholder 3">
            <a:extLst>
              <a:ext uri="{FF2B5EF4-FFF2-40B4-BE49-F238E27FC236}">
                <a16:creationId xmlns:a16="http://schemas.microsoft.com/office/drawing/2014/main" id="{ED3294A7-7018-7401-5D54-24DC920E52F7}"/>
              </a:ext>
            </a:extLst>
          </p:cNvPr>
          <p:cNvSpPr>
            <a:spLocks noGrp="1"/>
          </p:cNvSpPr>
          <p:nvPr>
            <p:ph type="ftr" sz="quarter" idx="11"/>
          </p:nvPr>
        </p:nvSpPr>
        <p:spPr/>
        <p:txBody>
          <a:bodyPr/>
          <a:lstStyle/>
          <a:p>
            <a:r>
              <a:rPr lang="en-US"/>
              <a:t>Baumgartner, POLI 203, Spring 2025</a:t>
            </a:r>
          </a:p>
        </p:txBody>
      </p:sp>
      <p:sp>
        <p:nvSpPr>
          <p:cNvPr id="5" name="Slide Number Placeholder 4">
            <a:extLst>
              <a:ext uri="{FF2B5EF4-FFF2-40B4-BE49-F238E27FC236}">
                <a16:creationId xmlns:a16="http://schemas.microsoft.com/office/drawing/2014/main" id="{FCFA031C-9486-0B17-B015-F43F5A13A57D}"/>
              </a:ext>
            </a:extLst>
          </p:cNvPr>
          <p:cNvSpPr>
            <a:spLocks noGrp="1"/>
          </p:cNvSpPr>
          <p:nvPr>
            <p:ph type="sldNum" sz="quarter" idx="12"/>
          </p:nvPr>
        </p:nvSpPr>
        <p:spPr/>
        <p:txBody>
          <a:bodyPr/>
          <a:lstStyle/>
          <a:p>
            <a:fld id="{01CACD33-1AF5-48B4-9EA1-614412030078}" type="slidenum">
              <a:rPr lang="en-US" smtClean="0"/>
              <a:t>25</a:t>
            </a:fld>
            <a:endParaRPr lang="en-US"/>
          </a:p>
        </p:txBody>
      </p:sp>
      <p:pic>
        <p:nvPicPr>
          <p:cNvPr id="6" name="Content Placeholder 6">
            <a:extLst>
              <a:ext uri="{FF2B5EF4-FFF2-40B4-BE49-F238E27FC236}">
                <a16:creationId xmlns:a16="http://schemas.microsoft.com/office/drawing/2014/main" id="{E64280D5-4D86-03BD-A70D-BAA5481FFC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914357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EF12-439F-8F33-B275-6B348B9B2985}"/>
              </a:ext>
            </a:extLst>
          </p:cNvPr>
          <p:cNvSpPr>
            <a:spLocks noGrp="1"/>
          </p:cNvSpPr>
          <p:nvPr>
            <p:ph type="title"/>
          </p:nvPr>
        </p:nvSpPr>
        <p:spPr>
          <a:xfrm>
            <a:off x="838200" y="365125"/>
            <a:ext cx="10515600" cy="1961696"/>
          </a:xfrm>
        </p:spPr>
        <p:txBody>
          <a:bodyPr>
            <a:normAutofit fontScale="90000"/>
          </a:bodyPr>
          <a:lstStyle/>
          <a:p>
            <a:r>
              <a:rPr lang="en-US" dirty="0"/>
              <a:t>Since Roper, whites under-represented in the “Late Adolescent Class” compared to 21 years +: 44% of those older than 21, only 20% of those 18-20…</a:t>
            </a:r>
          </a:p>
        </p:txBody>
      </p:sp>
      <p:pic>
        <p:nvPicPr>
          <p:cNvPr id="7" name="Content Placeholder 6" descr="A screenshot of a computer&#10;&#10;AI-generated content may be incorrect.">
            <a:extLst>
              <a:ext uri="{FF2B5EF4-FFF2-40B4-BE49-F238E27FC236}">
                <a16:creationId xmlns:a16="http://schemas.microsoft.com/office/drawing/2014/main" id="{D5277346-55AA-92AE-1DEE-AF24378C84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466983"/>
            <a:ext cx="10515600" cy="3068621"/>
          </a:xfrm>
        </p:spPr>
      </p:pic>
      <p:sp>
        <p:nvSpPr>
          <p:cNvPr id="4" name="Footer Placeholder 3">
            <a:extLst>
              <a:ext uri="{FF2B5EF4-FFF2-40B4-BE49-F238E27FC236}">
                <a16:creationId xmlns:a16="http://schemas.microsoft.com/office/drawing/2014/main" id="{8613AA1D-4E44-7030-76BF-7A179586378D}"/>
              </a:ext>
            </a:extLst>
          </p:cNvPr>
          <p:cNvSpPr>
            <a:spLocks noGrp="1"/>
          </p:cNvSpPr>
          <p:nvPr>
            <p:ph type="ftr" sz="quarter" idx="11"/>
          </p:nvPr>
        </p:nvSpPr>
        <p:spPr/>
        <p:txBody>
          <a:bodyPr/>
          <a:lstStyle/>
          <a:p>
            <a:r>
              <a:rPr lang="en-US"/>
              <a:t>Baumgartner, POLI 203, Spring 2025</a:t>
            </a:r>
          </a:p>
        </p:txBody>
      </p:sp>
      <p:sp>
        <p:nvSpPr>
          <p:cNvPr id="5" name="Slide Number Placeholder 4">
            <a:extLst>
              <a:ext uri="{FF2B5EF4-FFF2-40B4-BE49-F238E27FC236}">
                <a16:creationId xmlns:a16="http://schemas.microsoft.com/office/drawing/2014/main" id="{C27B9813-A28E-D9F7-6DF1-F56CC5BF276F}"/>
              </a:ext>
            </a:extLst>
          </p:cNvPr>
          <p:cNvSpPr>
            <a:spLocks noGrp="1"/>
          </p:cNvSpPr>
          <p:nvPr>
            <p:ph type="sldNum" sz="quarter" idx="12"/>
          </p:nvPr>
        </p:nvSpPr>
        <p:spPr/>
        <p:txBody>
          <a:bodyPr/>
          <a:lstStyle/>
          <a:p>
            <a:fld id="{01CACD33-1AF5-48B4-9EA1-614412030078}" type="slidenum">
              <a:rPr lang="en-US" smtClean="0"/>
              <a:t>26</a:t>
            </a:fld>
            <a:endParaRPr lang="en-US"/>
          </a:p>
        </p:txBody>
      </p:sp>
      <p:pic>
        <p:nvPicPr>
          <p:cNvPr id="3" name="Content Placeholder 6">
            <a:extLst>
              <a:ext uri="{FF2B5EF4-FFF2-40B4-BE49-F238E27FC236}">
                <a16:creationId xmlns:a16="http://schemas.microsoft.com/office/drawing/2014/main" id="{B29D0117-8F63-8FD3-0B04-913A912AC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15361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 death penalty dying?</a:t>
            </a:r>
          </a:p>
        </p:txBody>
      </p:sp>
      <p:sp>
        <p:nvSpPr>
          <p:cNvPr id="3" name="Content Placeholder 2"/>
          <p:cNvSpPr>
            <a:spLocks noGrp="1"/>
          </p:cNvSpPr>
          <p:nvPr>
            <p:ph type="body" idx="1"/>
          </p:nvPr>
        </p:nvSpPr>
        <p:spPr/>
        <p:txBody>
          <a:bodyPr/>
          <a:lstStyle/>
          <a:p>
            <a:r>
              <a:rPr lang="en-US" dirty="0"/>
              <a:t>Depends on when you look: increased from 1977 to 1998, decline since then</a:t>
            </a:r>
          </a:p>
        </p:txBody>
      </p:sp>
      <p:sp>
        <p:nvSpPr>
          <p:cNvPr id="6" name="Text Placeholder 5"/>
          <p:cNvSpPr>
            <a:spLocks noGrp="1"/>
          </p:cNvSpPr>
          <p:nvPr>
            <p:ph type="body" sz="quarter" idx="3"/>
          </p:nvPr>
        </p:nvSpPr>
        <p:spPr/>
        <p:txBody>
          <a:bodyPr/>
          <a:lstStyle/>
          <a:p>
            <a:r>
              <a:rPr lang="en-US" dirty="0"/>
              <a:t>It completely disappeared from 1935 to 1966… (but it came back again!)</a:t>
            </a:r>
          </a:p>
        </p:txBody>
      </p:sp>
      <p:pic>
        <p:nvPicPr>
          <p:cNvPr id="9" name="Content Placeholder 8"/>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230315" y="2505075"/>
            <a:ext cx="5066958" cy="3684588"/>
          </a:xfrm>
        </p:spPr>
      </p:pic>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3</a:t>
            </a:fld>
            <a:endParaRPr lang="en-US"/>
          </a:p>
        </p:txBody>
      </p:sp>
      <p:pic>
        <p:nvPicPr>
          <p:cNvPr id="11"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885202" y="2505075"/>
            <a:ext cx="5066958" cy="3684588"/>
          </a:xfrm>
        </p:spPr>
      </p:pic>
    </p:spTree>
    <p:extLst>
      <p:ext uri="{BB962C8B-B14F-4D97-AF65-F5344CB8AC3E}">
        <p14:creationId xmlns:p14="http://schemas.microsoft.com/office/powerpoint/2010/main" val="123420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41" y="365125"/>
            <a:ext cx="2919884" cy="5724176"/>
          </a:xfrm>
        </p:spPr>
        <p:txBody>
          <a:bodyPr>
            <a:normAutofit/>
          </a:bodyPr>
          <a:lstStyle/>
          <a:p>
            <a:r>
              <a:rPr lang="en-US" sz="3200" dirty="0"/>
              <a:t>When it came back, it was fast. But some states have recently abolished.</a:t>
            </a:r>
            <a:br>
              <a:rPr lang="en-US" sz="3200" dirty="0"/>
            </a:br>
            <a:br>
              <a:rPr lang="en-US" sz="3200" dirty="0"/>
            </a:br>
            <a:r>
              <a:rPr lang="en-US" sz="3200" dirty="0"/>
              <a:t>Kansas was the last to add, 1994</a:t>
            </a:r>
            <a:br>
              <a:rPr lang="en-US" sz="3200" dirty="0"/>
            </a:br>
            <a:br>
              <a:rPr lang="en-US" sz="3200" dirty="0"/>
            </a:br>
            <a:r>
              <a:rPr lang="en-US" sz="3200" dirty="0"/>
              <a:t>Since 2006, 11 abolitions…</a:t>
            </a:r>
          </a:p>
        </p:txBody>
      </p:sp>
      <p:sp>
        <p:nvSpPr>
          <p:cNvPr id="4" name="Footer Placeholder 3"/>
          <p:cNvSpPr>
            <a:spLocks noGrp="1"/>
          </p:cNvSpPr>
          <p:nvPr>
            <p:ph type="ftr" sz="quarter" idx="11"/>
          </p:nvPr>
        </p:nvSpPr>
        <p:spPr/>
        <p:txBody>
          <a:bodyPr/>
          <a:lstStyle/>
          <a:p>
            <a:r>
              <a:rPr lang="en-US"/>
              <a:t>Baumgartner, POLI 203, Spring 2025</a:t>
            </a:r>
          </a:p>
        </p:txBody>
      </p:sp>
      <p:sp>
        <p:nvSpPr>
          <p:cNvPr id="3" name="Slide Number Placeholder 2"/>
          <p:cNvSpPr>
            <a:spLocks noGrp="1"/>
          </p:cNvSpPr>
          <p:nvPr>
            <p:ph type="sldNum" sz="quarter" idx="12"/>
          </p:nvPr>
        </p:nvSpPr>
        <p:spPr/>
        <p:txBody>
          <a:bodyPr/>
          <a:lstStyle/>
          <a:p>
            <a:fld id="{8D4B8CC8-9496-482A-B097-746D52D1E611}" type="slidenum">
              <a:rPr lang="en-US" smtClean="0"/>
              <a:t>4</a:t>
            </a:fld>
            <a:endParaRPr lang="en-US"/>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41139" y="365125"/>
            <a:ext cx="7871750" cy="5724176"/>
          </a:xfrm>
        </p:spPr>
      </p:pic>
    </p:spTree>
    <p:extLst>
      <p:ext uri="{BB962C8B-B14F-4D97-AF65-F5344CB8AC3E}">
        <p14:creationId xmlns:p14="http://schemas.microsoft.com/office/powerpoint/2010/main" val="198310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23913"/>
          </a:xfrm>
        </p:spPr>
        <p:txBody>
          <a:bodyPr/>
          <a:lstStyle/>
          <a:p>
            <a:r>
              <a:rPr lang="en-US" dirty="0"/>
              <a:t>Recent abolitions:</a:t>
            </a:r>
          </a:p>
        </p:txBody>
      </p:sp>
      <p:sp>
        <p:nvSpPr>
          <p:cNvPr id="6" name="Text Placeholder 5"/>
          <p:cNvSpPr>
            <a:spLocks noGrp="1"/>
          </p:cNvSpPr>
          <p:nvPr>
            <p:ph type="body" idx="1"/>
          </p:nvPr>
        </p:nvSpPr>
        <p:spPr>
          <a:xfrm>
            <a:off x="839788" y="1004207"/>
            <a:ext cx="5157787" cy="447925"/>
          </a:xfrm>
        </p:spPr>
        <p:txBody>
          <a:bodyPr>
            <a:normAutofit/>
          </a:bodyPr>
          <a:lstStyle/>
          <a:p>
            <a:r>
              <a:rPr lang="en-US" dirty="0"/>
              <a:t>Legal Abolitions (year)</a:t>
            </a:r>
          </a:p>
        </p:txBody>
      </p:sp>
      <p:sp>
        <p:nvSpPr>
          <p:cNvPr id="7" name="Content Placeholder 6"/>
          <p:cNvSpPr>
            <a:spLocks noGrp="1"/>
          </p:cNvSpPr>
          <p:nvPr>
            <p:ph sz="half" idx="2"/>
          </p:nvPr>
        </p:nvSpPr>
        <p:spPr>
          <a:xfrm>
            <a:off x="839788" y="1549186"/>
            <a:ext cx="5157787" cy="4867944"/>
          </a:xfrm>
        </p:spPr>
        <p:txBody>
          <a:bodyPr>
            <a:normAutofit fontScale="70000" lnSpcReduction="20000"/>
          </a:bodyPr>
          <a:lstStyle/>
          <a:p>
            <a:r>
              <a:rPr lang="en-US" dirty="0"/>
              <a:t>New Jersey		2007</a:t>
            </a:r>
          </a:p>
          <a:p>
            <a:r>
              <a:rPr lang="en-US" dirty="0"/>
              <a:t>New York		2007</a:t>
            </a:r>
          </a:p>
          <a:p>
            <a:r>
              <a:rPr lang="en-US" dirty="0"/>
              <a:t>New Mexico		2009</a:t>
            </a:r>
          </a:p>
          <a:p>
            <a:r>
              <a:rPr lang="en-US" dirty="0"/>
              <a:t>Illinois			2011</a:t>
            </a:r>
          </a:p>
          <a:p>
            <a:r>
              <a:rPr lang="en-US" dirty="0"/>
              <a:t>Connecticut		2012</a:t>
            </a:r>
          </a:p>
          <a:p>
            <a:r>
              <a:rPr lang="en-US" dirty="0"/>
              <a:t>Maryland		2013</a:t>
            </a:r>
          </a:p>
          <a:p>
            <a:r>
              <a:rPr lang="en-US" dirty="0"/>
              <a:t>Delaware		2016</a:t>
            </a:r>
          </a:p>
          <a:p>
            <a:r>
              <a:rPr lang="en-US" dirty="0"/>
              <a:t>Washington*		2018</a:t>
            </a:r>
          </a:p>
          <a:p>
            <a:r>
              <a:rPr lang="en-US" dirty="0"/>
              <a:t>New Hampshire	2019</a:t>
            </a:r>
          </a:p>
          <a:p>
            <a:r>
              <a:rPr lang="en-US" dirty="0"/>
              <a:t>Colorado 		2020</a:t>
            </a:r>
          </a:p>
          <a:p>
            <a:r>
              <a:rPr lang="en-US" dirty="0"/>
              <a:t>Virginia		2021</a:t>
            </a:r>
          </a:p>
          <a:p>
            <a:endParaRPr lang="en-US" dirty="0"/>
          </a:p>
          <a:p>
            <a:r>
              <a:rPr lang="en-US" dirty="0"/>
              <a:t>*Washington: Ruled unconstitutional, 2018; legislatively abolished, 2023</a:t>
            </a:r>
          </a:p>
        </p:txBody>
      </p:sp>
      <p:sp>
        <p:nvSpPr>
          <p:cNvPr id="8" name="Text Placeholder 7"/>
          <p:cNvSpPr>
            <a:spLocks noGrp="1"/>
          </p:cNvSpPr>
          <p:nvPr>
            <p:ph type="body" sz="quarter" idx="3"/>
          </p:nvPr>
        </p:nvSpPr>
        <p:spPr>
          <a:xfrm>
            <a:off x="6019006" y="1004206"/>
            <a:ext cx="5183188" cy="544979"/>
          </a:xfrm>
        </p:spPr>
        <p:txBody>
          <a:bodyPr>
            <a:normAutofit/>
          </a:bodyPr>
          <a:lstStyle/>
          <a:p>
            <a:r>
              <a:rPr lang="en-US" dirty="0"/>
              <a:t>Governor-imposed Moratoria (year)</a:t>
            </a:r>
          </a:p>
        </p:txBody>
      </p:sp>
      <p:sp>
        <p:nvSpPr>
          <p:cNvPr id="9" name="Content Placeholder 8"/>
          <p:cNvSpPr>
            <a:spLocks noGrp="1"/>
          </p:cNvSpPr>
          <p:nvPr>
            <p:ph sz="quarter" idx="4"/>
          </p:nvPr>
        </p:nvSpPr>
        <p:spPr>
          <a:xfrm>
            <a:off x="6172200" y="1828119"/>
            <a:ext cx="5180012" cy="4436156"/>
          </a:xfrm>
        </p:spPr>
        <p:txBody>
          <a:bodyPr>
            <a:normAutofit fontScale="70000" lnSpcReduction="20000"/>
          </a:bodyPr>
          <a:lstStyle/>
          <a:p>
            <a:r>
              <a:rPr lang="en-US" dirty="0"/>
              <a:t>Oregon* 		2011</a:t>
            </a:r>
          </a:p>
          <a:p>
            <a:r>
              <a:rPr lang="en-US" dirty="0"/>
              <a:t>Pennsylvania		2015</a:t>
            </a:r>
          </a:p>
          <a:p>
            <a:r>
              <a:rPr lang="en-US" dirty="0"/>
              <a:t>California		2019</a:t>
            </a:r>
          </a:p>
          <a:p>
            <a:r>
              <a:rPr lang="en-US" dirty="0"/>
              <a:t>(Note: these apply to executions, not death sentences)</a:t>
            </a:r>
          </a:p>
          <a:p>
            <a:r>
              <a:rPr lang="en-US" dirty="0"/>
              <a:t>(Also note: no recent re-establishments; some action in FL, LA, other states to expand use, however, in the past few years)</a:t>
            </a:r>
          </a:p>
          <a:p>
            <a:endParaRPr lang="en-US" dirty="0"/>
          </a:p>
          <a:p>
            <a:endParaRPr lang="en-US" dirty="0"/>
          </a:p>
          <a:p>
            <a:r>
              <a:rPr lang="en-US" dirty="0"/>
              <a:t>*Oregon: 2019 law restricts law to very small group of offenders; 2021, court rules this applies retroactively; 2022, Governor commutes 17 existing sentences, so no one remains on death row.</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5</a:t>
            </a:fld>
            <a:endParaRPr lang="en-US"/>
          </a:p>
        </p:txBody>
      </p:sp>
      <p:pic>
        <p:nvPicPr>
          <p:cNvPr id="10"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541021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legislative bills went from expanding to restricting use of the death penalty, in late 1990s (Term paper idea: Update this graph for me!)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3901" y="1825625"/>
            <a:ext cx="5984197" cy="4351338"/>
          </a:xfrm>
        </p:spPr>
      </p:pic>
      <p:sp>
        <p:nvSpPr>
          <p:cNvPr id="4" name="Footer Placeholder 3"/>
          <p:cNvSpPr>
            <a:spLocks noGrp="1"/>
          </p:cNvSpPr>
          <p:nvPr>
            <p:ph type="ftr" sz="quarter" idx="11"/>
          </p:nvPr>
        </p:nvSpPr>
        <p:spPr/>
        <p:txBody>
          <a:bodyPr/>
          <a:lstStyle/>
          <a:p>
            <a:r>
              <a:rPr lang="en-US"/>
              <a:t>Baumgartner, POLI 203, Spring 2025</a:t>
            </a:r>
          </a:p>
        </p:txBody>
      </p:sp>
      <p:sp>
        <p:nvSpPr>
          <p:cNvPr id="3" name="Slide Number Placeholder 2"/>
          <p:cNvSpPr>
            <a:spLocks noGrp="1"/>
          </p:cNvSpPr>
          <p:nvPr>
            <p:ph type="sldNum" sz="quarter" idx="12"/>
          </p:nvPr>
        </p:nvSpPr>
        <p:spPr/>
        <p:txBody>
          <a:bodyPr/>
          <a:lstStyle/>
          <a:p>
            <a:fld id="{8D4B8CC8-9496-482A-B097-746D52D1E611}" type="slidenum">
              <a:rPr lang="en-US" smtClean="0"/>
              <a:t>6</a:t>
            </a:fld>
            <a:endParaRPr lang="en-US"/>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29991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went up, up, up, then down, down, down</a:t>
            </a:r>
          </a:p>
        </p:txBody>
      </p:sp>
      <p:sp>
        <p:nvSpPr>
          <p:cNvPr id="8" name="Text Placeholder 7"/>
          <p:cNvSpPr>
            <a:spLocks noGrp="1"/>
          </p:cNvSpPr>
          <p:nvPr>
            <p:ph type="body" idx="1"/>
          </p:nvPr>
        </p:nvSpPr>
        <p:spPr/>
        <p:txBody>
          <a:bodyPr/>
          <a:lstStyle/>
          <a:p>
            <a:r>
              <a:rPr lang="en-US" dirty="0"/>
              <a:t>Executions</a:t>
            </a:r>
          </a:p>
        </p:txBody>
      </p:sp>
      <p:sp>
        <p:nvSpPr>
          <p:cNvPr id="10" name="Text Placeholder 9"/>
          <p:cNvSpPr>
            <a:spLocks noGrp="1"/>
          </p:cNvSpPr>
          <p:nvPr>
            <p:ph type="body" sz="quarter" idx="3"/>
          </p:nvPr>
        </p:nvSpPr>
        <p:spPr/>
        <p:txBody>
          <a:bodyPr/>
          <a:lstStyle/>
          <a:p>
            <a:r>
              <a:rPr lang="en-US" dirty="0"/>
              <a:t>Death Sentences</a:t>
            </a:r>
          </a:p>
        </p:txBody>
      </p:sp>
      <p:sp>
        <p:nvSpPr>
          <p:cNvPr id="4" name="Footer Placeholder 3"/>
          <p:cNvSpPr>
            <a:spLocks noGrp="1"/>
          </p:cNvSpPr>
          <p:nvPr>
            <p:ph type="ftr" sz="quarter" idx="11"/>
          </p:nvPr>
        </p:nvSpPr>
        <p:spPr/>
        <p:txBody>
          <a:bodyPr/>
          <a:lstStyle/>
          <a:p>
            <a:r>
              <a:rPr lang="en-US"/>
              <a:t>Baumgartner, POLI 203, Spring 2025</a:t>
            </a:r>
          </a:p>
        </p:txBody>
      </p:sp>
      <p:sp>
        <p:nvSpPr>
          <p:cNvPr id="3" name="Slide Number Placeholder 2"/>
          <p:cNvSpPr>
            <a:spLocks noGrp="1"/>
          </p:cNvSpPr>
          <p:nvPr>
            <p:ph type="sldNum" sz="quarter" idx="12"/>
          </p:nvPr>
        </p:nvSpPr>
        <p:spPr/>
        <p:txBody>
          <a:bodyPr/>
          <a:lstStyle/>
          <a:p>
            <a:fld id="{8D4B8CC8-9496-482A-B097-746D52D1E611}" type="slidenum">
              <a:rPr lang="en-US" smtClean="0"/>
              <a:t>7</a:t>
            </a:fld>
            <a:endParaRPr lang="en-US"/>
          </a:p>
        </p:txBody>
      </p:sp>
      <p:pic>
        <p:nvPicPr>
          <p:cNvPr id="14"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85202" y="2505075"/>
            <a:ext cx="5066958" cy="3684588"/>
          </a:xfrm>
        </p:spPr>
      </p:pic>
      <p:pic>
        <p:nvPicPr>
          <p:cNvPr id="12" name="Content Placeholder 11"/>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230315" y="2505075"/>
            <a:ext cx="5066958" cy="3684588"/>
          </a:xfrm>
        </p:spPr>
      </p:pic>
    </p:spTree>
    <p:extLst>
      <p:ext uri="{BB962C8B-B14F-4D97-AF65-F5344CB8AC3E}">
        <p14:creationId xmlns:p14="http://schemas.microsoft.com/office/powerpoint/2010/main" val="412900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indicator in deep decline, on the order of 60-80 percent declines from mid-1990s</a:t>
            </a:r>
          </a:p>
        </p:txBody>
      </p:sp>
      <p:sp>
        <p:nvSpPr>
          <p:cNvPr id="6" name="Text Placeholder 5"/>
          <p:cNvSpPr>
            <a:spLocks noGrp="1"/>
          </p:cNvSpPr>
          <p:nvPr>
            <p:ph type="body" idx="1"/>
          </p:nvPr>
        </p:nvSpPr>
        <p:spPr/>
        <p:txBody>
          <a:bodyPr/>
          <a:lstStyle/>
          <a:p>
            <a:r>
              <a:rPr lang="en-US" dirty="0"/>
              <a:t>Executions</a:t>
            </a:r>
          </a:p>
        </p:txBody>
      </p:sp>
      <p:sp>
        <p:nvSpPr>
          <p:cNvPr id="8" name="Text Placeholder 7"/>
          <p:cNvSpPr>
            <a:spLocks noGrp="1"/>
          </p:cNvSpPr>
          <p:nvPr>
            <p:ph type="body" sz="quarter" idx="3"/>
          </p:nvPr>
        </p:nvSpPr>
        <p:spPr/>
        <p:txBody>
          <a:bodyPr/>
          <a:lstStyle/>
          <a:p>
            <a:r>
              <a:rPr lang="en-US" dirty="0"/>
              <a:t>Death Sentences</a:t>
            </a:r>
          </a:p>
        </p:txBody>
      </p:sp>
      <p:sp>
        <p:nvSpPr>
          <p:cNvPr id="4" name="Footer Placeholder 3"/>
          <p:cNvSpPr>
            <a:spLocks noGrp="1"/>
          </p:cNvSpPr>
          <p:nvPr>
            <p:ph type="ftr" sz="quarter" idx="11"/>
          </p:nvPr>
        </p:nvSpPr>
        <p:spPr/>
        <p:txBody>
          <a:bodyPr/>
          <a:lstStyle/>
          <a:p>
            <a:r>
              <a:rPr lang="en-US"/>
              <a:t>Baumgartner, POLI 203, Spring 2025</a:t>
            </a:r>
          </a:p>
        </p:txBody>
      </p:sp>
      <p:sp>
        <p:nvSpPr>
          <p:cNvPr id="3" name="Slide Number Placeholder 2"/>
          <p:cNvSpPr>
            <a:spLocks noGrp="1"/>
          </p:cNvSpPr>
          <p:nvPr>
            <p:ph type="sldNum" sz="quarter" idx="12"/>
          </p:nvPr>
        </p:nvSpPr>
        <p:spPr/>
        <p:txBody>
          <a:bodyPr/>
          <a:lstStyle/>
          <a:p>
            <a:fld id="{8D4B8CC8-9496-482A-B097-746D52D1E611}" type="slidenum">
              <a:rPr lang="en-US" smtClean="0"/>
              <a:t>8</a:t>
            </a:fld>
            <a:endParaRPr lang="en-US"/>
          </a:p>
        </p:txBody>
      </p:sp>
      <p:pic>
        <p:nvPicPr>
          <p:cNvPr id="13"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85202" y="2505075"/>
            <a:ext cx="5066958" cy="3684588"/>
          </a:xfrm>
        </p:spPr>
      </p:pic>
      <p:pic>
        <p:nvPicPr>
          <p:cNvPr id="12" name="Content Placeholder 11" descr="A graph of the number of states and states&#10;&#10;AI-generated content may be incorrect.">
            <a:extLst>
              <a:ext uri="{FF2B5EF4-FFF2-40B4-BE49-F238E27FC236}">
                <a16:creationId xmlns:a16="http://schemas.microsoft.com/office/drawing/2014/main" id="{E35EAD06-9FA1-E2CD-5473-0BD3830CBFB6}"/>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230315" y="2505075"/>
            <a:ext cx="5066958" cy="3684588"/>
          </a:xfrm>
        </p:spPr>
      </p:pic>
    </p:spTree>
    <p:extLst>
      <p:ext uri="{BB962C8B-B14F-4D97-AF65-F5344CB8AC3E}">
        <p14:creationId xmlns:p14="http://schemas.microsoft.com/office/powerpoint/2010/main" val="3473576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Standards of Decency”</a:t>
            </a:r>
          </a:p>
        </p:txBody>
      </p:sp>
      <p:sp>
        <p:nvSpPr>
          <p:cNvPr id="3" name="Content Placeholder 2"/>
          <p:cNvSpPr>
            <a:spLocks noGrp="1"/>
          </p:cNvSpPr>
          <p:nvPr>
            <p:ph idx="1"/>
          </p:nvPr>
        </p:nvSpPr>
        <p:spPr/>
        <p:txBody>
          <a:bodyPr>
            <a:normAutofit/>
          </a:bodyPr>
          <a:lstStyle/>
          <a:p>
            <a:r>
              <a:rPr lang="en-US" i="1" dirty="0"/>
              <a:t>Weems v. United States </a:t>
            </a:r>
            <a:r>
              <a:rPr lang="en-US" dirty="0"/>
              <a:t>(1910): “Eighth amendment is not fastened to an absolute but may acquire meaning as public opinion becomes enlightened by a humane justice”</a:t>
            </a:r>
          </a:p>
          <a:p>
            <a:r>
              <a:rPr lang="en-US" i="1" dirty="0"/>
              <a:t>Trop v. Dulles </a:t>
            </a:r>
            <a:r>
              <a:rPr lang="en-US" dirty="0"/>
              <a:t>(1958): Eighth amendment draws “its meaning from the evolving standards of decency that mark the progress of a maturing society”</a:t>
            </a:r>
          </a:p>
          <a:p>
            <a:r>
              <a:rPr lang="en-US" i="1" dirty="0"/>
              <a:t>Atkins v. Virginia </a:t>
            </a:r>
            <a:r>
              <a:rPr lang="en-US" dirty="0"/>
              <a:t>(2002): DP not available for intellectually disabled.</a:t>
            </a:r>
          </a:p>
          <a:p>
            <a:r>
              <a:rPr lang="en-US" i="1" dirty="0"/>
              <a:t>Roper v. Simmons</a:t>
            </a:r>
            <a:r>
              <a:rPr lang="en-US" dirty="0"/>
              <a:t> (2005): DP not available for juveniles</a:t>
            </a:r>
          </a:p>
          <a:p>
            <a:r>
              <a:rPr lang="en-US" dirty="0"/>
              <a:t>How were those considered? Let’s look at </a:t>
            </a:r>
            <a:r>
              <a:rPr lang="en-US" i="1" dirty="0"/>
              <a:t>Atkins</a:t>
            </a:r>
            <a:r>
              <a:rPr lang="en-US" dirty="0"/>
              <a:t> and </a:t>
            </a:r>
            <a:r>
              <a:rPr lang="en-US" i="1" dirty="0"/>
              <a:t>Roper</a:t>
            </a:r>
            <a:r>
              <a:rPr lang="en-US" dirty="0"/>
              <a:t>…</a:t>
            </a:r>
          </a:p>
        </p:txBody>
      </p:sp>
      <p:sp>
        <p:nvSpPr>
          <p:cNvPr id="4" name="Footer Placeholder 3"/>
          <p:cNvSpPr>
            <a:spLocks noGrp="1"/>
          </p:cNvSpPr>
          <p:nvPr>
            <p:ph type="ftr" sz="quarter" idx="11"/>
          </p:nvPr>
        </p:nvSpPr>
        <p:spPr/>
        <p:txBody>
          <a:bodyPr/>
          <a:lstStyle/>
          <a:p>
            <a:r>
              <a:rPr lang="en-US"/>
              <a:t>Baumgartner, POLI 203, Spring 2025</a:t>
            </a:r>
          </a:p>
        </p:txBody>
      </p:sp>
      <p:sp>
        <p:nvSpPr>
          <p:cNvPr id="5" name="Slide Number Placeholder 4"/>
          <p:cNvSpPr>
            <a:spLocks noGrp="1"/>
          </p:cNvSpPr>
          <p:nvPr>
            <p:ph type="sldNum" sz="quarter" idx="12"/>
          </p:nvPr>
        </p:nvSpPr>
        <p:spPr/>
        <p:txBody>
          <a:bodyPr/>
          <a:lstStyle/>
          <a:p>
            <a:fld id="{8D4B8CC8-9496-482A-B097-746D52D1E611}" type="slidenum">
              <a:rPr lang="en-US" smtClean="0"/>
              <a:t>9</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882545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2369</Words>
  <Application>Microsoft Office PowerPoint</Application>
  <PresentationFormat>Widescreen</PresentationFormat>
  <Paragraphs>234</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Deadly Justice, Ch 16 Declining Use</vt:lpstr>
      <vt:lpstr>Declining Use</vt:lpstr>
      <vt:lpstr>Is the death penalty dying?</vt:lpstr>
      <vt:lpstr>When it came back, it was fast. But some states have recently abolished.  Kansas was the last to add, 1994  Since 2006, 11 abolitions…</vt:lpstr>
      <vt:lpstr>Recent abolitions:</vt:lpstr>
      <vt:lpstr>State legislative bills went from expanding to restricting use of the death penalty, in late 1990s (Term paper idea: Update this graph for me!)</vt:lpstr>
      <vt:lpstr>Trends went up, up, up, then down, down, down</vt:lpstr>
      <vt:lpstr>Every indicator in deep decline, on the order of 60-80 percent declines from mid-1990s</vt:lpstr>
      <vt:lpstr>“Evolving Standards of Decency”</vt:lpstr>
      <vt:lpstr>Atkins v. Simmons (2002): No death penalty for those with intellectual disabilities (IQ &lt; 70)</vt:lpstr>
      <vt:lpstr>Roper v. Simmons (2005): No DP for juveniles</vt:lpstr>
      <vt:lpstr>So, what happened so quickly? In 1989, these things were AFFIRMED; in 2002 and 2005, they were REJECTED</vt:lpstr>
      <vt:lpstr>Would the original constitution have allowed execution of a 7 year old?</vt:lpstr>
      <vt:lpstr>Very strong reactions from the others…</vt:lpstr>
      <vt:lpstr>So what can we say about “evolving standards”?</vt:lpstr>
      <vt:lpstr>The “Roper Extension” argument</vt:lpstr>
      <vt:lpstr>Background on Randy Guzek</vt:lpstr>
      <vt:lpstr>Background on “worst of the worst”</vt:lpstr>
      <vt:lpstr>Obviously this is a slippery slope and is therefore highly contested in legal circles</vt:lpstr>
      <vt:lpstr>Evolving Standards and the Roper Extension</vt:lpstr>
      <vt:lpstr>Karen Steele: The Legal Arguments</vt:lpstr>
      <vt:lpstr>Social trends: Meggitt’s article</vt:lpstr>
      <vt:lpstr>Article II of the US Constitution</vt:lpstr>
      <vt:lpstr>Interesting outcomes: Total failure (Guzek)</vt:lpstr>
      <vt:lpstr>Race and the Roper Extension</vt:lpstr>
      <vt:lpstr>Since Roper, whites under-represented in the “Late Adolescent Class” compared to 21 years +: 44% of those older than 21, only 20% of those 18-20…</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Deadly Justice, Ch 13, Public Opinion</dc:title>
  <dc:creator>Baumgartner, Frank R.</dc:creator>
  <cp:lastModifiedBy>Baumgartner, Frank R.</cp:lastModifiedBy>
  <cp:revision>24</cp:revision>
  <dcterms:created xsi:type="dcterms:W3CDTF">2022-02-25T19:55:55Z</dcterms:created>
  <dcterms:modified xsi:type="dcterms:W3CDTF">2025-03-26T12:51:50Z</dcterms:modified>
</cp:coreProperties>
</file>