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8" r:id="rId2"/>
    <p:sldId id="303" r:id="rId3"/>
    <p:sldId id="304" r:id="rId4"/>
    <p:sldId id="306" r:id="rId5"/>
    <p:sldId id="285" r:id="rId6"/>
    <p:sldId id="286" r:id="rId7"/>
    <p:sldId id="307" r:id="rId8"/>
    <p:sldId id="287" r:id="rId9"/>
    <p:sldId id="293" r:id="rId10"/>
    <p:sldId id="291" r:id="rId11"/>
    <p:sldId id="292" r:id="rId12"/>
    <p:sldId id="294" r:id="rId13"/>
    <p:sldId id="295" r:id="rId14"/>
    <p:sldId id="296" r:id="rId15"/>
    <p:sldId id="297" r:id="rId16"/>
    <p:sldId id="308" r:id="rId17"/>
    <p:sldId id="298" r:id="rId18"/>
    <p:sldId id="299" r:id="rId19"/>
    <p:sldId id="301" r:id="rId20"/>
    <p:sldId id="302" r:id="rId21"/>
    <p:sldId id="30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7" d="100"/>
          <a:sy n="117" d="100"/>
        </p:scale>
        <p:origin x="102"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7DE87B-8DF7-4CBE-9932-CC5A96AC04EA}" type="datetimeFigureOut">
              <a:rPr lang="en-US" smtClean="0"/>
              <a:t>3/30/2025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D50173-9CF3-48C0-9AEE-40E4E9AD344A}" type="slidenum">
              <a:rPr lang="en-US" smtClean="0"/>
              <a:t>‹#›</a:t>
            </a:fld>
            <a:endParaRPr lang="en-US"/>
          </a:p>
        </p:txBody>
      </p:sp>
    </p:spTree>
    <p:extLst>
      <p:ext uri="{BB962C8B-B14F-4D97-AF65-F5344CB8AC3E}">
        <p14:creationId xmlns:p14="http://schemas.microsoft.com/office/powerpoint/2010/main" val="1969540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30ADF6-B1C2-4809-81B8-B6471EB311A5}" type="slidenum">
              <a:rPr lang="en-US" smtClean="0"/>
              <a:t>1</a:t>
            </a:fld>
            <a:endParaRPr lang="en-US"/>
          </a:p>
        </p:txBody>
      </p:sp>
    </p:spTree>
    <p:extLst>
      <p:ext uri="{BB962C8B-B14F-4D97-AF65-F5344CB8AC3E}">
        <p14:creationId xmlns:p14="http://schemas.microsoft.com/office/powerpoint/2010/main" val="1179704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638F04C-7527-422F-9761-68C035F49168}" type="datetime1">
              <a:rPr lang="en-US" smtClean="0"/>
              <a:t>3/30/2025</a:t>
            </a:fld>
            <a:endParaRPr lang="en-US"/>
          </a:p>
        </p:txBody>
      </p:sp>
      <p:sp>
        <p:nvSpPr>
          <p:cNvPr id="5" name="Footer Placeholder 4"/>
          <p:cNvSpPr>
            <a:spLocks noGrp="1"/>
          </p:cNvSpPr>
          <p:nvPr>
            <p:ph type="ftr" sz="quarter" idx="11"/>
          </p:nvPr>
        </p:nvSpPr>
        <p:spPr/>
        <p:txBody>
          <a:bodyPr/>
          <a:lstStyle/>
          <a:p>
            <a:r>
              <a:rPr lang="en-US"/>
              <a:t>Baumgartner, POLI 203, Spring 2025</a:t>
            </a:r>
          </a:p>
        </p:txBody>
      </p:sp>
      <p:sp>
        <p:nvSpPr>
          <p:cNvPr id="6" name="Slide Number Placeholder 5"/>
          <p:cNvSpPr>
            <a:spLocks noGrp="1"/>
          </p:cNvSpPr>
          <p:nvPr>
            <p:ph type="sldNum" sz="quarter" idx="12"/>
          </p:nvPr>
        </p:nvSpPr>
        <p:spPr/>
        <p:txBody>
          <a:bodyPr/>
          <a:lstStyle/>
          <a:p>
            <a:fld id="{01CACD33-1AF5-48B4-9EA1-614412030078}" type="slidenum">
              <a:rPr lang="en-US" smtClean="0"/>
              <a:t>‹#›</a:t>
            </a:fld>
            <a:endParaRPr lang="en-US"/>
          </a:p>
        </p:txBody>
      </p:sp>
    </p:spTree>
    <p:extLst>
      <p:ext uri="{BB962C8B-B14F-4D97-AF65-F5344CB8AC3E}">
        <p14:creationId xmlns:p14="http://schemas.microsoft.com/office/powerpoint/2010/main" val="495248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AB49C2-4757-4C6C-9153-9B4E5DB48291}" type="datetime1">
              <a:rPr lang="en-US" smtClean="0"/>
              <a:t>3/30/2025</a:t>
            </a:fld>
            <a:endParaRPr lang="en-US"/>
          </a:p>
        </p:txBody>
      </p:sp>
      <p:sp>
        <p:nvSpPr>
          <p:cNvPr id="5" name="Footer Placeholder 4"/>
          <p:cNvSpPr>
            <a:spLocks noGrp="1"/>
          </p:cNvSpPr>
          <p:nvPr>
            <p:ph type="ftr" sz="quarter" idx="11"/>
          </p:nvPr>
        </p:nvSpPr>
        <p:spPr/>
        <p:txBody>
          <a:bodyPr/>
          <a:lstStyle/>
          <a:p>
            <a:r>
              <a:rPr lang="en-US"/>
              <a:t>Baumgartner, POLI 203, Spring 2025</a:t>
            </a:r>
          </a:p>
        </p:txBody>
      </p:sp>
      <p:sp>
        <p:nvSpPr>
          <p:cNvPr id="6" name="Slide Number Placeholder 5"/>
          <p:cNvSpPr>
            <a:spLocks noGrp="1"/>
          </p:cNvSpPr>
          <p:nvPr>
            <p:ph type="sldNum" sz="quarter" idx="12"/>
          </p:nvPr>
        </p:nvSpPr>
        <p:spPr/>
        <p:txBody>
          <a:bodyPr/>
          <a:lstStyle/>
          <a:p>
            <a:fld id="{01CACD33-1AF5-48B4-9EA1-614412030078}" type="slidenum">
              <a:rPr lang="en-US" smtClean="0"/>
              <a:t>‹#›</a:t>
            </a:fld>
            <a:endParaRPr lang="en-US"/>
          </a:p>
        </p:txBody>
      </p:sp>
    </p:spTree>
    <p:extLst>
      <p:ext uri="{BB962C8B-B14F-4D97-AF65-F5344CB8AC3E}">
        <p14:creationId xmlns:p14="http://schemas.microsoft.com/office/powerpoint/2010/main" val="3521287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64E246-86D2-4F22-9A15-0E3F2645BFE4}" type="datetime1">
              <a:rPr lang="en-US" smtClean="0"/>
              <a:t>3/30/2025</a:t>
            </a:fld>
            <a:endParaRPr lang="en-US"/>
          </a:p>
        </p:txBody>
      </p:sp>
      <p:sp>
        <p:nvSpPr>
          <p:cNvPr id="5" name="Footer Placeholder 4"/>
          <p:cNvSpPr>
            <a:spLocks noGrp="1"/>
          </p:cNvSpPr>
          <p:nvPr>
            <p:ph type="ftr" sz="quarter" idx="11"/>
          </p:nvPr>
        </p:nvSpPr>
        <p:spPr/>
        <p:txBody>
          <a:bodyPr/>
          <a:lstStyle/>
          <a:p>
            <a:r>
              <a:rPr lang="en-US"/>
              <a:t>Baumgartner, POLI 203, Spring 2025</a:t>
            </a:r>
          </a:p>
        </p:txBody>
      </p:sp>
      <p:sp>
        <p:nvSpPr>
          <p:cNvPr id="6" name="Slide Number Placeholder 5"/>
          <p:cNvSpPr>
            <a:spLocks noGrp="1"/>
          </p:cNvSpPr>
          <p:nvPr>
            <p:ph type="sldNum" sz="quarter" idx="12"/>
          </p:nvPr>
        </p:nvSpPr>
        <p:spPr/>
        <p:txBody>
          <a:bodyPr/>
          <a:lstStyle/>
          <a:p>
            <a:fld id="{01CACD33-1AF5-48B4-9EA1-614412030078}" type="slidenum">
              <a:rPr lang="en-US" smtClean="0"/>
              <a:t>‹#›</a:t>
            </a:fld>
            <a:endParaRPr lang="en-US"/>
          </a:p>
        </p:txBody>
      </p:sp>
    </p:spTree>
    <p:extLst>
      <p:ext uri="{BB962C8B-B14F-4D97-AF65-F5344CB8AC3E}">
        <p14:creationId xmlns:p14="http://schemas.microsoft.com/office/powerpoint/2010/main" val="3179458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DE36EC-4459-4214-A6C2-A2BCC154E8B0}" type="datetime1">
              <a:rPr lang="en-US" smtClean="0"/>
              <a:t>3/30/2025</a:t>
            </a:fld>
            <a:endParaRPr lang="en-US"/>
          </a:p>
        </p:txBody>
      </p:sp>
      <p:sp>
        <p:nvSpPr>
          <p:cNvPr id="5" name="Footer Placeholder 4"/>
          <p:cNvSpPr>
            <a:spLocks noGrp="1"/>
          </p:cNvSpPr>
          <p:nvPr>
            <p:ph type="ftr" sz="quarter" idx="11"/>
          </p:nvPr>
        </p:nvSpPr>
        <p:spPr/>
        <p:txBody>
          <a:bodyPr/>
          <a:lstStyle/>
          <a:p>
            <a:r>
              <a:rPr lang="en-US"/>
              <a:t>Baumgartner, POLI 203, Spring 2025</a:t>
            </a:r>
          </a:p>
        </p:txBody>
      </p:sp>
      <p:sp>
        <p:nvSpPr>
          <p:cNvPr id="6" name="Slide Number Placeholder 5"/>
          <p:cNvSpPr>
            <a:spLocks noGrp="1"/>
          </p:cNvSpPr>
          <p:nvPr>
            <p:ph type="sldNum" sz="quarter" idx="12"/>
          </p:nvPr>
        </p:nvSpPr>
        <p:spPr/>
        <p:txBody>
          <a:bodyPr/>
          <a:lstStyle/>
          <a:p>
            <a:fld id="{01CACD33-1AF5-48B4-9EA1-614412030078}" type="slidenum">
              <a:rPr lang="en-US" smtClean="0"/>
              <a:t>‹#›</a:t>
            </a:fld>
            <a:endParaRPr lang="en-US"/>
          </a:p>
        </p:txBody>
      </p:sp>
    </p:spTree>
    <p:extLst>
      <p:ext uri="{BB962C8B-B14F-4D97-AF65-F5344CB8AC3E}">
        <p14:creationId xmlns:p14="http://schemas.microsoft.com/office/powerpoint/2010/main" val="3650045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A62828F-769A-4F6D-9AB9-536112B40B49}" type="datetime1">
              <a:rPr lang="en-US" smtClean="0"/>
              <a:t>3/30/2025</a:t>
            </a:fld>
            <a:endParaRPr lang="en-US"/>
          </a:p>
        </p:txBody>
      </p:sp>
      <p:sp>
        <p:nvSpPr>
          <p:cNvPr id="5" name="Footer Placeholder 4"/>
          <p:cNvSpPr>
            <a:spLocks noGrp="1"/>
          </p:cNvSpPr>
          <p:nvPr>
            <p:ph type="ftr" sz="quarter" idx="11"/>
          </p:nvPr>
        </p:nvSpPr>
        <p:spPr/>
        <p:txBody>
          <a:bodyPr/>
          <a:lstStyle/>
          <a:p>
            <a:r>
              <a:rPr lang="en-US"/>
              <a:t>Baumgartner, POLI 203, Spring 2025</a:t>
            </a:r>
          </a:p>
        </p:txBody>
      </p:sp>
      <p:sp>
        <p:nvSpPr>
          <p:cNvPr id="6" name="Slide Number Placeholder 5"/>
          <p:cNvSpPr>
            <a:spLocks noGrp="1"/>
          </p:cNvSpPr>
          <p:nvPr>
            <p:ph type="sldNum" sz="quarter" idx="12"/>
          </p:nvPr>
        </p:nvSpPr>
        <p:spPr/>
        <p:txBody>
          <a:bodyPr/>
          <a:lstStyle/>
          <a:p>
            <a:fld id="{01CACD33-1AF5-48B4-9EA1-614412030078}" type="slidenum">
              <a:rPr lang="en-US" smtClean="0"/>
              <a:t>‹#›</a:t>
            </a:fld>
            <a:endParaRPr lang="en-US"/>
          </a:p>
        </p:txBody>
      </p:sp>
    </p:spTree>
    <p:extLst>
      <p:ext uri="{BB962C8B-B14F-4D97-AF65-F5344CB8AC3E}">
        <p14:creationId xmlns:p14="http://schemas.microsoft.com/office/powerpoint/2010/main" val="3543474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8C3F41-C3EB-47D2-AA6F-8056AB43453C}" type="datetime1">
              <a:rPr lang="en-US" smtClean="0"/>
              <a:t>3/30/2025</a:t>
            </a:fld>
            <a:endParaRPr lang="en-US"/>
          </a:p>
        </p:txBody>
      </p:sp>
      <p:sp>
        <p:nvSpPr>
          <p:cNvPr id="6" name="Footer Placeholder 5"/>
          <p:cNvSpPr>
            <a:spLocks noGrp="1"/>
          </p:cNvSpPr>
          <p:nvPr>
            <p:ph type="ftr" sz="quarter" idx="11"/>
          </p:nvPr>
        </p:nvSpPr>
        <p:spPr/>
        <p:txBody>
          <a:bodyPr/>
          <a:lstStyle/>
          <a:p>
            <a:r>
              <a:rPr lang="en-US"/>
              <a:t>Baumgartner, POLI 203, Spring 2025</a:t>
            </a:r>
          </a:p>
        </p:txBody>
      </p:sp>
      <p:sp>
        <p:nvSpPr>
          <p:cNvPr id="7" name="Slide Number Placeholder 6"/>
          <p:cNvSpPr>
            <a:spLocks noGrp="1"/>
          </p:cNvSpPr>
          <p:nvPr>
            <p:ph type="sldNum" sz="quarter" idx="12"/>
          </p:nvPr>
        </p:nvSpPr>
        <p:spPr/>
        <p:txBody>
          <a:bodyPr/>
          <a:lstStyle/>
          <a:p>
            <a:fld id="{01CACD33-1AF5-48B4-9EA1-614412030078}" type="slidenum">
              <a:rPr lang="en-US" smtClean="0"/>
              <a:t>‹#›</a:t>
            </a:fld>
            <a:endParaRPr lang="en-US"/>
          </a:p>
        </p:txBody>
      </p:sp>
    </p:spTree>
    <p:extLst>
      <p:ext uri="{BB962C8B-B14F-4D97-AF65-F5344CB8AC3E}">
        <p14:creationId xmlns:p14="http://schemas.microsoft.com/office/powerpoint/2010/main" val="3679928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EB318A-E84B-4808-AC65-7A893203638C}" type="datetime1">
              <a:rPr lang="en-US" smtClean="0"/>
              <a:t>3/30/2025</a:t>
            </a:fld>
            <a:endParaRPr lang="en-US"/>
          </a:p>
        </p:txBody>
      </p:sp>
      <p:sp>
        <p:nvSpPr>
          <p:cNvPr id="8" name="Footer Placeholder 7"/>
          <p:cNvSpPr>
            <a:spLocks noGrp="1"/>
          </p:cNvSpPr>
          <p:nvPr>
            <p:ph type="ftr" sz="quarter" idx="11"/>
          </p:nvPr>
        </p:nvSpPr>
        <p:spPr/>
        <p:txBody>
          <a:bodyPr/>
          <a:lstStyle/>
          <a:p>
            <a:r>
              <a:rPr lang="en-US"/>
              <a:t>Baumgartner, POLI 203, Spring 2025</a:t>
            </a:r>
          </a:p>
        </p:txBody>
      </p:sp>
      <p:sp>
        <p:nvSpPr>
          <p:cNvPr id="9" name="Slide Number Placeholder 8"/>
          <p:cNvSpPr>
            <a:spLocks noGrp="1"/>
          </p:cNvSpPr>
          <p:nvPr>
            <p:ph type="sldNum" sz="quarter" idx="12"/>
          </p:nvPr>
        </p:nvSpPr>
        <p:spPr/>
        <p:txBody>
          <a:bodyPr/>
          <a:lstStyle/>
          <a:p>
            <a:fld id="{01CACD33-1AF5-48B4-9EA1-614412030078}" type="slidenum">
              <a:rPr lang="en-US" smtClean="0"/>
              <a:t>‹#›</a:t>
            </a:fld>
            <a:endParaRPr lang="en-US"/>
          </a:p>
        </p:txBody>
      </p:sp>
    </p:spTree>
    <p:extLst>
      <p:ext uri="{BB962C8B-B14F-4D97-AF65-F5344CB8AC3E}">
        <p14:creationId xmlns:p14="http://schemas.microsoft.com/office/powerpoint/2010/main" val="2997882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4A6B585-63B1-4C7F-AFC2-14B601A8D217}" type="datetime1">
              <a:rPr lang="en-US" smtClean="0"/>
              <a:t>3/30/2025</a:t>
            </a:fld>
            <a:endParaRPr lang="en-US"/>
          </a:p>
        </p:txBody>
      </p:sp>
      <p:sp>
        <p:nvSpPr>
          <p:cNvPr id="4" name="Footer Placeholder 3"/>
          <p:cNvSpPr>
            <a:spLocks noGrp="1"/>
          </p:cNvSpPr>
          <p:nvPr>
            <p:ph type="ftr" sz="quarter" idx="11"/>
          </p:nvPr>
        </p:nvSpPr>
        <p:spPr/>
        <p:txBody>
          <a:bodyPr/>
          <a:lstStyle/>
          <a:p>
            <a:r>
              <a:rPr lang="en-US"/>
              <a:t>Baumgartner, POLI 203, Spring 2025</a:t>
            </a:r>
          </a:p>
        </p:txBody>
      </p:sp>
      <p:sp>
        <p:nvSpPr>
          <p:cNvPr id="5" name="Slide Number Placeholder 4"/>
          <p:cNvSpPr>
            <a:spLocks noGrp="1"/>
          </p:cNvSpPr>
          <p:nvPr>
            <p:ph type="sldNum" sz="quarter" idx="12"/>
          </p:nvPr>
        </p:nvSpPr>
        <p:spPr/>
        <p:txBody>
          <a:bodyPr/>
          <a:lstStyle/>
          <a:p>
            <a:fld id="{01CACD33-1AF5-48B4-9EA1-614412030078}" type="slidenum">
              <a:rPr lang="en-US" smtClean="0"/>
              <a:t>‹#›</a:t>
            </a:fld>
            <a:endParaRPr lang="en-US"/>
          </a:p>
        </p:txBody>
      </p:sp>
    </p:spTree>
    <p:extLst>
      <p:ext uri="{BB962C8B-B14F-4D97-AF65-F5344CB8AC3E}">
        <p14:creationId xmlns:p14="http://schemas.microsoft.com/office/powerpoint/2010/main" val="224522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471295-29BA-4E4F-9E12-B8CBBDCA2447}" type="datetime1">
              <a:rPr lang="en-US" smtClean="0"/>
              <a:t>3/30/2025</a:t>
            </a:fld>
            <a:endParaRPr lang="en-US"/>
          </a:p>
        </p:txBody>
      </p:sp>
      <p:sp>
        <p:nvSpPr>
          <p:cNvPr id="3" name="Footer Placeholder 2"/>
          <p:cNvSpPr>
            <a:spLocks noGrp="1"/>
          </p:cNvSpPr>
          <p:nvPr>
            <p:ph type="ftr" sz="quarter" idx="11"/>
          </p:nvPr>
        </p:nvSpPr>
        <p:spPr/>
        <p:txBody>
          <a:bodyPr/>
          <a:lstStyle/>
          <a:p>
            <a:r>
              <a:rPr lang="en-US"/>
              <a:t>Baumgartner, POLI 203, Spring 2025</a:t>
            </a:r>
          </a:p>
        </p:txBody>
      </p:sp>
      <p:sp>
        <p:nvSpPr>
          <p:cNvPr id="4" name="Slide Number Placeholder 3"/>
          <p:cNvSpPr>
            <a:spLocks noGrp="1"/>
          </p:cNvSpPr>
          <p:nvPr>
            <p:ph type="sldNum" sz="quarter" idx="12"/>
          </p:nvPr>
        </p:nvSpPr>
        <p:spPr/>
        <p:txBody>
          <a:bodyPr/>
          <a:lstStyle/>
          <a:p>
            <a:fld id="{01CACD33-1AF5-48B4-9EA1-614412030078}" type="slidenum">
              <a:rPr lang="en-US" smtClean="0"/>
              <a:t>‹#›</a:t>
            </a:fld>
            <a:endParaRPr lang="en-US"/>
          </a:p>
        </p:txBody>
      </p:sp>
    </p:spTree>
    <p:extLst>
      <p:ext uri="{BB962C8B-B14F-4D97-AF65-F5344CB8AC3E}">
        <p14:creationId xmlns:p14="http://schemas.microsoft.com/office/powerpoint/2010/main" val="3852386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5E639E-6552-4CCA-82F8-74A39A1677F1}" type="datetime1">
              <a:rPr lang="en-US" smtClean="0"/>
              <a:t>3/30/2025</a:t>
            </a:fld>
            <a:endParaRPr lang="en-US"/>
          </a:p>
        </p:txBody>
      </p:sp>
      <p:sp>
        <p:nvSpPr>
          <p:cNvPr id="6" name="Footer Placeholder 5"/>
          <p:cNvSpPr>
            <a:spLocks noGrp="1"/>
          </p:cNvSpPr>
          <p:nvPr>
            <p:ph type="ftr" sz="quarter" idx="11"/>
          </p:nvPr>
        </p:nvSpPr>
        <p:spPr/>
        <p:txBody>
          <a:bodyPr/>
          <a:lstStyle/>
          <a:p>
            <a:r>
              <a:rPr lang="en-US"/>
              <a:t>Baumgartner, POLI 203, Spring 2025</a:t>
            </a:r>
          </a:p>
        </p:txBody>
      </p:sp>
      <p:sp>
        <p:nvSpPr>
          <p:cNvPr id="7" name="Slide Number Placeholder 6"/>
          <p:cNvSpPr>
            <a:spLocks noGrp="1"/>
          </p:cNvSpPr>
          <p:nvPr>
            <p:ph type="sldNum" sz="quarter" idx="12"/>
          </p:nvPr>
        </p:nvSpPr>
        <p:spPr/>
        <p:txBody>
          <a:bodyPr/>
          <a:lstStyle/>
          <a:p>
            <a:fld id="{01CACD33-1AF5-48B4-9EA1-614412030078}" type="slidenum">
              <a:rPr lang="en-US" smtClean="0"/>
              <a:t>‹#›</a:t>
            </a:fld>
            <a:endParaRPr lang="en-US"/>
          </a:p>
        </p:txBody>
      </p:sp>
    </p:spTree>
    <p:extLst>
      <p:ext uri="{BB962C8B-B14F-4D97-AF65-F5344CB8AC3E}">
        <p14:creationId xmlns:p14="http://schemas.microsoft.com/office/powerpoint/2010/main" val="2561035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0CF57DB-4C0D-4FF1-8015-380A9A4AA701}" type="datetime1">
              <a:rPr lang="en-US" smtClean="0"/>
              <a:t>3/30/2025</a:t>
            </a:fld>
            <a:endParaRPr lang="en-US"/>
          </a:p>
        </p:txBody>
      </p:sp>
      <p:sp>
        <p:nvSpPr>
          <p:cNvPr id="6" name="Footer Placeholder 5"/>
          <p:cNvSpPr>
            <a:spLocks noGrp="1"/>
          </p:cNvSpPr>
          <p:nvPr>
            <p:ph type="ftr" sz="quarter" idx="11"/>
          </p:nvPr>
        </p:nvSpPr>
        <p:spPr/>
        <p:txBody>
          <a:bodyPr/>
          <a:lstStyle/>
          <a:p>
            <a:r>
              <a:rPr lang="en-US"/>
              <a:t>Baumgartner, POLI 203, Spring 2025</a:t>
            </a:r>
          </a:p>
        </p:txBody>
      </p:sp>
      <p:sp>
        <p:nvSpPr>
          <p:cNvPr id="7" name="Slide Number Placeholder 6"/>
          <p:cNvSpPr>
            <a:spLocks noGrp="1"/>
          </p:cNvSpPr>
          <p:nvPr>
            <p:ph type="sldNum" sz="quarter" idx="12"/>
          </p:nvPr>
        </p:nvSpPr>
        <p:spPr/>
        <p:txBody>
          <a:bodyPr/>
          <a:lstStyle/>
          <a:p>
            <a:fld id="{01CACD33-1AF5-48B4-9EA1-614412030078}" type="slidenum">
              <a:rPr lang="en-US" smtClean="0"/>
              <a:t>‹#›</a:t>
            </a:fld>
            <a:endParaRPr lang="en-US"/>
          </a:p>
        </p:txBody>
      </p:sp>
    </p:spTree>
    <p:extLst>
      <p:ext uri="{BB962C8B-B14F-4D97-AF65-F5344CB8AC3E}">
        <p14:creationId xmlns:p14="http://schemas.microsoft.com/office/powerpoint/2010/main" val="513212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A14F6D-DE87-4130-8A67-146A7BAD40AA}" type="datetime1">
              <a:rPr lang="en-US" smtClean="0"/>
              <a:t>3/30/2025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Baumgartner, POLI 203, Spring 2025</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CACD33-1AF5-48B4-9EA1-614412030078}" type="slidenum">
              <a:rPr lang="en-US" smtClean="0"/>
              <a:t>‹#›</a:t>
            </a:fld>
            <a:endParaRPr lang="en-US"/>
          </a:p>
        </p:txBody>
      </p:sp>
    </p:spTree>
    <p:extLst>
      <p:ext uri="{BB962C8B-B14F-4D97-AF65-F5344CB8AC3E}">
        <p14:creationId xmlns:p14="http://schemas.microsoft.com/office/powerpoint/2010/main" val="341868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5.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dailyadvance.com/news/local/monk-gets-death-penalty-for-role-in-pci-murders/article_380a18d5-61cb-4e4f-820a-849afb54a4e8.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6185" y="321583"/>
            <a:ext cx="11852030" cy="2331182"/>
          </a:xfrm>
        </p:spPr>
        <p:txBody>
          <a:bodyPr>
            <a:normAutofit/>
          </a:bodyPr>
          <a:lstStyle/>
          <a:p>
            <a:r>
              <a:rPr lang="en-US" dirty="0"/>
              <a:t>Deadly Justice, </a:t>
            </a:r>
            <a:r>
              <a:rPr lang="en-US" dirty="0" err="1"/>
              <a:t>Ch</a:t>
            </a:r>
            <a:r>
              <a:rPr lang="en-US" dirty="0"/>
              <a:t> 17</a:t>
            </a:r>
            <a:br>
              <a:rPr lang="en-US" dirty="0"/>
            </a:br>
            <a:r>
              <a:rPr lang="en-US" dirty="0"/>
              <a:t>Pass the </a:t>
            </a:r>
            <a:r>
              <a:rPr lang="en-US" i="1" dirty="0"/>
              <a:t>Gregg</a:t>
            </a:r>
            <a:r>
              <a:rPr lang="en-US" dirty="0"/>
              <a:t> test, or fail the </a:t>
            </a:r>
            <a:r>
              <a:rPr lang="en-US" i="1" dirty="0"/>
              <a:t>Furman</a:t>
            </a:r>
            <a:r>
              <a:rPr lang="en-US" dirty="0"/>
              <a:t> test?</a:t>
            </a:r>
          </a:p>
        </p:txBody>
      </p:sp>
      <p:sp>
        <p:nvSpPr>
          <p:cNvPr id="2" name="Content Placeholder 1"/>
          <p:cNvSpPr>
            <a:spLocks noGrp="1"/>
          </p:cNvSpPr>
          <p:nvPr>
            <p:ph idx="1"/>
          </p:nvPr>
        </p:nvSpPr>
        <p:spPr>
          <a:xfrm>
            <a:off x="838200" y="2004647"/>
            <a:ext cx="10515600" cy="4172316"/>
          </a:xfrm>
        </p:spPr>
        <p:txBody>
          <a:bodyPr>
            <a:normAutofit fontScale="85000" lnSpcReduction="20000"/>
          </a:bodyPr>
          <a:lstStyle/>
          <a:p>
            <a:endParaRPr lang="en-US" dirty="0"/>
          </a:p>
          <a:p>
            <a:pPr marL="0" indent="0">
              <a:buNone/>
            </a:pPr>
            <a:endParaRPr lang="en-US" dirty="0"/>
          </a:p>
          <a:p>
            <a:pPr marL="0" indent="0">
              <a:buNone/>
            </a:pPr>
            <a:r>
              <a:rPr lang="en-US" sz="3900" dirty="0"/>
              <a:t>Given all the evidence we have considered, does the “modern” death penalty system in place since 1976 achieve the goals of the Justices in </a:t>
            </a:r>
            <a:r>
              <a:rPr lang="en-US" sz="3900" i="1" dirty="0"/>
              <a:t>Gregg v. Georgia </a:t>
            </a:r>
            <a:r>
              <a:rPr lang="en-US" sz="3900" dirty="0"/>
              <a:t>(1976), or does it still have the flaws that the Justices rejected in </a:t>
            </a:r>
            <a:r>
              <a:rPr lang="en-US" sz="3900" i="1" dirty="0"/>
              <a:t>Furman v. Georgia </a:t>
            </a:r>
            <a:r>
              <a:rPr lang="en-US" sz="3900" dirty="0"/>
              <a:t>(1972)?</a:t>
            </a:r>
          </a:p>
          <a:p>
            <a:endParaRPr lang="en-US" dirty="0"/>
          </a:p>
          <a:p>
            <a:endParaRPr lang="en-US" dirty="0"/>
          </a:p>
          <a:p>
            <a:pPr marL="0" indent="0">
              <a:buNone/>
            </a:pPr>
            <a:endParaRPr lang="en-US" dirty="0"/>
          </a:p>
          <a:p>
            <a:pPr marL="0" indent="0" algn="ctr">
              <a:buNone/>
            </a:pPr>
            <a:r>
              <a:rPr lang="en-US" dirty="0"/>
              <a:t>March 31, 2025</a:t>
            </a:r>
          </a:p>
        </p:txBody>
      </p:sp>
      <p:pic>
        <p:nvPicPr>
          <p:cNvPr id="8"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
        <p:nvSpPr>
          <p:cNvPr id="3" name="Footer Placeholder 2"/>
          <p:cNvSpPr>
            <a:spLocks noGrp="1"/>
          </p:cNvSpPr>
          <p:nvPr>
            <p:ph type="ftr" sz="quarter" idx="11"/>
          </p:nvPr>
        </p:nvSpPr>
        <p:spPr/>
        <p:txBody>
          <a:bodyPr/>
          <a:lstStyle/>
          <a:p>
            <a:r>
              <a:rPr lang="en-US"/>
              <a:t>Baumgartner, POLI 203, Spring 2025</a:t>
            </a:r>
            <a:endParaRPr lang="en-US" dirty="0"/>
          </a:p>
        </p:txBody>
      </p:sp>
      <p:sp>
        <p:nvSpPr>
          <p:cNvPr id="5" name="Slide Number Placeholder 4"/>
          <p:cNvSpPr>
            <a:spLocks noGrp="1"/>
          </p:cNvSpPr>
          <p:nvPr>
            <p:ph type="sldNum" sz="quarter" idx="12"/>
          </p:nvPr>
        </p:nvSpPr>
        <p:spPr/>
        <p:txBody>
          <a:bodyPr/>
          <a:lstStyle/>
          <a:p>
            <a:fld id="{8D4B8CC8-9496-482A-B097-746D52D1E611}" type="slidenum">
              <a:rPr lang="en-US" smtClean="0"/>
              <a:t>1</a:t>
            </a:fld>
            <a:endParaRPr lang="en-US"/>
          </a:p>
        </p:txBody>
      </p:sp>
    </p:spTree>
    <p:extLst>
      <p:ext uri="{BB962C8B-B14F-4D97-AF65-F5344CB8AC3E}">
        <p14:creationId xmlns:p14="http://schemas.microsoft.com/office/powerpoint/2010/main" val="1405091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many homicides, and how many are in death penalty states?</a:t>
            </a:r>
          </a:p>
        </p:txBody>
      </p:sp>
      <p:sp>
        <p:nvSpPr>
          <p:cNvPr id="4" name="Footer Placeholder 3"/>
          <p:cNvSpPr>
            <a:spLocks noGrp="1"/>
          </p:cNvSpPr>
          <p:nvPr>
            <p:ph type="ftr" sz="quarter" idx="11"/>
          </p:nvPr>
        </p:nvSpPr>
        <p:spPr/>
        <p:txBody>
          <a:bodyPr/>
          <a:lstStyle/>
          <a:p>
            <a:r>
              <a:rPr lang="en-US"/>
              <a:t>Baumgartner, POLI 203, Spring 2025</a:t>
            </a:r>
          </a:p>
        </p:txBody>
      </p:sp>
      <p:sp>
        <p:nvSpPr>
          <p:cNvPr id="5" name="Slide Number Placeholder 4"/>
          <p:cNvSpPr>
            <a:spLocks noGrp="1"/>
          </p:cNvSpPr>
          <p:nvPr>
            <p:ph type="sldNum" sz="quarter" idx="12"/>
          </p:nvPr>
        </p:nvSpPr>
        <p:spPr/>
        <p:txBody>
          <a:bodyPr/>
          <a:lstStyle/>
          <a:p>
            <a:fld id="{8D4B8CC8-9496-482A-B097-746D52D1E611}" type="slidenum">
              <a:rPr lang="en-US" smtClean="0"/>
              <a:t>10</a:t>
            </a:fld>
            <a:endParaRPr lang="en-US"/>
          </a:p>
        </p:txBody>
      </p:sp>
      <p:pic>
        <p:nvPicPr>
          <p:cNvPr id="7"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pic>
        <p:nvPicPr>
          <p:cNvPr id="10" name="Content Placeholder 9" descr="A graph of a number of toxic substances&#10;&#10;AI-generated content may be incorrect.">
            <a:extLst>
              <a:ext uri="{FF2B5EF4-FFF2-40B4-BE49-F238E27FC236}">
                <a16:creationId xmlns:a16="http://schemas.microsoft.com/office/drawing/2014/main" id="{E93C5FB5-2AEE-16D8-1794-1C6097ED24D8}"/>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104072" y="1825625"/>
            <a:ext cx="5983856" cy="4351338"/>
          </a:xfrm>
        </p:spPr>
      </p:pic>
    </p:spTree>
    <p:extLst>
      <p:ext uri="{BB962C8B-B14F-4D97-AF65-F5344CB8AC3E}">
        <p14:creationId xmlns:p14="http://schemas.microsoft.com/office/powerpoint/2010/main" val="2454191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Is it still like being “struck by lightening”? Yes.</a:t>
            </a:r>
          </a:p>
        </p:txBody>
      </p:sp>
      <p:sp>
        <p:nvSpPr>
          <p:cNvPr id="7" name="Text Placeholder 6"/>
          <p:cNvSpPr>
            <a:spLocks noGrp="1"/>
          </p:cNvSpPr>
          <p:nvPr>
            <p:ph type="body" idx="1"/>
          </p:nvPr>
        </p:nvSpPr>
        <p:spPr/>
        <p:txBody>
          <a:bodyPr/>
          <a:lstStyle/>
          <a:p>
            <a:r>
              <a:rPr lang="en-US" dirty="0"/>
              <a:t>Rates per 100 homicides, death states only</a:t>
            </a:r>
          </a:p>
        </p:txBody>
      </p:sp>
      <p:sp>
        <p:nvSpPr>
          <p:cNvPr id="9" name="Text Placeholder 8"/>
          <p:cNvSpPr>
            <a:spLocks noGrp="1"/>
          </p:cNvSpPr>
          <p:nvPr>
            <p:ph type="body" sz="quarter" idx="3"/>
          </p:nvPr>
        </p:nvSpPr>
        <p:spPr/>
        <p:txBody>
          <a:bodyPr/>
          <a:lstStyle/>
          <a:p>
            <a:r>
              <a:rPr lang="en-US" dirty="0"/>
              <a:t>Rates per 100 aggravated homicides, death states only</a:t>
            </a:r>
          </a:p>
        </p:txBody>
      </p:sp>
      <p:sp>
        <p:nvSpPr>
          <p:cNvPr id="4" name="Footer Placeholder 3"/>
          <p:cNvSpPr>
            <a:spLocks noGrp="1"/>
          </p:cNvSpPr>
          <p:nvPr>
            <p:ph type="ftr" sz="quarter" idx="11"/>
          </p:nvPr>
        </p:nvSpPr>
        <p:spPr/>
        <p:txBody>
          <a:bodyPr/>
          <a:lstStyle/>
          <a:p>
            <a:r>
              <a:rPr lang="en-US"/>
              <a:t>Baumgartner, POLI 203, Spring 2025</a:t>
            </a:r>
          </a:p>
        </p:txBody>
      </p:sp>
      <p:sp>
        <p:nvSpPr>
          <p:cNvPr id="5" name="Slide Number Placeholder 4"/>
          <p:cNvSpPr>
            <a:spLocks noGrp="1"/>
          </p:cNvSpPr>
          <p:nvPr>
            <p:ph type="sldNum" sz="quarter" idx="12"/>
          </p:nvPr>
        </p:nvSpPr>
        <p:spPr/>
        <p:txBody>
          <a:bodyPr/>
          <a:lstStyle/>
          <a:p>
            <a:fld id="{8D4B8CC8-9496-482A-B097-746D52D1E611}" type="slidenum">
              <a:rPr lang="en-US" smtClean="0"/>
              <a:t>11</a:t>
            </a:fld>
            <a:endParaRPr lang="en-US"/>
          </a:p>
        </p:txBody>
      </p:sp>
      <p:pic>
        <p:nvPicPr>
          <p:cNvPr id="10"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pic>
        <p:nvPicPr>
          <p:cNvPr id="17" name="Content Placeholder 16" descr="A graph of death sentence and execution&#10;&#10;AI-generated content may be incorrect.">
            <a:extLst>
              <a:ext uri="{FF2B5EF4-FFF2-40B4-BE49-F238E27FC236}">
                <a16:creationId xmlns:a16="http://schemas.microsoft.com/office/drawing/2014/main" id="{E6C83D89-659B-EF08-3B21-25051D0FB941}"/>
              </a:ext>
            </a:extLst>
          </p:cNvPr>
          <p:cNvPicPr>
            <a:picLocks noGrp="1" noChangeAspect="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6230315" y="2505075"/>
            <a:ext cx="5066958" cy="3684588"/>
          </a:xfrm>
        </p:spPr>
      </p:pic>
      <p:pic>
        <p:nvPicPr>
          <p:cNvPr id="15" name="Content Placeholder 14" descr="A graph of death penalty&#10;&#10;AI-generated content may be incorrect.">
            <a:extLst>
              <a:ext uri="{FF2B5EF4-FFF2-40B4-BE49-F238E27FC236}">
                <a16:creationId xmlns:a16="http://schemas.microsoft.com/office/drawing/2014/main" id="{DD26C620-7A71-E49F-FDD8-C973F4326E08}"/>
              </a:ext>
            </a:extLst>
          </p:cNvPr>
          <p:cNvPicPr>
            <a:picLocks noGrp="1" noChangeAspect="1"/>
          </p:cNvPicPr>
          <p:nvPr>
            <p:ph sz="half" idx="2"/>
          </p:nvPr>
        </p:nvPicPr>
        <p:blipFill>
          <a:blip r:embed="rId4" cstate="print">
            <a:extLst>
              <a:ext uri="{28A0092B-C50C-407E-A947-70E740481C1C}">
                <a14:useLocalDpi xmlns:a14="http://schemas.microsoft.com/office/drawing/2010/main" val="0"/>
              </a:ext>
            </a:extLst>
          </a:blip>
          <a:stretch>
            <a:fillRect/>
          </a:stretch>
        </p:blipFill>
        <p:spPr>
          <a:xfrm>
            <a:off x="885202" y="2505075"/>
            <a:ext cx="5066958" cy="3684588"/>
          </a:xfrm>
        </p:spPr>
      </p:pic>
    </p:spTree>
    <p:extLst>
      <p:ext uri="{BB962C8B-B14F-4D97-AF65-F5344CB8AC3E}">
        <p14:creationId xmlns:p14="http://schemas.microsoft.com/office/powerpoint/2010/main" val="3232457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Geographic Concentration: Even greater now.</a:t>
            </a:r>
          </a:p>
        </p:txBody>
      </p:sp>
      <p:sp>
        <p:nvSpPr>
          <p:cNvPr id="6" name="Text Placeholder 5"/>
          <p:cNvSpPr>
            <a:spLocks noGrp="1"/>
          </p:cNvSpPr>
          <p:nvPr>
            <p:ph type="body" idx="1"/>
          </p:nvPr>
        </p:nvSpPr>
        <p:spPr/>
        <p:txBody>
          <a:bodyPr/>
          <a:lstStyle/>
          <a:p>
            <a:r>
              <a:rPr lang="en-US" dirty="0"/>
              <a:t>Before </a:t>
            </a:r>
            <a:r>
              <a:rPr lang="en-US" i="1" dirty="0"/>
              <a:t>Furman</a:t>
            </a:r>
          </a:p>
        </p:txBody>
      </p:sp>
      <p:pic>
        <p:nvPicPr>
          <p:cNvPr id="10" name="Content Placeholder 9"/>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885202" y="2505075"/>
            <a:ext cx="5066958" cy="3684588"/>
          </a:xfrm>
        </p:spPr>
      </p:pic>
      <p:sp>
        <p:nvSpPr>
          <p:cNvPr id="8" name="Text Placeholder 7"/>
          <p:cNvSpPr>
            <a:spLocks noGrp="1"/>
          </p:cNvSpPr>
          <p:nvPr>
            <p:ph type="body" sz="quarter" idx="3"/>
          </p:nvPr>
        </p:nvSpPr>
        <p:spPr/>
        <p:txBody>
          <a:bodyPr/>
          <a:lstStyle/>
          <a:p>
            <a:r>
              <a:rPr lang="en-US" dirty="0"/>
              <a:t>After </a:t>
            </a:r>
            <a:r>
              <a:rPr lang="en-US" i="1" dirty="0"/>
              <a:t>Gregg</a:t>
            </a:r>
          </a:p>
        </p:txBody>
      </p:sp>
      <p:sp>
        <p:nvSpPr>
          <p:cNvPr id="4" name="Footer Placeholder 3"/>
          <p:cNvSpPr>
            <a:spLocks noGrp="1"/>
          </p:cNvSpPr>
          <p:nvPr>
            <p:ph type="ftr" sz="quarter" idx="11"/>
          </p:nvPr>
        </p:nvSpPr>
        <p:spPr/>
        <p:txBody>
          <a:bodyPr/>
          <a:lstStyle/>
          <a:p>
            <a:r>
              <a:rPr lang="en-US"/>
              <a:t>Baumgartner, POLI 203, Spring 2025</a:t>
            </a:r>
          </a:p>
        </p:txBody>
      </p:sp>
      <p:sp>
        <p:nvSpPr>
          <p:cNvPr id="2" name="Slide Number Placeholder 1"/>
          <p:cNvSpPr>
            <a:spLocks noGrp="1"/>
          </p:cNvSpPr>
          <p:nvPr>
            <p:ph type="sldNum" sz="quarter" idx="12"/>
          </p:nvPr>
        </p:nvSpPr>
        <p:spPr/>
        <p:txBody>
          <a:bodyPr/>
          <a:lstStyle/>
          <a:p>
            <a:fld id="{01CACD33-1AF5-48B4-9EA1-614412030078}" type="slidenum">
              <a:rPr lang="en-US" smtClean="0"/>
              <a:t>12</a:t>
            </a:fld>
            <a:endParaRPr lang="en-US"/>
          </a:p>
        </p:txBody>
      </p:sp>
      <p:pic>
        <p:nvPicPr>
          <p:cNvPr id="9"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pic>
        <p:nvPicPr>
          <p:cNvPr id="13" name="Content Placeholder 12" descr="A graph of numbers and letters&#10;&#10;AI-generated content may be incorrect.">
            <a:extLst>
              <a:ext uri="{FF2B5EF4-FFF2-40B4-BE49-F238E27FC236}">
                <a16:creationId xmlns:a16="http://schemas.microsoft.com/office/drawing/2014/main" id="{9BB95E8F-9332-E5DD-6338-DDF050469358}"/>
              </a:ext>
            </a:extLst>
          </p:cNvPr>
          <p:cNvPicPr>
            <a:picLocks noGrp="1" noChangeAspect="1"/>
          </p:cNvPicPr>
          <p:nvPr>
            <p:ph sz="quarter" idx="4"/>
          </p:nvPr>
        </p:nvPicPr>
        <p:blipFill>
          <a:blip r:embed="rId4" cstate="print">
            <a:extLst>
              <a:ext uri="{28A0092B-C50C-407E-A947-70E740481C1C}">
                <a14:useLocalDpi xmlns:a14="http://schemas.microsoft.com/office/drawing/2010/main" val="0"/>
              </a:ext>
            </a:extLst>
          </a:blip>
          <a:stretch>
            <a:fillRect/>
          </a:stretch>
        </p:blipFill>
        <p:spPr>
          <a:xfrm>
            <a:off x="6230315" y="2505075"/>
            <a:ext cx="5066958" cy="3684588"/>
          </a:xfrm>
        </p:spPr>
      </p:pic>
    </p:spTree>
    <p:extLst>
      <p:ext uri="{BB962C8B-B14F-4D97-AF65-F5344CB8AC3E}">
        <p14:creationId xmlns:p14="http://schemas.microsoft.com/office/powerpoint/2010/main" val="3516379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Geographic Concentration: Executions more concentrated than sentences. Both highly concentrated, however.</a:t>
            </a:r>
          </a:p>
        </p:txBody>
      </p:sp>
      <p:sp>
        <p:nvSpPr>
          <p:cNvPr id="3" name="Text Placeholder 2"/>
          <p:cNvSpPr>
            <a:spLocks noGrp="1"/>
          </p:cNvSpPr>
          <p:nvPr>
            <p:ph type="body" idx="1"/>
          </p:nvPr>
        </p:nvSpPr>
        <p:spPr>
          <a:xfrm>
            <a:off x="839788" y="1681163"/>
            <a:ext cx="5157787" cy="498701"/>
          </a:xfrm>
        </p:spPr>
        <p:txBody>
          <a:bodyPr/>
          <a:lstStyle/>
          <a:p>
            <a:r>
              <a:rPr lang="en-US" dirty="0"/>
              <a:t>Executions by state (Death states only)</a:t>
            </a:r>
          </a:p>
        </p:txBody>
      </p:sp>
      <p:sp>
        <p:nvSpPr>
          <p:cNvPr id="5" name="Text Placeholder 4"/>
          <p:cNvSpPr>
            <a:spLocks noGrp="1"/>
          </p:cNvSpPr>
          <p:nvPr>
            <p:ph type="body" sz="quarter" idx="3"/>
          </p:nvPr>
        </p:nvSpPr>
        <p:spPr>
          <a:xfrm>
            <a:off x="6172200" y="1681163"/>
            <a:ext cx="5183188" cy="498701"/>
          </a:xfrm>
        </p:spPr>
        <p:txBody>
          <a:bodyPr/>
          <a:lstStyle/>
          <a:p>
            <a:r>
              <a:rPr lang="en-US" dirty="0"/>
              <a:t>Death Sentences by state</a:t>
            </a:r>
          </a:p>
        </p:txBody>
      </p:sp>
      <p:sp>
        <p:nvSpPr>
          <p:cNvPr id="7" name="Footer Placeholder 6"/>
          <p:cNvSpPr>
            <a:spLocks noGrp="1"/>
          </p:cNvSpPr>
          <p:nvPr>
            <p:ph type="ftr" sz="quarter" idx="11"/>
          </p:nvPr>
        </p:nvSpPr>
        <p:spPr/>
        <p:txBody>
          <a:bodyPr/>
          <a:lstStyle/>
          <a:p>
            <a:r>
              <a:rPr lang="en-US"/>
              <a:t>Baumgartner, POLI 203, Spring 2025</a:t>
            </a:r>
          </a:p>
        </p:txBody>
      </p:sp>
      <p:sp>
        <p:nvSpPr>
          <p:cNvPr id="8" name="Slide Number Placeholder 7"/>
          <p:cNvSpPr>
            <a:spLocks noGrp="1"/>
          </p:cNvSpPr>
          <p:nvPr>
            <p:ph type="sldNum" sz="quarter" idx="12"/>
          </p:nvPr>
        </p:nvSpPr>
        <p:spPr/>
        <p:txBody>
          <a:bodyPr/>
          <a:lstStyle/>
          <a:p>
            <a:fld id="{8D4B8CC8-9496-482A-B097-746D52D1E611}" type="slidenum">
              <a:rPr lang="en-US" smtClean="0"/>
              <a:t>13</a:t>
            </a:fld>
            <a:endParaRPr lang="en-US"/>
          </a:p>
        </p:txBody>
      </p:sp>
      <p:pic>
        <p:nvPicPr>
          <p:cNvPr id="9"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pic>
        <p:nvPicPr>
          <p:cNvPr id="15" name="Content Placeholder 14" descr="A graph of a number of executioners&#10;&#10;AI-generated content may be incorrect.">
            <a:extLst>
              <a:ext uri="{FF2B5EF4-FFF2-40B4-BE49-F238E27FC236}">
                <a16:creationId xmlns:a16="http://schemas.microsoft.com/office/drawing/2014/main" id="{D0D70D79-3B9C-FFAC-E117-672742E45FEE}"/>
              </a:ext>
            </a:extLst>
          </p:cNvPr>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885201" y="2179864"/>
            <a:ext cx="5183187" cy="4101778"/>
          </a:xfrm>
        </p:spPr>
      </p:pic>
      <p:pic>
        <p:nvPicPr>
          <p:cNvPr id="17" name="Content Placeholder 16" descr="A graph with numbers and letters&#10;&#10;AI-generated content may be incorrect.">
            <a:extLst>
              <a:ext uri="{FF2B5EF4-FFF2-40B4-BE49-F238E27FC236}">
                <a16:creationId xmlns:a16="http://schemas.microsoft.com/office/drawing/2014/main" id="{15C7B77B-35B4-C1B1-4562-75EC8C6C147F}"/>
              </a:ext>
            </a:extLst>
          </p:cNvPr>
          <p:cNvPicPr>
            <a:picLocks noGrp="1" noChangeAspect="1"/>
          </p:cNvPicPr>
          <p:nvPr>
            <p:ph sz="quarter" idx="4"/>
          </p:nvPr>
        </p:nvPicPr>
        <p:blipFill>
          <a:blip r:embed="rId4" cstate="print">
            <a:extLst>
              <a:ext uri="{28A0092B-C50C-407E-A947-70E740481C1C}">
                <a14:useLocalDpi xmlns:a14="http://schemas.microsoft.com/office/drawing/2010/main" val="0"/>
              </a:ext>
            </a:extLst>
          </a:blip>
          <a:stretch>
            <a:fillRect/>
          </a:stretch>
        </p:blipFill>
        <p:spPr>
          <a:xfrm>
            <a:off x="7266930" y="2179864"/>
            <a:ext cx="3101713" cy="4154435"/>
          </a:xfrm>
        </p:spPr>
      </p:pic>
    </p:spTree>
    <p:extLst>
      <p:ext uri="{BB962C8B-B14F-4D97-AF65-F5344CB8AC3E}">
        <p14:creationId xmlns:p14="http://schemas.microsoft.com/office/powerpoint/2010/main" val="656417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Other statistical elements clear from the chapters previously discussed</a:t>
            </a:r>
          </a:p>
        </p:txBody>
      </p:sp>
      <p:sp>
        <p:nvSpPr>
          <p:cNvPr id="10" name="Content Placeholder 9"/>
          <p:cNvSpPr>
            <a:spLocks noGrp="1"/>
          </p:cNvSpPr>
          <p:nvPr>
            <p:ph idx="1"/>
          </p:nvPr>
        </p:nvSpPr>
        <p:spPr/>
        <p:txBody>
          <a:bodyPr/>
          <a:lstStyle/>
          <a:p>
            <a:r>
              <a:rPr lang="en-US" dirty="0"/>
              <a:t>I won’t review the evidence about cost, racial bias, deterrence, and so on here.</a:t>
            </a:r>
          </a:p>
          <a:p>
            <a:endParaRPr lang="en-US" dirty="0"/>
          </a:p>
          <a:p>
            <a:r>
              <a:rPr lang="en-US" dirty="0"/>
              <a:t>Clearly, the system fails the Furman test on these and other matters…</a:t>
            </a:r>
          </a:p>
        </p:txBody>
      </p:sp>
      <p:sp>
        <p:nvSpPr>
          <p:cNvPr id="7" name="Footer Placeholder 6"/>
          <p:cNvSpPr>
            <a:spLocks noGrp="1"/>
          </p:cNvSpPr>
          <p:nvPr>
            <p:ph type="ftr" sz="quarter" idx="11"/>
          </p:nvPr>
        </p:nvSpPr>
        <p:spPr/>
        <p:txBody>
          <a:bodyPr/>
          <a:lstStyle/>
          <a:p>
            <a:r>
              <a:rPr lang="en-US"/>
              <a:t>Baumgartner, POLI 203, Spring 2025</a:t>
            </a:r>
          </a:p>
        </p:txBody>
      </p:sp>
      <p:sp>
        <p:nvSpPr>
          <p:cNvPr id="8" name="Slide Number Placeholder 7"/>
          <p:cNvSpPr>
            <a:spLocks noGrp="1"/>
          </p:cNvSpPr>
          <p:nvPr>
            <p:ph type="sldNum" sz="quarter" idx="12"/>
          </p:nvPr>
        </p:nvSpPr>
        <p:spPr/>
        <p:txBody>
          <a:bodyPr/>
          <a:lstStyle/>
          <a:p>
            <a:fld id="{8D4B8CC8-9496-482A-B097-746D52D1E611}" type="slidenum">
              <a:rPr lang="en-US" smtClean="0"/>
              <a:t>14</a:t>
            </a:fld>
            <a:endParaRPr lang="en-US"/>
          </a:p>
        </p:txBody>
      </p:sp>
      <p:pic>
        <p:nvPicPr>
          <p:cNvPr id="6"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594113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A litany of old problems still here:</a:t>
            </a:r>
          </a:p>
        </p:txBody>
      </p:sp>
      <p:sp>
        <p:nvSpPr>
          <p:cNvPr id="9" name="Content Placeholder 8"/>
          <p:cNvSpPr>
            <a:spLocks noGrp="1"/>
          </p:cNvSpPr>
          <p:nvPr>
            <p:ph idx="1"/>
          </p:nvPr>
        </p:nvSpPr>
        <p:spPr/>
        <p:txBody>
          <a:bodyPr/>
          <a:lstStyle/>
          <a:p>
            <a:r>
              <a:rPr lang="en-US" dirty="0"/>
              <a:t>Low rate of use invites “caprice and arbitrariness”</a:t>
            </a:r>
          </a:p>
          <a:p>
            <a:r>
              <a:rPr lang="en-US" dirty="0"/>
              <a:t>Geographical concentration: even worse</a:t>
            </a:r>
          </a:p>
          <a:p>
            <a:r>
              <a:rPr lang="en-US" dirty="0"/>
              <a:t>“extra-legal” disparities: Race, gender, etc. For sure.</a:t>
            </a:r>
          </a:p>
          <a:p>
            <a:r>
              <a:rPr lang="en-US" dirty="0"/>
              <a:t>“Narrow targeting” and “substantial proportion”: Nope.</a:t>
            </a:r>
          </a:p>
          <a:p>
            <a:r>
              <a:rPr lang="en-US" dirty="0"/>
              <a:t>Deterrence: at issue in </a:t>
            </a:r>
            <a:r>
              <a:rPr lang="en-US" i="1" dirty="0"/>
              <a:t>Gregg</a:t>
            </a:r>
            <a:r>
              <a:rPr lang="en-US" dirty="0"/>
              <a:t>, but a settled matter now. No evidence.</a:t>
            </a:r>
          </a:p>
          <a:p>
            <a:pPr lvl="1"/>
            <a:r>
              <a:rPr lang="en-US" dirty="0"/>
              <a:t>Further, note that the justices in </a:t>
            </a:r>
            <a:r>
              <a:rPr lang="en-US" i="1" dirty="0"/>
              <a:t>Furman</a:t>
            </a:r>
            <a:r>
              <a:rPr lang="en-US" dirty="0"/>
              <a:t> suggested that even if there was a deterrent value, killing a person in order to dissuade another from homicide is not fair to the person killed: “does not comport with human dignity.”</a:t>
            </a:r>
          </a:p>
          <a:p>
            <a:r>
              <a:rPr lang="en-US" dirty="0"/>
              <a:t>Evolving standards: “cruel AND unusual” – so use matters.</a:t>
            </a:r>
          </a:p>
          <a:p>
            <a:endParaRPr lang="en-US" dirty="0"/>
          </a:p>
          <a:p>
            <a:endParaRPr lang="en-US" dirty="0"/>
          </a:p>
        </p:txBody>
      </p:sp>
      <p:sp>
        <p:nvSpPr>
          <p:cNvPr id="7" name="Footer Placeholder 6"/>
          <p:cNvSpPr>
            <a:spLocks noGrp="1"/>
          </p:cNvSpPr>
          <p:nvPr>
            <p:ph type="ftr" sz="quarter" idx="11"/>
          </p:nvPr>
        </p:nvSpPr>
        <p:spPr/>
        <p:txBody>
          <a:bodyPr/>
          <a:lstStyle/>
          <a:p>
            <a:r>
              <a:rPr lang="en-US"/>
              <a:t>Baumgartner, POLI 203, Spring 2025</a:t>
            </a:r>
          </a:p>
        </p:txBody>
      </p:sp>
      <p:sp>
        <p:nvSpPr>
          <p:cNvPr id="2" name="Slide Number Placeholder 1"/>
          <p:cNvSpPr>
            <a:spLocks noGrp="1"/>
          </p:cNvSpPr>
          <p:nvPr>
            <p:ph type="sldNum" sz="quarter" idx="12"/>
          </p:nvPr>
        </p:nvSpPr>
        <p:spPr/>
        <p:txBody>
          <a:bodyPr/>
          <a:lstStyle/>
          <a:p>
            <a:fld id="{01CACD33-1AF5-48B4-9EA1-614412030078}" type="slidenum">
              <a:rPr lang="en-US" smtClean="0"/>
              <a:t>15</a:t>
            </a:fld>
            <a:endParaRPr lang="en-US"/>
          </a:p>
        </p:txBody>
      </p:sp>
      <p:pic>
        <p:nvPicPr>
          <p:cNvPr id="6"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1381912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EC272-3890-9357-F138-C63D20BC6955}"/>
              </a:ext>
            </a:extLst>
          </p:cNvPr>
          <p:cNvSpPr>
            <a:spLocks noGrp="1"/>
          </p:cNvSpPr>
          <p:nvPr>
            <p:ph type="title"/>
          </p:nvPr>
        </p:nvSpPr>
        <p:spPr>
          <a:xfrm>
            <a:off x="838200" y="365125"/>
            <a:ext cx="5257800" cy="5570311"/>
          </a:xfrm>
        </p:spPr>
        <p:txBody>
          <a:bodyPr/>
          <a:lstStyle/>
          <a:p>
            <a:r>
              <a:rPr lang="en-US" dirty="0"/>
              <a:t>Massive evidence of racial bias, but mostly by race and gender of the victim. Cross-racial crimes massively punished.</a:t>
            </a:r>
            <a:br>
              <a:rPr lang="en-US" dirty="0"/>
            </a:br>
            <a:r>
              <a:rPr lang="en-US" dirty="0"/>
              <a:t>This data not available at time of Furman, but it was suspected.</a:t>
            </a:r>
          </a:p>
        </p:txBody>
      </p:sp>
      <p:pic>
        <p:nvPicPr>
          <p:cNvPr id="7" name="Content Placeholder 6">
            <a:extLst>
              <a:ext uri="{FF2B5EF4-FFF2-40B4-BE49-F238E27FC236}">
                <a16:creationId xmlns:a16="http://schemas.microsoft.com/office/drawing/2014/main" id="{69A7B700-7916-CA58-5FFA-7D89135C2B97}"/>
              </a:ext>
            </a:extLst>
          </p:cNvPr>
          <p:cNvPicPr>
            <a:picLocks noGrp="1" noChangeAspect="1"/>
          </p:cNvPicPr>
          <p:nvPr>
            <p:ph idx="1"/>
          </p:nvPr>
        </p:nvPicPr>
        <p:blipFill>
          <a:blip r:embed="rId2"/>
          <a:stretch>
            <a:fillRect/>
          </a:stretch>
        </p:blipFill>
        <p:spPr>
          <a:xfrm>
            <a:off x="6720783" y="85271"/>
            <a:ext cx="5019460" cy="6541756"/>
          </a:xfrm>
        </p:spPr>
      </p:pic>
      <p:sp>
        <p:nvSpPr>
          <p:cNvPr id="4" name="Footer Placeholder 3">
            <a:extLst>
              <a:ext uri="{FF2B5EF4-FFF2-40B4-BE49-F238E27FC236}">
                <a16:creationId xmlns:a16="http://schemas.microsoft.com/office/drawing/2014/main" id="{2C3E828E-A028-2CC0-8396-75BB1FF33824}"/>
              </a:ext>
            </a:extLst>
          </p:cNvPr>
          <p:cNvSpPr>
            <a:spLocks noGrp="1"/>
          </p:cNvSpPr>
          <p:nvPr>
            <p:ph type="ftr" sz="quarter" idx="11"/>
          </p:nvPr>
        </p:nvSpPr>
        <p:spPr/>
        <p:txBody>
          <a:bodyPr/>
          <a:lstStyle/>
          <a:p>
            <a:r>
              <a:rPr lang="en-US"/>
              <a:t>Baumgartner, POLI 203, Spring 2025</a:t>
            </a:r>
          </a:p>
        </p:txBody>
      </p:sp>
      <p:sp>
        <p:nvSpPr>
          <p:cNvPr id="5" name="Slide Number Placeholder 4">
            <a:extLst>
              <a:ext uri="{FF2B5EF4-FFF2-40B4-BE49-F238E27FC236}">
                <a16:creationId xmlns:a16="http://schemas.microsoft.com/office/drawing/2014/main" id="{3BE46677-2070-B486-6F81-51F0DCD71851}"/>
              </a:ext>
            </a:extLst>
          </p:cNvPr>
          <p:cNvSpPr>
            <a:spLocks noGrp="1"/>
          </p:cNvSpPr>
          <p:nvPr>
            <p:ph type="sldNum" sz="quarter" idx="12"/>
          </p:nvPr>
        </p:nvSpPr>
        <p:spPr/>
        <p:txBody>
          <a:bodyPr/>
          <a:lstStyle/>
          <a:p>
            <a:fld id="{01CACD33-1AF5-48B4-9EA1-614412030078}" type="slidenum">
              <a:rPr lang="en-US" smtClean="0"/>
              <a:t>16</a:t>
            </a:fld>
            <a:endParaRPr lang="en-US"/>
          </a:p>
        </p:txBody>
      </p:sp>
      <p:pic>
        <p:nvPicPr>
          <p:cNvPr id="3" name="Content Placeholder 6">
            <a:extLst>
              <a:ext uri="{FF2B5EF4-FFF2-40B4-BE49-F238E27FC236}">
                <a16:creationId xmlns:a16="http://schemas.microsoft.com/office/drawing/2014/main" id="{289BBDA4-3E49-8A1D-BE98-BE6243A4E1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3757191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New problems not discussed in </a:t>
            </a:r>
            <a:r>
              <a:rPr lang="en-US" i="1" dirty="0"/>
              <a:t>Furman</a:t>
            </a:r>
          </a:p>
        </p:txBody>
      </p:sp>
      <p:sp>
        <p:nvSpPr>
          <p:cNvPr id="9" name="Content Placeholder 8"/>
          <p:cNvSpPr>
            <a:spLocks noGrp="1"/>
          </p:cNvSpPr>
          <p:nvPr>
            <p:ph idx="1"/>
          </p:nvPr>
        </p:nvSpPr>
        <p:spPr>
          <a:xfrm>
            <a:off x="838200" y="1312985"/>
            <a:ext cx="10515600" cy="4863978"/>
          </a:xfrm>
        </p:spPr>
        <p:txBody>
          <a:bodyPr>
            <a:normAutofit lnSpcReduction="10000"/>
          </a:bodyPr>
          <a:lstStyle/>
          <a:p>
            <a:r>
              <a:rPr lang="en-US" dirty="0"/>
              <a:t>Innocence: over 190 found to be innocence</a:t>
            </a:r>
          </a:p>
          <a:p>
            <a:r>
              <a:rPr lang="en-US" dirty="0"/>
              <a:t>Reversals: over 70 percent reversed</a:t>
            </a:r>
          </a:p>
          <a:p>
            <a:r>
              <a:rPr lang="en-US" dirty="0"/>
              <a:t>Stays: typical, sometimes many times, or at the last minute</a:t>
            </a:r>
          </a:p>
          <a:p>
            <a:r>
              <a:rPr lang="en-US" dirty="0"/>
              <a:t>Delays: typically now over 20 years from sentence to execution, often longer</a:t>
            </a:r>
          </a:p>
          <a:p>
            <a:pPr lvl="1"/>
            <a:r>
              <a:rPr lang="en-US" dirty="0"/>
              <a:t>All these can be considered elements of torture)</a:t>
            </a:r>
          </a:p>
          <a:p>
            <a:r>
              <a:rPr lang="en-US" dirty="0"/>
              <a:t>Unwillingness of governors to commute death sentences</a:t>
            </a:r>
          </a:p>
          <a:p>
            <a:pPr lvl="1"/>
            <a:r>
              <a:rPr lang="en-US" dirty="0"/>
              <a:t>(This was previously more common, very rare in the modern period; see next slide)</a:t>
            </a:r>
          </a:p>
          <a:p>
            <a:r>
              <a:rPr lang="en-US" dirty="0"/>
              <a:t>Cost</a:t>
            </a:r>
          </a:p>
          <a:p>
            <a:pPr lvl="1"/>
            <a:r>
              <a:rPr lang="en-US" dirty="0"/>
              <a:t>(Changes the political calculus, if not the moral / legal issues)</a:t>
            </a:r>
          </a:p>
        </p:txBody>
      </p:sp>
      <p:sp>
        <p:nvSpPr>
          <p:cNvPr id="7" name="Footer Placeholder 6"/>
          <p:cNvSpPr>
            <a:spLocks noGrp="1"/>
          </p:cNvSpPr>
          <p:nvPr>
            <p:ph type="ftr" sz="quarter" idx="11"/>
          </p:nvPr>
        </p:nvSpPr>
        <p:spPr/>
        <p:txBody>
          <a:bodyPr/>
          <a:lstStyle/>
          <a:p>
            <a:r>
              <a:rPr lang="en-US"/>
              <a:t>Baumgartner, POLI 203, Spring 2025</a:t>
            </a:r>
          </a:p>
        </p:txBody>
      </p:sp>
      <p:sp>
        <p:nvSpPr>
          <p:cNvPr id="2" name="Slide Number Placeholder 1"/>
          <p:cNvSpPr>
            <a:spLocks noGrp="1"/>
          </p:cNvSpPr>
          <p:nvPr>
            <p:ph type="sldNum" sz="quarter" idx="12"/>
          </p:nvPr>
        </p:nvSpPr>
        <p:spPr/>
        <p:txBody>
          <a:bodyPr/>
          <a:lstStyle/>
          <a:p>
            <a:fld id="{01CACD33-1AF5-48B4-9EA1-614412030078}" type="slidenum">
              <a:rPr lang="en-US" smtClean="0"/>
              <a:t>17</a:t>
            </a:fld>
            <a:endParaRPr lang="en-US"/>
          </a:p>
        </p:txBody>
      </p:sp>
      <p:pic>
        <p:nvPicPr>
          <p:cNvPr id="6"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2644335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04107" y="136525"/>
            <a:ext cx="3834493" cy="5847896"/>
          </a:xfrm>
        </p:spPr>
        <p:txBody>
          <a:bodyPr>
            <a:normAutofit fontScale="90000"/>
          </a:bodyPr>
          <a:lstStyle/>
          <a:p>
            <a:r>
              <a:rPr lang="en-US" dirty="0"/>
              <a:t>Governors almost never commute death sentences: 437 total, but most of these associated with mass decisions, not individual mercy.</a:t>
            </a:r>
          </a:p>
        </p:txBody>
      </p:sp>
      <p:sp>
        <p:nvSpPr>
          <p:cNvPr id="7" name="Footer Placeholder 6"/>
          <p:cNvSpPr>
            <a:spLocks noGrp="1"/>
          </p:cNvSpPr>
          <p:nvPr>
            <p:ph type="ftr" sz="quarter" idx="11"/>
          </p:nvPr>
        </p:nvSpPr>
        <p:spPr/>
        <p:txBody>
          <a:bodyPr/>
          <a:lstStyle/>
          <a:p>
            <a:r>
              <a:rPr lang="en-US"/>
              <a:t>Baumgartner, POLI 203, Spring 2025</a:t>
            </a:r>
          </a:p>
        </p:txBody>
      </p:sp>
      <p:sp>
        <p:nvSpPr>
          <p:cNvPr id="8" name="Slide Number Placeholder 7"/>
          <p:cNvSpPr>
            <a:spLocks noGrp="1"/>
          </p:cNvSpPr>
          <p:nvPr>
            <p:ph type="sldNum" sz="quarter" idx="12"/>
          </p:nvPr>
        </p:nvSpPr>
        <p:spPr/>
        <p:txBody>
          <a:bodyPr/>
          <a:lstStyle/>
          <a:p>
            <a:fld id="{8D4B8CC8-9496-482A-B097-746D52D1E611}" type="slidenum">
              <a:rPr lang="en-US" smtClean="0"/>
              <a:t>18</a:t>
            </a:fld>
            <a:endParaRPr lang="en-US"/>
          </a:p>
        </p:txBody>
      </p:sp>
      <p:pic>
        <p:nvPicPr>
          <p:cNvPr id="6"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pic>
        <p:nvPicPr>
          <p:cNvPr id="5" name="Content Placeholder 4" descr="A graph with red lines and blue lines&#10;&#10;AI-generated content may be incorrect.">
            <a:extLst>
              <a:ext uri="{FF2B5EF4-FFF2-40B4-BE49-F238E27FC236}">
                <a16:creationId xmlns:a16="http://schemas.microsoft.com/office/drawing/2014/main" id="{11641E73-1E04-EA7D-C98F-0DFE89CA6EC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910693" y="181508"/>
            <a:ext cx="8172451" cy="5942840"/>
          </a:xfrm>
        </p:spPr>
      </p:pic>
    </p:spTree>
    <p:extLst>
      <p:ext uri="{BB962C8B-B14F-4D97-AF65-F5344CB8AC3E}">
        <p14:creationId xmlns:p14="http://schemas.microsoft.com/office/powerpoint/2010/main" val="2843124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B2E48-0D9C-B0A5-F72F-4BA8102BD7DA}"/>
              </a:ext>
            </a:extLst>
          </p:cNvPr>
          <p:cNvSpPr>
            <a:spLocks noGrp="1"/>
          </p:cNvSpPr>
          <p:nvPr>
            <p:ph type="title"/>
          </p:nvPr>
        </p:nvSpPr>
        <p:spPr/>
        <p:txBody>
          <a:bodyPr/>
          <a:lstStyle/>
          <a:p>
            <a:r>
              <a:rPr lang="en-US" dirty="0"/>
              <a:t>No solution to the </a:t>
            </a:r>
            <a:r>
              <a:rPr lang="en-US" dirty="0" err="1"/>
              <a:t>McGautha</a:t>
            </a:r>
            <a:r>
              <a:rPr lang="en-US" dirty="0"/>
              <a:t> problem</a:t>
            </a:r>
          </a:p>
        </p:txBody>
      </p:sp>
      <p:sp>
        <p:nvSpPr>
          <p:cNvPr id="3" name="Content Placeholder 2">
            <a:extLst>
              <a:ext uri="{FF2B5EF4-FFF2-40B4-BE49-F238E27FC236}">
                <a16:creationId xmlns:a16="http://schemas.microsoft.com/office/drawing/2014/main" id="{F1E55688-B836-4F24-F385-9C6BE98AE11E}"/>
              </a:ext>
            </a:extLst>
          </p:cNvPr>
          <p:cNvSpPr>
            <a:spLocks noGrp="1"/>
          </p:cNvSpPr>
          <p:nvPr>
            <p:ph idx="1"/>
          </p:nvPr>
        </p:nvSpPr>
        <p:spPr/>
        <p:txBody>
          <a:bodyPr/>
          <a:lstStyle/>
          <a:p>
            <a:r>
              <a:rPr lang="en-US" dirty="0"/>
              <a:t>The Court has long been comfortable with </a:t>
            </a:r>
            <a:r>
              <a:rPr lang="en-US" dirty="0" err="1"/>
              <a:t>McGautha</a:t>
            </a:r>
            <a:endParaRPr lang="en-US" dirty="0"/>
          </a:p>
          <a:p>
            <a:endParaRPr lang="en-US" dirty="0"/>
          </a:p>
          <a:p>
            <a:r>
              <a:rPr lang="en-US" dirty="0"/>
              <a:t>Are you?</a:t>
            </a:r>
          </a:p>
          <a:p>
            <a:endParaRPr lang="en-US" dirty="0"/>
          </a:p>
          <a:p>
            <a:r>
              <a:rPr lang="en-US" dirty="0"/>
              <a:t>Bring 12 jurors into a room</a:t>
            </a:r>
          </a:p>
          <a:p>
            <a:endParaRPr lang="en-US" dirty="0"/>
          </a:p>
          <a:p>
            <a:r>
              <a:rPr lang="en-US" dirty="0"/>
              <a:t>Note that they are not comparing. They are looking only at one case.</a:t>
            </a:r>
          </a:p>
        </p:txBody>
      </p:sp>
      <p:sp>
        <p:nvSpPr>
          <p:cNvPr id="4" name="Footer Placeholder 3">
            <a:extLst>
              <a:ext uri="{FF2B5EF4-FFF2-40B4-BE49-F238E27FC236}">
                <a16:creationId xmlns:a16="http://schemas.microsoft.com/office/drawing/2014/main" id="{D0100BA4-4E44-7831-6A25-C6CCEF111ADD}"/>
              </a:ext>
            </a:extLst>
          </p:cNvPr>
          <p:cNvSpPr>
            <a:spLocks noGrp="1"/>
          </p:cNvSpPr>
          <p:nvPr>
            <p:ph type="ftr" sz="quarter" idx="11"/>
          </p:nvPr>
        </p:nvSpPr>
        <p:spPr/>
        <p:txBody>
          <a:bodyPr/>
          <a:lstStyle/>
          <a:p>
            <a:r>
              <a:rPr lang="en-US"/>
              <a:t>Baumgartner, POLI 203, Spring 2025</a:t>
            </a:r>
          </a:p>
        </p:txBody>
      </p:sp>
      <p:sp>
        <p:nvSpPr>
          <p:cNvPr id="5" name="Slide Number Placeholder 4">
            <a:extLst>
              <a:ext uri="{FF2B5EF4-FFF2-40B4-BE49-F238E27FC236}">
                <a16:creationId xmlns:a16="http://schemas.microsoft.com/office/drawing/2014/main" id="{8B072530-2160-9232-032F-098E9EEE1BBE}"/>
              </a:ext>
            </a:extLst>
          </p:cNvPr>
          <p:cNvSpPr>
            <a:spLocks noGrp="1"/>
          </p:cNvSpPr>
          <p:nvPr>
            <p:ph type="sldNum" sz="quarter" idx="12"/>
          </p:nvPr>
        </p:nvSpPr>
        <p:spPr/>
        <p:txBody>
          <a:bodyPr/>
          <a:lstStyle/>
          <a:p>
            <a:fld id="{01CACD33-1AF5-48B4-9EA1-614412030078}" type="slidenum">
              <a:rPr lang="en-US" smtClean="0"/>
              <a:t>19</a:t>
            </a:fld>
            <a:endParaRPr lang="en-US"/>
          </a:p>
        </p:txBody>
      </p:sp>
      <p:pic>
        <p:nvPicPr>
          <p:cNvPr id="6" name="Content Placeholder 6">
            <a:extLst>
              <a:ext uri="{FF2B5EF4-FFF2-40B4-BE49-F238E27FC236}">
                <a16:creationId xmlns:a16="http://schemas.microsoft.com/office/drawing/2014/main" id="{C48C2222-C8FE-1DDE-D916-582AD5C7D2C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2873162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85F05-944F-FC14-31D2-B97E895BD5A1}"/>
              </a:ext>
            </a:extLst>
          </p:cNvPr>
          <p:cNvSpPr>
            <a:spLocks noGrp="1"/>
          </p:cNvSpPr>
          <p:nvPr>
            <p:ph type="title"/>
          </p:nvPr>
        </p:nvSpPr>
        <p:spPr/>
        <p:txBody>
          <a:bodyPr/>
          <a:lstStyle/>
          <a:p>
            <a:r>
              <a:rPr lang="en-US" dirty="0"/>
              <a:t>One bit of news: A death sentence was handed down last week in Pasquotank County</a:t>
            </a:r>
          </a:p>
        </p:txBody>
      </p:sp>
      <p:sp>
        <p:nvSpPr>
          <p:cNvPr id="3" name="Content Placeholder 2">
            <a:extLst>
              <a:ext uri="{FF2B5EF4-FFF2-40B4-BE49-F238E27FC236}">
                <a16:creationId xmlns:a16="http://schemas.microsoft.com/office/drawing/2014/main" id="{DEE309F0-0812-7CFB-1E4E-48B49030671E}"/>
              </a:ext>
            </a:extLst>
          </p:cNvPr>
          <p:cNvSpPr>
            <a:spLocks noGrp="1"/>
          </p:cNvSpPr>
          <p:nvPr>
            <p:ph idx="1"/>
          </p:nvPr>
        </p:nvSpPr>
        <p:spPr/>
        <p:txBody>
          <a:bodyPr/>
          <a:lstStyle/>
          <a:p>
            <a:r>
              <a:rPr lang="en-US" dirty="0">
                <a:hlinkClick r:id="rId2"/>
              </a:rPr>
              <a:t>https://www.dailyadvance.com/news/local/monk-gets-death-penalty-for-role-in-pci-murders/article_380a18d5-61cb-4e4f-820a-849afb54a4e8.html</a:t>
            </a:r>
            <a:endParaRPr lang="en-US" dirty="0"/>
          </a:p>
          <a:p>
            <a:endParaRPr lang="en-US" dirty="0"/>
          </a:p>
          <a:p>
            <a:r>
              <a:rPr lang="en-US" dirty="0"/>
              <a:t>4 individuals broke out of prison in 2017, killing 4 staff members and injuring others. This is the 3</a:t>
            </a:r>
            <a:r>
              <a:rPr lang="en-US" baseline="30000" dirty="0"/>
              <a:t>rd</a:t>
            </a:r>
            <a:r>
              <a:rPr lang="en-US" dirty="0"/>
              <a:t> person to stand trial, and the 3</a:t>
            </a:r>
            <a:r>
              <a:rPr lang="en-US" baseline="30000" dirty="0"/>
              <a:t>rd</a:t>
            </a:r>
            <a:r>
              <a:rPr lang="en-US" dirty="0"/>
              <a:t> to get death. There is one more trial still to come.</a:t>
            </a:r>
          </a:p>
          <a:p>
            <a:r>
              <a:rPr lang="en-US" dirty="0"/>
              <a:t>Jonathan Monk was sentenced after only 2 hours of deliberation.</a:t>
            </a:r>
          </a:p>
        </p:txBody>
      </p:sp>
      <p:sp>
        <p:nvSpPr>
          <p:cNvPr id="4" name="Footer Placeholder 3">
            <a:extLst>
              <a:ext uri="{FF2B5EF4-FFF2-40B4-BE49-F238E27FC236}">
                <a16:creationId xmlns:a16="http://schemas.microsoft.com/office/drawing/2014/main" id="{9514922A-7E47-96A5-73B0-172521DB345E}"/>
              </a:ext>
            </a:extLst>
          </p:cNvPr>
          <p:cNvSpPr>
            <a:spLocks noGrp="1"/>
          </p:cNvSpPr>
          <p:nvPr>
            <p:ph type="ftr" sz="quarter" idx="11"/>
          </p:nvPr>
        </p:nvSpPr>
        <p:spPr/>
        <p:txBody>
          <a:bodyPr/>
          <a:lstStyle/>
          <a:p>
            <a:r>
              <a:rPr lang="en-US"/>
              <a:t>Baumgartner, POLI 203, Spring 2025</a:t>
            </a:r>
          </a:p>
        </p:txBody>
      </p:sp>
      <p:sp>
        <p:nvSpPr>
          <p:cNvPr id="5" name="Slide Number Placeholder 4">
            <a:extLst>
              <a:ext uri="{FF2B5EF4-FFF2-40B4-BE49-F238E27FC236}">
                <a16:creationId xmlns:a16="http://schemas.microsoft.com/office/drawing/2014/main" id="{ADA60527-2C89-0093-6499-0E43BECA3737}"/>
              </a:ext>
            </a:extLst>
          </p:cNvPr>
          <p:cNvSpPr>
            <a:spLocks noGrp="1"/>
          </p:cNvSpPr>
          <p:nvPr>
            <p:ph type="sldNum" sz="quarter" idx="12"/>
          </p:nvPr>
        </p:nvSpPr>
        <p:spPr/>
        <p:txBody>
          <a:bodyPr/>
          <a:lstStyle/>
          <a:p>
            <a:fld id="{01CACD33-1AF5-48B4-9EA1-614412030078}" type="slidenum">
              <a:rPr lang="en-US" smtClean="0"/>
              <a:t>2</a:t>
            </a:fld>
            <a:endParaRPr lang="en-US"/>
          </a:p>
        </p:txBody>
      </p:sp>
      <p:pic>
        <p:nvPicPr>
          <p:cNvPr id="6" name="Content Placeholder 6">
            <a:extLst>
              <a:ext uri="{FF2B5EF4-FFF2-40B4-BE49-F238E27FC236}">
                <a16:creationId xmlns:a16="http://schemas.microsoft.com/office/drawing/2014/main" id="{F4F64E3A-38EB-6744-43E3-91646B971CB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16084662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B64D9-3A5E-DEC6-FAB3-8A1F5576B023}"/>
              </a:ext>
            </a:extLst>
          </p:cNvPr>
          <p:cNvSpPr>
            <a:spLocks noGrp="1"/>
          </p:cNvSpPr>
          <p:nvPr>
            <p:ph type="title"/>
          </p:nvPr>
        </p:nvSpPr>
        <p:spPr/>
        <p:txBody>
          <a:bodyPr/>
          <a:lstStyle/>
          <a:p>
            <a:r>
              <a:rPr lang="en-US" dirty="0"/>
              <a:t>No solution to the death-qualification problem</a:t>
            </a:r>
          </a:p>
        </p:txBody>
      </p:sp>
      <p:sp>
        <p:nvSpPr>
          <p:cNvPr id="3" name="Content Placeholder 2">
            <a:extLst>
              <a:ext uri="{FF2B5EF4-FFF2-40B4-BE49-F238E27FC236}">
                <a16:creationId xmlns:a16="http://schemas.microsoft.com/office/drawing/2014/main" id="{727EF7AE-8ADC-D982-134F-FEC9028F162B}"/>
              </a:ext>
            </a:extLst>
          </p:cNvPr>
          <p:cNvSpPr>
            <a:spLocks noGrp="1"/>
          </p:cNvSpPr>
          <p:nvPr>
            <p:ph idx="1"/>
          </p:nvPr>
        </p:nvSpPr>
        <p:spPr/>
        <p:txBody>
          <a:bodyPr/>
          <a:lstStyle/>
          <a:p>
            <a:r>
              <a:rPr lang="en-US" dirty="0"/>
              <a:t>Jury of your peers?</a:t>
            </a:r>
          </a:p>
          <a:p>
            <a:r>
              <a:rPr lang="en-US" dirty="0"/>
              <a:t>What if you are:</a:t>
            </a:r>
          </a:p>
          <a:p>
            <a:pPr lvl="1"/>
            <a:r>
              <a:rPr lang="en-US" dirty="0"/>
              <a:t>Catholic? Jewish? </a:t>
            </a:r>
            <a:r>
              <a:rPr lang="en-US" dirty="0" err="1"/>
              <a:t>Buddist</a:t>
            </a:r>
            <a:r>
              <a:rPr lang="en-US" dirty="0"/>
              <a:t>? Of another faith that does not abide the death penalty?</a:t>
            </a:r>
          </a:p>
          <a:p>
            <a:pPr lvl="1"/>
            <a:r>
              <a:rPr lang="en-US" dirty="0"/>
              <a:t>Black? Lots of black Americans oppose the system, based on practical politics </a:t>
            </a:r>
            <a:r>
              <a:rPr lang="en-US" dirty="0" err="1"/>
              <a:t>moreso</a:t>
            </a:r>
            <a:r>
              <a:rPr lang="en-US" dirty="0"/>
              <a:t> than based on religion</a:t>
            </a:r>
          </a:p>
          <a:p>
            <a:pPr lvl="1"/>
            <a:r>
              <a:rPr lang="en-US" dirty="0"/>
              <a:t>Not trusting of the police?</a:t>
            </a:r>
          </a:p>
          <a:p>
            <a:r>
              <a:rPr lang="en-US" dirty="0"/>
              <a:t>Your trial of guilt will exclude people who could not sentence a person to death. (Also those who would do so every time…)</a:t>
            </a:r>
          </a:p>
          <a:p>
            <a:endParaRPr lang="en-US" dirty="0"/>
          </a:p>
        </p:txBody>
      </p:sp>
      <p:sp>
        <p:nvSpPr>
          <p:cNvPr id="4" name="Footer Placeholder 3">
            <a:extLst>
              <a:ext uri="{FF2B5EF4-FFF2-40B4-BE49-F238E27FC236}">
                <a16:creationId xmlns:a16="http://schemas.microsoft.com/office/drawing/2014/main" id="{DD86C0FC-7182-80E9-6ACF-E4C6C7A990F5}"/>
              </a:ext>
            </a:extLst>
          </p:cNvPr>
          <p:cNvSpPr>
            <a:spLocks noGrp="1"/>
          </p:cNvSpPr>
          <p:nvPr>
            <p:ph type="ftr" sz="quarter" idx="11"/>
          </p:nvPr>
        </p:nvSpPr>
        <p:spPr/>
        <p:txBody>
          <a:bodyPr/>
          <a:lstStyle/>
          <a:p>
            <a:r>
              <a:rPr lang="en-US"/>
              <a:t>Baumgartner, POLI 203, Spring 2025</a:t>
            </a:r>
          </a:p>
        </p:txBody>
      </p:sp>
      <p:sp>
        <p:nvSpPr>
          <p:cNvPr id="5" name="Slide Number Placeholder 4">
            <a:extLst>
              <a:ext uri="{FF2B5EF4-FFF2-40B4-BE49-F238E27FC236}">
                <a16:creationId xmlns:a16="http://schemas.microsoft.com/office/drawing/2014/main" id="{E805056C-8C1E-38C5-84D5-692BF63D5C8D}"/>
              </a:ext>
            </a:extLst>
          </p:cNvPr>
          <p:cNvSpPr>
            <a:spLocks noGrp="1"/>
          </p:cNvSpPr>
          <p:nvPr>
            <p:ph type="sldNum" sz="quarter" idx="12"/>
          </p:nvPr>
        </p:nvSpPr>
        <p:spPr/>
        <p:txBody>
          <a:bodyPr/>
          <a:lstStyle/>
          <a:p>
            <a:fld id="{01CACD33-1AF5-48B4-9EA1-614412030078}" type="slidenum">
              <a:rPr lang="en-US" smtClean="0"/>
              <a:t>20</a:t>
            </a:fld>
            <a:endParaRPr lang="en-US"/>
          </a:p>
        </p:txBody>
      </p:sp>
      <p:pic>
        <p:nvPicPr>
          <p:cNvPr id="6" name="Content Placeholder 6">
            <a:extLst>
              <a:ext uri="{FF2B5EF4-FFF2-40B4-BE49-F238E27FC236}">
                <a16:creationId xmlns:a16="http://schemas.microsoft.com/office/drawing/2014/main" id="{7735EE8A-97F9-8983-5ED2-AE67B2D7FE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645735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what can we say?</a:t>
            </a:r>
          </a:p>
        </p:txBody>
      </p:sp>
      <p:sp>
        <p:nvSpPr>
          <p:cNvPr id="3" name="Content Placeholder 2"/>
          <p:cNvSpPr>
            <a:spLocks noGrp="1"/>
          </p:cNvSpPr>
          <p:nvPr>
            <p:ph idx="1"/>
          </p:nvPr>
        </p:nvSpPr>
        <p:spPr/>
        <p:txBody>
          <a:bodyPr/>
          <a:lstStyle/>
          <a:p>
            <a:r>
              <a:rPr lang="en-US" dirty="0"/>
              <a:t>Definitely fails the Furman test</a:t>
            </a:r>
          </a:p>
          <a:p>
            <a:pPr lvl="1"/>
            <a:r>
              <a:rPr lang="en-US" dirty="0"/>
              <a:t>Based on the original concerns, it has not dramatically improved</a:t>
            </a:r>
          </a:p>
          <a:p>
            <a:pPr lvl="1"/>
            <a:r>
              <a:rPr lang="en-US" dirty="0"/>
              <a:t>Additional problems that were not there are now present</a:t>
            </a:r>
          </a:p>
          <a:p>
            <a:r>
              <a:rPr lang="en-US" dirty="0"/>
              <a:t>But the Furman decision was just a hodge-podge</a:t>
            </a:r>
          </a:p>
          <a:p>
            <a:pPr lvl="1"/>
            <a:r>
              <a:rPr lang="en-US" dirty="0"/>
              <a:t>Only two justices came out with a moral statement that it is wrong to kill</a:t>
            </a:r>
          </a:p>
          <a:p>
            <a:r>
              <a:rPr lang="en-US" dirty="0"/>
              <a:t>Clearly a majority supports the death penalty in the abstract</a:t>
            </a:r>
          </a:p>
          <a:p>
            <a:pPr lvl="1"/>
            <a:r>
              <a:rPr lang="en-US" dirty="0"/>
              <a:t>Question is how badly administered can it be to be unacceptable</a:t>
            </a:r>
          </a:p>
          <a:p>
            <a:r>
              <a:rPr lang="en-US" dirty="0"/>
              <a:t>This will likely be a political decision, not a judicial one</a:t>
            </a:r>
          </a:p>
          <a:p>
            <a:pPr lvl="1"/>
            <a:r>
              <a:rPr lang="en-US" dirty="0"/>
              <a:t>Voters, not judges, </a:t>
            </a:r>
            <a:r>
              <a:rPr lang="en-US"/>
              <a:t>may decide.</a:t>
            </a:r>
            <a:endParaRPr lang="en-US" dirty="0"/>
          </a:p>
        </p:txBody>
      </p:sp>
      <p:sp>
        <p:nvSpPr>
          <p:cNvPr id="4" name="Footer Placeholder 3"/>
          <p:cNvSpPr>
            <a:spLocks noGrp="1"/>
          </p:cNvSpPr>
          <p:nvPr>
            <p:ph type="ftr" sz="quarter" idx="11"/>
          </p:nvPr>
        </p:nvSpPr>
        <p:spPr/>
        <p:txBody>
          <a:bodyPr/>
          <a:lstStyle/>
          <a:p>
            <a:r>
              <a:rPr lang="en-US"/>
              <a:t>Baumgartner, POLI 203, Spring 2025</a:t>
            </a:r>
          </a:p>
        </p:txBody>
      </p:sp>
      <p:sp>
        <p:nvSpPr>
          <p:cNvPr id="5" name="Slide Number Placeholder 4"/>
          <p:cNvSpPr>
            <a:spLocks noGrp="1"/>
          </p:cNvSpPr>
          <p:nvPr>
            <p:ph type="sldNum" sz="quarter" idx="12"/>
          </p:nvPr>
        </p:nvSpPr>
        <p:spPr/>
        <p:txBody>
          <a:bodyPr/>
          <a:lstStyle/>
          <a:p>
            <a:fld id="{8D4B8CC8-9496-482A-B097-746D52D1E611}" type="slidenum">
              <a:rPr lang="en-US" smtClean="0"/>
              <a:t>21</a:t>
            </a:fld>
            <a:endParaRPr lang="en-US"/>
          </a:p>
        </p:txBody>
      </p:sp>
      <p:pic>
        <p:nvPicPr>
          <p:cNvPr id="6"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986391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0CBE7-6001-FA38-8065-1B067887B907}"/>
              </a:ext>
            </a:extLst>
          </p:cNvPr>
          <p:cNvSpPr>
            <a:spLocks noGrp="1"/>
          </p:cNvSpPr>
          <p:nvPr>
            <p:ph type="title"/>
          </p:nvPr>
        </p:nvSpPr>
        <p:spPr>
          <a:xfrm>
            <a:off x="195943" y="365125"/>
            <a:ext cx="11691257" cy="1325563"/>
          </a:xfrm>
        </p:spPr>
        <p:txBody>
          <a:bodyPr/>
          <a:lstStyle/>
          <a:p>
            <a:r>
              <a:rPr lang="en-US" dirty="0"/>
              <a:t>Compare use of mitigators and the state response:</a:t>
            </a:r>
          </a:p>
        </p:txBody>
      </p:sp>
      <p:sp>
        <p:nvSpPr>
          <p:cNvPr id="3" name="Content Placeholder 2">
            <a:extLst>
              <a:ext uri="{FF2B5EF4-FFF2-40B4-BE49-F238E27FC236}">
                <a16:creationId xmlns:a16="http://schemas.microsoft.com/office/drawing/2014/main" id="{81857E66-5934-E1C4-284B-D254C12CCB0B}"/>
              </a:ext>
            </a:extLst>
          </p:cNvPr>
          <p:cNvSpPr>
            <a:spLocks noGrp="1"/>
          </p:cNvSpPr>
          <p:nvPr>
            <p:ph idx="1"/>
          </p:nvPr>
        </p:nvSpPr>
        <p:spPr>
          <a:xfrm>
            <a:off x="838200" y="1690688"/>
            <a:ext cx="10515600" cy="4486275"/>
          </a:xfrm>
        </p:spPr>
        <p:txBody>
          <a:bodyPr>
            <a:normAutofit fontScale="92500" lnSpcReduction="10000"/>
          </a:bodyPr>
          <a:lstStyle/>
          <a:p>
            <a:r>
              <a:rPr lang="en-US" dirty="0"/>
              <a:t>PTSD from service in the military, lots of evidence about him coming back from Afghanistan “changed” and “troubled.” Original crime that put him in prison was a “bizarre” attempted murder; brother testified, etc.</a:t>
            </a:r>
          </a:p>
          <a:p>
            <a:r>
              <a:rPr lang="en-US" dirty="0"/>
              <a:t>“The prosecutor also argued Monk can’t blame his involvement in the prison murders on his overseas deployments while serving in the U.S. Army. Monk was separated from the Army after two alcohol-related incidents.</a:t>
            </a:r>
          </a:p>
          <a:p>
            <a:r>
              <a:rPr lang="en-US" dirty="0"/>
              <a:t>“You can’t hide behind the flag,” she said.</a:t>
            </a:r>
          </a:p>
          <a:p>
            <a:r>
              <a:rPr lang="en-US" dirty="0"/>
              <a:t>Pellini reminded jurors of Dr. Wilson’s testimony that Monk had embellished his mental problems on an evaluation test after arriving at Granville Correctional Institute following the murders at PCI. She argued Monk was “gaming the system” in order to receive mercy.”</a:t>
            </a:r>
          </a:p>
          <a:p>
            <a:endParaRPr lang="en-US" dirty="0"/>
          </a:p>
        </p:txBody>
      </p:sp>
      <p:sp>
        <p:nvSpPr>
          <p:cNvPr id="4" name="Footer Placeholder 3">
            <a:extLst>
              <a:ext uri="{FF2B5EF4-FFF2-40B4-BE49-F238E27FC236}">
                <a16:creationId xmlns:a16="http://schemas.microsoft.com/office/drawing/2014/main" id="{217B04C4-DF83-EF13-B77B-CFB115B39ECB}"/>
              </a:ext>
            </a:extLst>
          </p:cNvPr>
          <p:cNvSpPr>
            <a:spLocks noGrp="1"/>
          </p:cNvSpPr>
          <p:nvPr>
            <p:ph type="ftr" sz="quarter" idx="11"/>
          </p:nvPr>
        </p:nvSpPr>
        <p:spPr/>
        <p:txBody>
          <a:bodyPr/>
          <a:lstStyle/>
          <a:p>
            <a:r>
              <a:rPr lang="en-US"/>
              <a:t>Baumgartner, POLI 203, Spring 2025</a:t>
            </a:r>
          </a:p>
        </p:txBody>
      </p:sp>
      <p:sp>
        <p:nvSpPr>
          <p:cNvPr id="5" name="Slide Number Placeholder 4">
            <a:extLst>
              <a:ext uri="{FF2B5EF4-FFF2-40B4-BE49-F238E27FC236}">
                <a16:creationId xmlns:a16="http://schemas.microsoft.com/office/drawing/2014/main" id="{041D0945-07D7-CD9C-096C-E86F89319091}"/>
              </a:ext>
            </a:extLst>
          </p:cNvPr>
          <p:cNvSpPr>
            <a:spLocks noGrp="1"/>
          </p:cNvSpPr>
          <p:nvPr>
            <p:ph type="sldNum" sz="quarter" idx="12"/>
          </p:nvPr>
        </p:nvSpPr>
        <p:spPr/>
        <p:txBody>
          <a:bodyPr/>
          <a:lstStyle/>
          <a:p>
            <a:fld id="{01CACD33-1AF5-48B4-9EA1-614412030078}" type="slidenum">
              <a:rPr lang="en-US" smtClean="0"/>
              <a:t>3</a:t>
            </a:fld>
            <a:endParaRPr lang="en-US"/>
          </a:p>
        </p:txBody>
      </p:sp>
      <p:pic>
        <p:nvPicPr>
          <p:cNvPr id="6" name="Content Placeholder 6">
            <a:extLst>
              <a:ext uri="{FF2B5EF4-FFF2-40B4-BE49-F238E27FC236}">
                <a16:creationId xmlns:a16="http://schemas.microsoft.com/office/drawing/2014/main" id="{98D5C286-AD77-4782-E576-FD89B8AF471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2166912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5A3CD-D85D-F4F8-D85F-DEFF23389CEA}"/>
              </a:ext>
            </a:extLst>
          </p:cNvPr>
          <p:cNvSpPr>
            <a:spLocks noGrp="1"/>
          </p:cNvSpPr>
          <p:nvPr>
            <p:ph type="title"/>
          </p:nvPr>
        </p:nvSpPr>
        <p:spPr/>
        <p:txBody>
          <a:bodyPr/>
          <a:lstStyle/>
          <a:p>
            <a:r>
              <a:rPr lang="en-US" dirty="0"/>
              <a:t>Second mitigating factor: follower, not leader</a:t>
            </a:r>
          </a:p>
        </p:txBody>
      </p:sp>
      <p:sp>
        <p:nvSpPr>
          <p:cNvPr id="3" name="Content Placeholder 2">
            <a:extLst>
              <a:ext uri="{FF2B5EF4-FFF2-40B4-BE49-F238E27FC236}">
                <a16:creationId xmlns:a16="http://schemas.microsoft.com/office/drawing/2014/main" id="{E1279B81-DC7E-887D-6305-980FCE20696F}"/>
              </a:ext>
            </a:extLst>
          </p:cNvPr>
          <p:cNvSpPr>
            <a:spLocks noGrp="1"/>
          </p:cNvSpPr>
          <p:nvPr>
            <p:ph idx="1"/>
          </p:nvPr>
        </p:nvSpPr>
        <p:spPr/>
        <p:txBody>
          <a:bodyPr/>
          <a:lstStyle/>
          <a:p>
            <a:r>
              <a:rPr lang="en-US" dirty="0"/>
              <a:t>Mikel Brady (already sentenced to death) was the ring-leader; Monk just a follower…</a:t>
            </a:r>
          </a:p>
          <a:p>
            <a:r>
              <a:rPr lang="en-US" dirty="0"/>
              <a:t>Prosecutor response: “I will certainly concede Brady is the devil, Pellini said. “But even the devil needs help.”</a:t>
            </a:r>
          </a:p>
          <a:p>
            <a:endParaRPr lang="en-US" dirty="0"/>
          </a:p>
          <a:p>
            <a:r>
              <a:rPr lang="en-US" dirty="0"/>
              <a:t>It does sometimes seem easier to be a prosecutor than to be a defense attorney, and the statistics would bear that out…</a:t>
            </a:r>
          </a:p>
          <a:p>
            <a:r>
              <a:rPr lang="en-US" dirty="0"/>
              <a:t>No guidelines about how to weigh mitigators and aggravators…</a:t>
            </a:r>
          </a:p>
          <a:p>
            <a:endParaRPr lang="en-US" dirty="0"/>
          </a:p>
        </p:txBody>
      </p:sp>
      <p:sp>
        <p:nvSpPr>
          <p:cNvPr id="4" name="Footer Placeholder 3">
            <a:extLst>
              <a:ext uri="{FF2B5EF4-FFF2-40B4-BE49-F238E27FC236}">
                <a16:creationId xmlns:a16="http://schemas.microsoft.com/office/drawing/2014/main" id="{AB232106-E849-74B2-6ACD-92C923046251}"/>
              </a:ext>
            </a:extLst>
          </p:cNvPr>
          <p:cNvSpPr>
            <a:spLocks noGrp="1"/>
          </p:cNvSpPr>
          <p:nvPr>
            <p:ph type="ftr" sz="quarter" idx="11"/>
          </p:nvPr>
        </p:nvSpPr>
        <p:spPr/>
        <p:txBody>
          <a:bodyPr/>
          <a:lstStyle/>
          <a:p>
            <a:r>
              <a:rPr lang="en-US"/>
              <a:t>Baumgartner, POLI 203, Spring 2025</a:t>
            </a:r>
          </a:p>
        </p:txBody>
      </p:sp>
      <p:sp>
        <p:nvSpPr>
          <p:cNvPr id="5" name="Slide Number Placeholder 4">
            <a:extLst>
              <a:ext uri="{FF2B5EF4-FFF2-40B4-BE49-F238E27FC236}">
                <a16:creationId xmlns:a16="http://schemas.microsoft.com/office/drawing/2014/main" id="{08971B2D-0515-60CB-B42F-8252CF72B4F2}"/>
              </a:ext>
            </a:extLst>
          </p:cNvPr>
          <p:cNvSpPr>
            <a:spLocks noGrp="1"/>
          </p:cNvSpPr>
          <p:nvPr>
            <p:ph type="sldNum" sz="quarter" idx="12"/>
          </p:nvPr>
        </p:nvSpPr>
        <p:spPr/>
        <p:txBody>
          <a:bodyPr/>
          <a:lstStyle/>
          <a:p>
            <a:fld id="{01CACD33-1AF5-48B4-9EA1-614412030078}" type="slidenum">
              <a:rPr lang="en-US" smtClean="0"/>
              <a:t>4</a:t>
            </a:fld>
            <a:endParaRPr lang="en-US"/>
          </a:p>
        </p:txBody>
      </p:sp>
      <p:pic>
        <p:nvPicPr>
          <p:cNvPr id="6" name="Content Placeholder 6">
            <a:extLst>
              <a:ext uri="{FF2B5EF4-FFF2-40B4-BE49-F238E27FC236}">
                <a16:creationId xmlns:a16="http://schemas.microsoft.com/office/drawing/2014/main" id="{4D53BAC5-2670-68ED-A353-F99A52E7FF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1181224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Passing the Gregg test</a:t>
            </a:r>
          </a:p>
        </p:txBody>
      </p:sp>
      <p:sp>
        <p:nvSpPr>
          <p:cNvPr id="3" name="Content Placeholder 2"/>
          <p:cNvSpPr>
            <a:spLocks noGrp="1"/>
          </p:cNvSpPr>
          <p:nvPr>
            <p:ph idx="1"/>
          </p:nvPr>
        </p:nvSpPr>
        <p:spPr/>
        <p:txBody>
          <a:bodyPr>
            <a:normAutofit fontScale="92500" lnSpcReduction="10000"/>
          </a:bodyPr>
          <a:lstStyle/>
          <a:p>
            <a:r>
              <a:rPr lang="en-US" dirty="0"/>
              <a:t>“Narrow targeting”</a:t>
            </a:r>
          </a:p>
          <a:p>
            <a:r>
              <a:rPr lang="en-US" dirty="0"/>
              <a:t>“Substantial proportion”</a:t>
            </a:r>
          </a:p>
          <a:p>
            <a:r>
              <a:rPr lang="en-US" dirty="0"/>
              <a:t>Proportionality review: it should only apply to the worst of the worst.</a:t>
            </a:r>
          </a:p>
          <a:p>
            <a:r>
              <a:rPr lang="en-US" dirty="0"/>
              <a:t>Free from bias: Race, gender, class, type of attorney, etc.</a:t>
            </a:r>
          </a:p>
          <a:p>
            <a:r>
              <a:rPr lang="en-US" dirty="0"/>
              <a:t>Free from caprice: it should not be weirdly random, for example based on geography (e.g., not a “randomly selected” handful of offenders, like being “struck by lightning”)</a:t>
            </a:r>
          </a:p>
          <a:p>
            <a:endParaRPr lang="en-US" dirty="0"/>
          </a:p>
          <a:p>
            <a:r>
              <a:rPr lang="en-US" dirty="0"/>
              <a:t>These were all problems noted in Furman, and were supposed to have been fixed by the complicated new system imposed over the years starting with Gregg…</a:t>
            </a:r>
          </a:p>
        </p:txBody>
      </p:sp>
      <p:sp>
        <p:nvSpPr>
          <p:cNvPr id="4" name="Footer Placeholder 3"/>
          <p:cNvSpPr>
            <a:spLocks noGrp="1"/>
          </p:cNvSpPr>
          <p:nvPr>
            <p:ph type="ftr" sz="quarter" idx="11"/>
          </p:nvPr>
        </p:nvSpPr>
        <p:spPr/>
        <p:txBody>
          <a:bodyPr/>
          <a:lstStyle/>
          <a:p>
            <a:r>
              <a:rPr lang="en-US"/>
              <a:t>Baumgartner, POLI 203, Spring 2025</a:t>
            </a:r>
          </a:p>
        </p:txBody>
      </p:sp>
      <p:sp>
        <p:nvSpPr>
          <p:cNvPr id="5" name="Slide Number Placeholder 4"/>
          <p:cNvSpPr>
            <a:spLocks noGrp="1"/>
          </p:cNvSpPr>
          <p:nvPr>
            <p:ph type="sldNum" sz="quarter" idx="12"/>
          </p:nvPr>
        </p:nvSpPr>
        <p:spPr/>
        <p:txBody>
          <a:bodyPr/>
          <a:lstStyle/>
          <a:p>
            <a:fld id="{01CACD33-1AF5-48B4-9EA1-614412030078}" type="slidenum">
              <a:rPr lang="en-US" smtClean="0"/>
              <a:t>5</a:t>
            </a:fld>
            <a:endParaRPr lang="en-US"/>
          </a:p>
        </p:txBody>
      </p:sp>
      <p:pic>
        <p:nvPicPr>
          <p:cNvPr id="6"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1912023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“Wonton and freakish”, like “being struck by lightning” (among convicted murderers)</a:t>
            </a:r>
          </a:p>
        </p:txBody>
      </p:sp>
      <p:sp>
        <p:nvSpPr>
          <p:cNvPr id="3" name="Content Placeholder 2"/>
          <p:cNvSpPr>
            <a:spLocks noGrp="1"/>
          </p:cNvSpPr>
          <p:nvPr>
            <p:ph idx="1"/>
          </p:nvPr>
        </p:nvSpPr>
        <p:spPr/>
        <p:txBody>
          <a:bodyPr>
            <a:normAutofit fontScale="92500" lnSpcReduction="10000"/>
          </a:bodyPr>
          <a:lstStyle/>
          <a:p>
            <a:r>
              <a:rPr lang="en-US" dirty="0"/>
              <a:t>One justice’s opinion focuses on the capricious and arbitrary nature of the punishment</a:t>
            </a:r>
          </a:p>
          <a:p>
            <a:r>
              <a:rPr lang="en-US" dirty="0"/>
              <a:t>Many of those given the death penalty are NOT guilty of the most heinous crimes.</a:t>
            </a:r>
          </a:p>
          <a:p>
            <a:r>
              <a:rPr lang="en-US" dirty="0"/>
              <a:t>Concern about impact of race here, but no clear finding that race drives it.</a:t>
            </a:r>
          </a:p>
          <a:p>
            <a:r>
              <a:rPr lang="en-US" dirty="0"/>
              <a:t>No procedural safeguards to guarantee fairness</a:t>
            </a:r>
          </a:p>
          <a:p>
            <a:r>
              <a:rPr lang="en-US" dirty="0"/>
              <a:t>Extreme rarity of the punishment: who gets selected, it is like being struck by lightning</a:t>
            </a:r>
          </a:p>
          <a:p>
            <a:r>
              <a:rPr lang="en-US" dirty="0"/>
              <a:t>Note: One solution to this freakishness would be to make the death penalty mandatory.  North Carolina did this, in fact, in response to the ruling.</a:t>
            </a:r>
          </a:p>
          <a:p>
            <a:endParaRPr lang="en-US" dirty="0"/>
          </a:p>
        </p:txBody>
      </p:sp>
      <p:sp>
        <p:nvSpPr>
          <p:cNvPr id="5" name="Footer Placeholder 4"/>
          <p:cNvSpPr>
            <a:spLocks noGrp="1"/>
          </p:cNvSpPr>
          <p:nvPr>
            <p:ph type="ftr" sz="quarter" idx="11"/>
          </p:nvPr>
        </p:nvSpPr>
        <p:spPr/>
        <p:txBody>
          <a:bodyPr/>
          <a:lstStyle/>
          <a:p>
            <a:r>
              <a:rPr lang="en-US"/>
              <a:t>Baumgartner, POLI 203, Spring 2025</a:t>
            </a:r>
          </a:p>
        </p:txBody>
      </p:sp>
      <p:sp>
        <p:nvSpPr>
          <p:cNvPr id="4" name="Slide Number Placeholder 3"/>
          <p:cNvSpPr>
            <a:spLocks noGrp="1"/>
          </p:cNvSpPr>
          <p:nvPr>
            <p:ph type="sldNum" sz="quarter" idx="12"/>
          </p:nvPr>
        </p:nvSpPr>
        <p:spPr/>
        <p:txBody>
          <a:bodyPr/>
          <a:lstStyle/>
          <a:p>
            <a:fld id="{8D4B8CC8-9496-482A-B097-746D52D1E611}" type="slidenum">
              <a:rPr lang="en-US" smtClean="0"/>
              <a:t>6</a:t>
            </a:fld>
            <a:endParaRPr lang="en-US"/>
          </a:p>
        </p:txBody>
      </p:sp>
      <p:pic>
        <p:nvPicPr>
          <p:cNvPr id="6"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1841757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4310E-81F2-9E3A-3493-92B985A724C1}"/>
              </a:ext>
            </a:extLst>
          </p:cNvPr>
          <p:cNvSpPr>
            <a:spLocks noGrp="1"/>
          </p:cNvSpPr>
          <p:nvPr>
            <p:ph type="title"/>
          </p:nvPr>
        </p:nvSpPr>
        <p:spPr/>
        <p:txBody>
          <a:bodyPr/>
          <a:lstStyle/>
          <a:p>
            <a:r>
              <a:rPr lang="en-US" dirty="0"/>
              <a:t>Plea bargains and motivated testimony</a:t>
            </a:r>
          </a:p>
        </p:txBody>
      </p:sp>
      <p:sp>
        <p:nvSpPr>
          <p:cNvPr id="3" name="Content Placeholder 2">
            <a:extLst>
              <a:ext uri="{FF2B5EF4-FFF2-40B4-BE49-F238E27FC236}">
                <a16:creationId xmlns:a16="http://schemas.microsoft.com/office/drawing/2014/main" id="{4A94054D-5E34-5C4C-F5EE-FF9DA3880EDA}"/>
              </a:ext>
            </a:extLst>
          </p:cNvPr>
          <p:cNvSpPr>
            <a:spLocks noGrp="1"/>
          </p:cNvSpPr>
          <p:nvPr>
            <p:ph idx="1"/>
          </p:nvPr>
        </p:nvSpPr>
        <p:spPr/>
        <p:txBody>
          <a:bodyPr/>
          <a:lstStyle/>
          <a:p>
            <a:r>
              <a:rPr lang="en-US" dirty="0"/>
              <a:t>Many of those guilty of “bad” crimes take a plea.</a:t>
            </a:r>
          </a:p>
          <a:p>
            <a:r>
              <a:rPr lang="en-US" dirty="0"/>
              <a:t>Often, this is in exchange for testifying against a codefendant.</a:t>
            </a:r>
          </a:p>
          <a:p>
            <a:r>
              <a:rPr lang="en-US" dirty="0"/>
              <a:t>Makes sense and is integral to the US system of criminal law.</a:t>
            </a:r>
          </a:p>
          <a:p>
            <a:r>
              <a:rPr lang="en-US" dirty="0"/>
              <a:t>However, does this help or hurt in the effort to reserve the death penalty for the “worst”.</a:t>
            </a:r>
          </a:p>
          <a:p>
            <a:r>
              <a:rPr lang="en-US" dirty="0"/>
              <a:t>Or do we want to say that those who cooperate with the authorities are thereby reducing their own culpability?</a:t>
            </a:r>
          </a:p>
          <a:p>
            <a:r>
              <a:rPr lang="en-US" dirty="0"/>
              <a:t>If you and a buddy did a crime that went bad, would you testify against the other, maybe falsely, in order to safe your life?</a:t>
            </a:r>
          </a:p>
        </p:txBody>
      </p:sp>
      <p:sp>
        <p:nvSpPr>
          <p:cNvPr id="4" name="Footer Placeholder 3">
            <a:extLst>
              <a:ext uri="{FF2B5EF4-FFF2-40B4-BE49-F238E27FC236}">
                <a16:creationId xmlns:a16="http://schemas.microsoft.com/office/drawing/2014/main" id="{BB13C8F1-AF09-56C2-B62B-D30898061C7A}"/>
              </a:ext>
            </a:extLst>
          </p:cNvPr>
          <p:cNvSpPr>
            <a:spLocks noGrp="1"/>
          </p:cNvSpPr>
          <p:nvPr>
            <p:ph type="ftr" sz="quarter" idx="11"/>
          </p:nvPr>
        </p:nvSpPr>
        <p:spPr/>
        <p:txBody>
          <a:bodyPr/>
          <a:lstStyle/>
          <a:p>
            <a:r>
              <a:rPr lang="en-US"/>
              <a:t>Baumgartner, POLI 203, Spring 2025</a:t>
            </a:r>
          </a:p>
        </p:txBody>
      </p:sp>
      <p:sp>
        <p:nvSpPr>
          <p:cNvPr id="5" name="Slide Number Placeholder 4">
            <a:extLst>
              <a:ext uri="{FF2B5EF4-FFF2-40B4-BE49-F238E27FC236}">
                <a16:creationId xmlns:a16="http://schemas.microsoft.com/office/drawing/2014/main" id="{329E63FD-FFF0-EBF0-CD59-AF99C6E16E11}"/>
              </a:ext>
            </a:extLst>
          </p:cNvPr>
          <p:cNvSpPr>
            <a:spLocks noGrp="1"/>
          </p:cNvSpPr>
          <p:nvPr>
            <p:ph type="sldNum" sz="quarter" idx="12"/>
          </p:nvPr>
        </p:nvSpPr>
        <p:spPr/>
        <p:txBody>
          <a:bodyPr/>
          <a:lstStyle/>
          <a:p>
            <a:fld id="{01CACD33-1AF5-48B4-9EA1-614412030078}" type="slidenum">
              <a:rPr lang="en-US" smtClean="0"/>
              <a:t>7</a:t>
            </a:fld>
            <a:endParaRPr lang="en-US"/>
          </a:p>
        </p:txBody>
      </p:sp>
      <p:pic>
        <p:nvPicPr>
          <p:cNvPr id="6" name="Content Placeholder 6">
            <a:extLst>
              <a:ext uri="{FF2B5EF4-FFF2-40B4-BE49-F238E27FC236}">
                <a16:creationId xmlns:a16="http://schemas.microsoft.com/office/drawing/2014/main" id="{63231B9A-9D4C-A54E-51D1-AA963E53607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4016772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7875"/>
          </a:xfrm>
        </p:spPr>
        <p:txBody>
          <a:bodyPr/>
          <a:lstStyle/>
          <a:p>
            <a:r>
              <a:rPr lang="en-US" dirty="0"/>
              <a:t>Deterrence</a:t>
            </a:r>
          </a:p>
        </p:txBody>
      </p:sp>
      <p:sp>
        <p:nvSpPr>
          <p:cNvPr id="3" name="Content Placeholder 2"/>
          <p:cNvSpPr>
            <a:spLocks noGrp="1"/>
          </p:cNvSpPr>
          <p:nvPr>
            <p:ph idx="1"/>
          </p:nvPr>
        </p:nvSpPr>
        <p:spPr>
          <a:xfrm>
            <a:off x="838200" y="1143000"/>
            <a:ext cx="10515600" cy="5033963"/>
          </a:xfrm>
        </p:spPr>
        <p:txBody>
          <a:bodyPr>
            <a:normAutofit fontScale="85000" lnSpcReduction="10000"/>
          </a:bodyPr>
          <a:lstStyle/>
          <a:p>
            <a:r>
              <a:rPr lang="en-US" sz="3200" dirty="0"/>
              <a:t>Is it acceptable to punish on person more severely just to “make an example”?</a:t>
            </a:r>
          </a:p>
          <a:p>
            <a:pPr lvl="1"/>
            <a:r>
              <a:rPr lang="en-US" sz="3200" dirty="0"/>
              <a:t>Does that mean that we are treating a human life as an object, merely a means to an end?</a:t>
            </a:r>
          </a:p>
          <a:p>
            <a:pPr lvl="1"/>
            <a:r>
              <a:rPr lang="en-US" sz="3200" dirty="0"/>
              <a:t>Is it constitutionally acceptable to treat a person as an object, or is that inhumane?</a:t>
            </a:r>
          </a:p>
          <a:p>
            <a:r>
              <a:rPr lang="en-US" sz="3200" dirty="0"/>
              <a:t>Given the low rate of usage of capital punishment, is there any deterrent value, anyway?</a:t>
            </a:r>
          </a:p>
          <a:p>
            <a:r>
              <a:rPr lang="en-US" sz="3200" dirty="0"/>
              <a:t>Note the difference in the Deterrence argument now that more contradictory and inconclusive studies have been done, compared to the situation in 1976, when it was more widely accepted.</a:t>
            </a:r>
          </a:p>
          <a:p>
            <a:r>
              <a:rPr lang="en-US" sz="3200" dirty="0"/>
              <a:t>Note the rise of LWOP, so the difference between the alternative punishments is no longer so clear. Which is worse?</a:t>
            </a:r>
          </a:p>
        </p:txBody>
      </p:sp>
      <p:sp>
        <p:nvSpPr>
          <p:cNvPr id="4" name="Footer Placeholder 3"/>
          <p:cNvSpPr>
            <a:spLocks noGrp="1"/>
          </p:cNvSpPr>
          <p:nvPr>
            <p:ph type="ftr" sz="quarter" idx="11"/>
          </p:nvPr>
        </p:nvSpPr>
        <p:spPr/>
        <p:txBody>
          <a:bodyPr/>
          <a:lstStyle/>
          <a:p>
            <a:r>
              <a:rPr lang="en-US"/>
              <a:t>Baumgartner, POLI 203, Spring 2025</a:t>
            </a:r>
          </a:p>
        </p:txBody>
      </p:sp>
      <p:sp>
        <p:nvSpPr>
          <p:cNvPr id="5" name="Slide Number Placeholder 4"/>
          <p:cNvSpPr>
            <a:spLocks noGrp="1"/>
          </p:cNvSpPr>
          <p:nvPr>
            <p:ph type="sldNum" sz="quarter" idx="12"/>
          </p:nvPr>
        </p:nvSpPr>
        <p:spPr/>
        <p:txBody>
          <a:bodyPr/>
          <a:lstStyle/>
          <a:p>
            <a:fld id="{8D4B8CC8-9496-482A-B097-746D52D1E611}" type="slidenum">
              <a:rPr lang="en-US" smtClean="0"/>
              <a:t>8</a:t>
            </a:fld>
            <a:endParaRPr lang="en-US"/>
          </a:p>
        </p:txBody>
      </p:sp>
      <p:pic>
        <p:nvPicPr>
          <p:cNvPr id="6"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1376132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936" y="185738"/>
            <a:ext cx="3610232" cy="5852597"/>
          </a:xfrm>
        </p:spPr>
        <p:txBody>
          <a:bodyPr/>
          <a:lstStyle/>
          <a:p>
            <a:r>
              <a:rPr lang="en-US" dirty="0"/>
              <a:t>Death Sentences: A low number compared to homicides. Executions: Even Lower</a:t>
            </a:r>
            <a:endParaRPr lang="en-US" i="1" dirty="0"/>
          </a:p>
        </p:txBody>
      </p:sp>
      <p:sp>
        <p:nvSpPr>
          <p:cNvPr id="4" name="Footer Placeholder 3"/>
          <p:cNvSpPr>
            <a:spLocks noGrp="1"/>
          </p:cNvSpPr>
          <p:nvPr>
            <p:ph type="ftr" sz="quarter" idx="11"/>
          </p:nvPr>
        </p:nvSpPr>
        <p:spPr/>
        <p:txBody>
          <a:bodyPr/>
          <a:lstStyle/>
          <a:p>
            <a:r>
              <a:rPr lang="en-US"/>
              <a:t>Baumgartner, POLI 203, Spring 2025</a:t>
            </a:r>
          </a:p>
        </p:txBody>
      </p:sp>
      <p:sp>
        <p:nvSpPr>
          <p:cNvPr id="3" name="Slide Number Placeholder 2"/>
          <p:cNvSpPr>
            <a:spLocks noGrp="1"/>
          </p:cNvSpPr>
          <p:nvPr>
            <p:ph type="sldNum" sz="quarter" idx="12"/>
          </p:nvPr>
        </p:nvSpPr>
        <p:spPr/>
        <p:txBody>
          <a:bodyPr/>
          <a:lstStyle/>
          <a:p>
            <a:fld id="{01CACD33-1AF5-48B4-9EA1-614412030078}" type="slidenum">
              <a:rPr lang="en-US" smtClean="0"/>
              <a:t>9</a:t>
            </a:fld>
            <a:endParaRPr lang="en-US"/>
          </a:p>
        </p:txBody>
      </p:sp>
      <p:pic>
        <p:nvPicPr>
          <p:cNvPr id="7"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886666" y="544512"/>
            <a:ext cx="7992301" cy="5811838"/>
          </a:xfrm>
        </p:spPr>
      </p:pic>
    </p:spTree>
    <p:extLst>
      <p:ext uri="{BB962C8B-B14F-4D97-AF65-F5344CB8AC3E}">
        <p14:creationId xmlns:p14="http://schemas.microsoft.com/office/powerpoint/2010/main" val="729861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409</TotalTime>
  <Words>1654</Words>
  <Application>Microsoft Office PowerPoint</Application>
  <PresentationFormat>Widescreen</PresentationFormat>
  <Paragraphs>156</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Deadly Justice, Ch 17 Pass the Gregg test, or fail the Furman test?</vt:lpstr>
      <vt:lpstr>One bit of news: A death sentence was handed down last week in Pasquotank County</vt:lpstr>
      <vt:lpstr>Compare use of mitigators and the state response:</vt:lpstr>
      <vt:lpstr>Second mitigating factor: follower, not leader</vt:lpstr>
      <vt:lpstr>Passing the Gregg test</vt:lpstr>
      <vt:lpstr>“Wonton and freakish”, like “being struck by lightning” (among convicted murderers)</vt:lpstr>
      <vt:lpstr>Plea bargains and motivated testimony</vt:lpstr>
      <vt:lpstr>Deterrence</vt:lpstr>
      <vt:lpstr>Death Sentences: A low number compared to homicides. Executions: Even Lower</vt:lpstr>
      <vt:lpstr>How many homicides, and how many are in death penalty states?</vt:lpstr>
      <vt:lpstr>Is it still like being “struck by lightening”? Yes.</vt:lpstr>
      <vt:lpstr>Geographic Concentration: Even greater now.</vt:lpstr>
      <vt:lpstr>Geographic Concentration: Executions more concentrated than sentences. Both highly concentrated, however.</vt:lpstr>
      <vt:lpstr>Other statistical elements clear from the chapters previously discussed</vt:lpstr>
      <vt:lpstr>A litany of old problems still here:</vt:lpstr>
      <vt:lpstr>Massive evidence of racial bias, but mostly by race and gender of the victim. Cross-racial crimes massively punished. This data not available at time of Furman, but it was suspected.</vt:lpstr>
      <vt:lpstr>New problems not discussed in Furman</vt:lpstr>
      <vt:lpstr>Governors almost never commute death sentences: 437 total, but most of these associated with mass decisions, not individual mercy.</vt:lpstr>
      <vt:lpstr>No solution to the McGautha problem</vt:lpstr>
      <vt:lpstr>No solution to the death-qualification problem</vt:lpstr>
      <vt:lpstr>So, what can we say?</vt:lpstr>
    </vt:vector>
  </TitlesOfParts>
  <Company>UNC Chapel Hill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Deadly Justice, Ch 13, Public Opinion</dc:title>
  <dc:creator>Baumgartner, Frank R.</dc:creator>
  <cp:lastModifiedBy>Baumgartner, Frank R.</cp:lastModifiedBy>
  <cp:revision>31</cp:revision>
  <dcterms:created xsi:type="dcterms:W3CDTF">2022-02-25T19:55:55Z</dcterms:created>
  <dcterms:modified xsi:type="dcterms:W3CDTF">2025-03-30T16:52:11Z</dcterms:modified>
</cp:coreProperties>
</file>