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8" r:id="rId2"/>
    <p:sldId id="298" r:id="rId3"/>
    <p:sldId id="299" r:id="rId4"/>
    <p:sldId id="300" r:id="rId5"/>
    <p:sldId id="301" r:id="rId6"/>
    <p:sldId id="263" r:id="rId7"/>
    <p:sldId id="264" r:id="rId8"/>
    <p:sldId id="266" r:id="rId9"/>
    <p:sldId id="265" r:id="rId10"/>
    <p:sldId id="277" r:id="rId11"/>
    <p:sldId id="267" r:id="rId12"/>
    <p:sldId id="268" r:id="rId13"/>
    <p:sldId id="269" r:id="rId14"/>
    <p:sldId id="270" r:id="rId15"/>
    <p:sldId id="271" r:id="rId16"/>
    <p:sldId id="272" r:id="rId17"/>
    <p:sldId id="275" r:id="rId18"/>
    <p:sldId id="276" r:id="rId19"/>
    <p:sldId id="279" r:id="rId20"/>
    <p:sldId id="296" r:id="rId21"/>
    <p:sldId id="297" r:id="rId22"/>
    <p:sldId id="274" r:id="rId23"/>
    <p:sldId id="3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56" d="100"/>
          <a:sy n="56" d="100"/>
        </p:scale>
        <p:origin x="52" y="4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4B329F-A37B-422D-BE62-19129B629012}"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06581-219F-4377-8DF7-7C66A91F5BCB}" type="slidenum">
              <a:rPr lang="en-US" smtClean="0"/>
              <a:t>‹#›</a:t>
            </a:fld>
            <a:endParaRPr lang="en-US"/>
          </a:p>
        </p:txBody>
      </p:sp>
    </p:spTree>
    <p:extLst>
      <p:ext uri="{BB962C8B-B14F-4D97-AF65-F5344CB8AC3E}">
        <p14:creationId xmlns:p14="http://schemas.microsoft.com/office/powerpoint/2010/main" val="162827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6</a:t>
            </a:fld>
            <a:endParaRPr lang="en-US"/>
          </a:p>
        </p:txBody>
      </p:sp>
    </p:spTree>
    <p:extLst>
      <p:ext uri="{BB962C8B-B14F-4D97-AF65-F5344CB8AC3E}">
        <p14:creationId xmlns:p14="http://schemas.microsoft.com/office/powerpoint/2010/main" val="2733047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16</a:t>
            </a:fld>
            <a:endParaRPr lang="en-US"/>
          </a:p>
        </p:txBody>
      </p:sp>
    </p:spTree>
    <p:extLst>
      <p:ext uri="{BB962C8B-B14F-4D97-AF65-F5344CB8AC3E}">
        <p14:creationId xmlns:p14="http://schemas.microsoft.com/office/powerpoint/2010/main" val="462612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17</a:t>
            </a:fld>
            <a:endParaRPr lang="en-US"/>
          </a:p>
        </p:txBody>
      </p:sp>
    </p:spTree>
    <p:extLst>
      <p:ext uri="{BB962C8B-B14F-4D97-AF65-F5344CB8AC3E}">
        <p14:creationId xmlns:p14="http://schemas.microsoft.com/office/powerpoint/2010/main" val="439995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22</a:t>
            </a:fld>
            <a:endParaRPr lang="en-US"/>
          </a:p>
        </p:txBody>
      </p:sp>
    </p:spTree>
    <p:extLst>
      <p:ext uri="{BB962C8B-B14F-4D97-AF65-F5344CB8AC3E}">
        <p14:creationId xmlns:p14="http://schemas.microsoft.com/office/powerpoint/2010/main" val="62435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7</a:t>
            </a:fld>
            <a:endParaRPr lang="en-US"/>
          </a:p>
        </p:txBody>
      </p:sp>
    </p:spTree>
    <p:extLst>
      <p:ext uri="{BB962C8B-B14F-4D97-AF65-F5344CB8AC3E}">
        <p14:creationId xmlns:p14="http://schemas.microsoft.com/office/powerpoint/2010/main" val="1774273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8</a:t>
            </a:fld>
            <a:endParaRPr lang="en-US"/>
          </a:p>
        </p:txBody>
      </p:sp>
    </p:spTree>
    <p:extLst>
      <p:ext uri="{BB962C8B-B14F-4D97-AF65-F5344CB8AC3E}">
        <p14:creationId xmlns:p14="http://schemas.microsoft.com/office/powerpoint/2010/main" val="359467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9</a:t>
            </a:fld>
            <a:endParaRPr lang="en-US"/>
          </a:p>
        </p:txBody>
      </p:sp>
    </p:spTree>
    <p:extLst>
      <p:ext uri="{BB962C8B-B14F-4D97-AF65-F5344CB8AC3E}">
        <p14:creationId xmlns:p14="http://schemas.microsoft.com/office/powerpoint/2010/main" val="337088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11</a:t>
            </a:fld>
            <a:endParaRPr lang="en-US"/>
          </a:p>
        </p:txBody>
      </p:sp>
    </p:spTree>
    <p:extLst>
      <p:ext uri="{BB962C8B-B14F-4D97-AF65-F5344CB8AC3E}">
        <p14:creationId xmlns:p14="http://schemas.microsoft.com/office/powerpoint/2010/main" val="2908670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12</a:t>
            </a:fld>
            <a:endParaRPr lang="en-US"/>
          </a:p>
        </p:txBody>
      </p:sp>
    </p:spTree>
    <p:extLst>
      <p:ext uri="{BB962C8B-B14F-4D97-AF65-F5344CB8AC3E}">
        <p14:creationId xmlns:p14="http://schemas.microsoft.com/office/powerpoint/2010/main" val="104441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13</a:t>
            </a:fld>
            <a:endParaRPr lang="en-US"/>
          </a:p>
        </p:txBody>
      </p:sp>
    </p:spTree>
    <p:extLst>
      <p:ext uri="{BB962C8B-B14F-4D97-AF65-F5344CB8AC3E}">
        <p14:creationId xmlns:p14="http://schemas.microsoft.com/office/powerpoint/2010/main" val="212241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14</a:t>
            </a:fld>
            <a:endParaRPr lang="en-US"/>
          </a:p>
        </p:txBody>
      </p:sp>
    </p:spTree>
    <p:extLst>
      <p:ext uri="{BB962C8B-B14F-4D97-AF65-F5344CB8AC3E}">
        <p14:creationId xmlns:p14="http://schemas.microsoft.com/office/powerpoint/2010/main" val="3190721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15</a:t>
            </a:fld>
            <a:endParaRPr lang="en-US"/>
          </a:p>
        </p:txBody>
      </p:sp>
    </p:spTree>
    <p:extLst>
      <p:ext uri="{BB962C8B-B14F-4D97-AF65-F5344CB8AC3E}">
        <p14:creationId xmlns:p14="http://schemas.microsoft.com/office/powerpoint/2010/main" val="3261432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68AA52E-51F0-4E4D-BE94-C4E799559F64}" type="datetime1">
              <a:rPr lang="en-US" smtClean="0"/>
              <a:t>4/4/2025</a:t>
            </a:fld>
            <a:endParaRPr lang="en-US"/>
          </a:p>
        </p:txBody>
      </p:sp>
      <p:sp>
        <p:nvSpPr>
          <p:cNvPr id="5" name="Footer Placeholder 4"/>
          <p:cNvSpPr>
            <a:spLocks noGrp="1"/>
          </p:cNvSpPr>
          <p:nvPr>
            <p:ph type="ftr" sz="quarter" idx="11"/>
          </p:nvPr>
        </p:nvSpPr>
        <p:spPr/>
        <p:txBody>
          <a:bodyPr/>
          <a:lstStyle/>
          <a:p>
            <a:r>
              <a:rPr lang="en-US"/>
              <a:t>POLI 203, Spring 2025</a:t>
            </a:r>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407441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AAB242-EA29-4E58-B831-691DA800DC16}" type="datetime1">
              <a:rPr lang="en-US" smtClean="0"/>
              <a:t>4/4/2025</a:t>
            </a:fld>
            <a:endParaRPr lang="en-US"/>
          </a:p>
        </p:txBody>
      </p:sp>
      <p:sp>
        <p:nvSpPr>
          <p:cNvPr id="5" name="Footer Placeholder 4"/>
          <p:cNvSpPr>
            <a:spLocks noGrp="1"/>
          </p:cNvSpPr>
          <p:nvPr>
            <p:ph type="ftr" sz="quarter" idx="11"/>
          </p:nvPr>
        </p:nvSpPr>
        <p:spPr/>
        <p:txBody>
          <a:bodyPr/>
          <a:lstStyle/>
          <a:p>
            <a:r>
              <a:rPr lang="en-US"/>
              <a:t>POLI 203, Spring 2025</a:t>
            </a:r>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33862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7A549B-409D-406A-B695-7F14AD4EE14D}" type="datetime1">
              <a:rPr lang="en-US" smtClean="0"/>
              <a:t>4/4/2025</a:t>
            </a:fld>
            <a:endParaRPr lang="en-US"/>
          </a:p>
        </p:txBody>
      </p:sp>
      <p:sp>
        <p:nvSpPr>
          <p:cNvPr id="5" name="Footer Placeholder 4"/>
          <p:cNvSpPr>
            <a:spLocks noGrp="1"/>
          </p:cNvSpPr>
          <p:nvPr>
            <p:ph type="ftr" sz="quarter" idx="11"/>
          </p:nvPr>
        </p:nvSpPr>
        <p:spPr/>
        <p:txBody>
          <a:bodyPr/>
          <a:lstStyle/>
          <a:p>
            <a:r>
              <a:rPr lang="en-US"/>
              <a:t>POLI 203, Spring 2025</a:t>
            </a:r>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273103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43911-68A5-41E2-89AA-7132DC23FDEF}" type="datetime1">
              <a:rPr lang="en-US" smtClean="0"/>
              <a:t>4/4/2025</a:t>
            </a:fld>
            <a:endParaRPr lang="en-US"/>
          </a:p>
        </p:txBody>
      </p:sp>
      <p:sp>
        <p:nvSpPr>
          <p:cNvPr id="5" name="Footer Placeholder 4"/>
          <p:cNvSpPr>
            <a:spLocks noGrp="1"/>
          </p:cNvSpPr>
          <p:nvPr>
            <p:ph type="ftr" sz="quarter" idx="11"/>
          </p:nvPr>
        </p:nvSpPr>
        <p:spPr/>
        <p:txBody>
          <a:bodyPr/>
          <a:lstStyle/>
          <a:p>
            <a:r>
              <a:rPr lang="en-US"/>
              <a:t>POLI 203, Spring 2025</a:t>
            </a:r>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396679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A2C52-F7D1-411A-B34D-A48FCADC89FE}" type="datetime1">
              <a:rPr lang="en-US" smtClean="0"/>
              <a:t>4/4/2025</a:t>
            </a:fld>
            <a:endParaRPr lang="en-US"/>
          </a:p>
        </p:txBody>
      </p:sp>
      <p:sp>
        <p:nvSpPr>
          <p:cNvPr id="5" name="Footer Placeholder 4"/>
          <p:cNvSpPr>
            <a:spLocks noGrp="1"/>
          </p:cNvSpPr>
          <p:nvPr>
            <p:ph type="ftr" sz="quarter" idx="11"/>
          </p:nvPr>
        </p:nvSpPr>
        <p:spPr/>
        <p:txBody>
          <a:bodyPr/>
          <a:lstStyle/>
          <a:p>
            <a:r>
              <a:rPr lang="en-US"/>
              <a:t>POLI 203, Spring 2025</a:t>
            </a:r>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350011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8E5DAA-2A31-46AF-8AA2-FDB1B26160F7}" type="datetime1">
              <a:rPr lang="en-US" smtClean="0"/>
              <a:t>4/4/2025</a:t>
            </a:fld>
            <a:endParaRPr lang="en-US"/>
          </a:p>
        </p:txBody>
      </p:sp>
      <p:sp>
        <p:nvSpPr>
          <p:cNvPr id="6" name="Footer Placeholder 5"/>
          <p:cNvSpPr>
            <a:spLocks noGrp="1"/>
          </p:cNvSpPr>
          <p:nvPr>
            <p:ph type="ftr" sz="quarter" idx="11"/>
          </p:nvPr>
        </p:nvSpPr>
        <p:spPr/>
        <p:txBody>
          <a:bodyPr/>
          <a:lstStyle/>
          <a:p>
            <a:r>
              <a:rPr lang="en-US"/>
              <a:t>POLI 203, Spring 2025</a:t>
            </a:r>
          </a:p>
        </p:txBody>
      </p:sp>
      <p:sp>
        <p:nvSpPr>
          <p:cNvPr id="7" name="Slide Number Placeholder 6"/>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405702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43F06D-8BA6-4464-9843-BCFE8FE96B4E}" type="datetime1">
              <a:rPr lang="en-US" smtClean="0"/>
              <a:t>4/4/2025</a:t>
            </a:fld>
            <a:endParaRPr lang="en-US"/>
          </a:p>
        </p:txBody>
      </p:sp>
      <p:sp>
        <p:nvSpPr>
          <p:cNvPr id="8" name="Footer Placeholder 7"/>
          <p:cNvSpPr>
            <a:spLocks noGrp="1"/>
          </p:cNvSpPr>
          <p:nvPr>
            <p:ph type="ftr" sz="quarter" idx="11"/>
          </p:nvPr>
        </p:nvSpPr>
        <p:spPr/>
        <p:txBody>
          <a:bodyPr/>
          <a:lstStyle/>
          <a:p>
            <a:r>
              <a:rPr lang="en-US"/>
              <a:t>POLI 203, Spring 2025</a:t>
            </a:r>
          </a:p>
        </p:txBody>
      </p:sp>
      <p:sp>
        <p:nvSpPr>
          <p:cNvPr id="9" name="Slide Number Placeholder 8"/>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506528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D32A33-04EB-482D-929E-79BFA5BDA50D}" type="datetime1">
              <a:rPr lang="en-US" smtClean="0"/>
              <a:t>4/4/2025</a:t>
            </a:fld>
            <a:endParaRPr lang="en-US"/>
          </a:p>
        </p:txBody>
      </p:sp>
      <p:sp>
        <p:nvSpPr>
          <p:cNvPr id="4" name="Footer Placeholder 3"/>
          <p:cNvSpPr>
            <a:spLocks noGrp="1"/>
          </p:cNvSpPr>
          <p:nvPr>
            <p:ph type="ftr" sz="quarter" idx="11"/>
          </p:nvPr>
        </p:nvSpPr>
        <p:spPr/>
        <p:txBody>
          <a:bodyPr/>
          <a:lstStyle/>
          <a:p>
            <a:r>
              <a:rPr lang="en-US"/>
              <a:t>POLI 203, Spring 2025</a:t>
            </a:r>
          </a:p>
        </p:txBody>
      </p:sp>
      <p:sp>
        <p:nvSpPr>
          <p:cNvPr id="5" name="Slide Number Placeholder 4"/>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266203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0737C-D9F1-4F2E-84B1-DD8B28FFF5A7}" type="datetime1">
              <a:rPr lang="en-US" smtClean="0"/>
              <a:t>4/4/2025</a:t>
            </a:fld>
            <a:endParaRPr lang="en-US"/>
          </a:p>
        </p:txBody>
      </p:sp>
      <p:sp>
        <p:nvSpPr>
          <p:cNvPr id="3" name="Footer Placeholder 2"/>
          <p:cNvSpPr>
            <a:spLocks noGrp="1"/>
          </p:cNvSpPr>
          <p:nvPr>
            <p:ph type="ftr" sz="quarter" idx="11"/>
          </p:nvPr>
        </p:nvSpPr>
        <p:spPr/>
        <p:txBody>
          <a:bodyPr/>
          <a:lstStyle/>
          <a:p>
            <a:r>
              <a:rPr lang="en-US"/>
              <a:t>POLI 203, Spring 2025</a:t>
            </a:r>
          </a:p>
        </p:txBody>
      </p:sp>
      <p:sp>
        <p:nvSpPr>
          <p:cNvPr id="4" name="Slide Number Placeholder 3"/>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2388120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114F8E-E8B0-46E9-9E02-02E3BC440491}" type="datetime1">
              <a:rPr lang="en-US" smtClean="0"/>
              <a:t>4/4/2025</a:t>
            </a:fld>
            <a:endParaRPr lang="en-US"/>
          </a:p>
        </p:txBody>
      </p:sp>
      <p:sp>
        <p:nvSpPr>
          <p:cNvPr id="6" name="Footer Placeholder 5"/>
          <p:cNvSpPr>
            <a:spLocks noGrp="1"/>
          </p:cNvSpPr>
          <p:nvPr>
            <p:ph type="ftr" sz="quarter" idx="11"/>
          </p:nvPr>
        </p:nvSpPr>
        <p:spPr/>
        <p:txBody>
          <a:bodyPr/>
          <a:lstStyle/>
          <a:p>
            <a:r>
              <a:rPr lang="en-US"/>
              <a:t>POLI 203, Spring 2025</a:t>
            </a:r>
          </a:p>
        </p:txBody>
      </p:sp>
      <p:sp>
        <p:nvSpPr>
          <p:cNvPr id="7" name="Slide Number Placeholder 6"/>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70892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D7D600-556F-4417-9057-2E994B99E355}" type="datetime1">
              <a:rPr lang="en-US" smtClean="0"/>
              <a:t>4/4/2025</a:t>
            </a:fld>
            <a:endParaRPr lang="en-US"/>
          </a:p>
        </p:txBody>
      </p:sp>
      <p:sp>
        <p:nvSpPr>
          <p:cNvPr id="6" name="Footer Placeholder 5"/>
          <p:cNvSpPr>
            <a:spLocks noGrp="1"/>
          </p:cNvSpPr>
          <p:nvPr>
            <p:ph type="ftr" sz="quarter" idx="11"/>
          </p:nvPr>
        </p:nvSpPr>
        <p:spPr/>
        <p:txBody>
          <a:bodyPr/>
          <a:lstStyle/>
          <a:p>
            <a:r>
              <a:rPr lang="en-US"/>
              <a:t>POLI 203, Spring 2025</a:t>
            </a:r>
          </a:p>
        </p:txBody>
      </p:sp>
      <p:sp>
        <p:nvSpPr>
          <p:cNvPr id="7" name="Slide Number Placeholder 6"/>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211173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450E4-C95D-476B-8CCD-6AAC1B498E32}" type="datetime1">
              <a:rPr lang="en-US" smtClean="0"/>
              <a:t>4/4/2025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POLI 203, Spring 2025</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0254D-0821-4C59-A65E-A985EB574F0D}" type="slidenum">
              <a:rPr lang="en-US" smtClean="0"/>
              <a:t>‹#›</a:t>
            </a:fld>
            <a:endParaRPr lang="en-US"/>
          </a:p>
        </p:txBody>
      </p:sp>
    </p:spTree>
    <p:extLst>
      <p:ext uri="{BB962C8B-B14F-4D97-AF65-F5344CB8AC3E}">
        <p14:creationId xmlns:p14="http://schemas.microsoft.com/office/powerpoint/2010/main" val="412112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youtu.be/YidALyBwat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A861-E847-D393-22B5-848D87A89D90}"/>
              </a:ext>
            </a:extLst>
          </p:cNvPr>
          <p:cNvSpPr>
            <a:spLocks noGrp="1"/>
          </p:cNvSpPr>
          <p:nvPr>
            <p:ph type="title"/>
          </p:nvPr>
        </p:nvSpPr>
        <p:spPr/>
        <p:txBody>
          <a:bodyPr/>
          <a:lstStyle/>
          <a:p>
            <a:r>
              <a:rPr lang="en-US" dirty="0"/>
              <a:t>Race and the Death Penalty, Part I.</a:t>
            </a:r>
          </a:p>
        </p:txBody>
      </p:sp>
      <p:sp>
        <p:nvSpPr>
          <p:cNvPr id="3" name="Content Placeholder 2">
            <a:extLst>
              <a:ext uri="{FF2B5EF4-FFF2-40B4-BE49-F238E27FC236}">
                <a16:creationId xmlns:a16="http://schemas.microsoft.com/office/drawing/2014/main" id="{3BF062AB-7CE9-1B84-61EF-E1AFA9FD772D}"/>
              </a:ext>
            </a:extLst>
          </p:cNvPr>
          <p:cNvSpPr>
            <a:spLocks noGrp="1"/>
          </p:cNvSpPr>
          <p:nvPr>
            <p:ph idx="1"/>
          </p:nvPr>
        </p:nvSpPr>
        <p:spPr/>
        <p:txBody>
          <a:bodyPr>
            <a:normAutofit lnSpcReduction="10000"/>
          </a:bodyPr>
          <a:lstStyle/>
          <a:p>
            <a:endParaRPr lang="en-US" dirty="0"/>
          </a:p>
          <a:p>
            <a:r>
              <a:rPr lang="en-US" dirty="0"/>
              <a:t>Rattan A, Levine CS, Dweck CS, Eberhardt JL. 2012. Race and the Fragility of the Legal Distinction between Juveniles and Adults. </a:t>
            </a:r>
            <a:r>
              <a:rPr lang="en-US" i="1" dirty="0" err="1"/>
              <a:t>PLoS</a:t>
            </a:r>
            <a:r>
              <a:rPr lang="en-US" i="1" dirty="0"/>
              <a:t> ONE</a:t>
            </a:r>
            <a:r>
              <a:rPr lang="en-US" dirty="0"/>
              <a:t> 7, 5: e36680.</a:t>
            </a:r>
          </a:p>
          <a:p>
            <a:r>
              <a:rPr lang="en-US" dirty="0"/>
              <a:t>Eberhardt, Jennifer L., Paul G. Davies, Valerie J. Purdie-Vaughns, and Sheri Lynn Johnson. 2005/06. Looking Deathworthy: Perceived </a:t>
            </a:r>
            <a:r>
              <a:rPr lang="en-US" dirty="0" err="1"/>
              <a:t>Stereotypicality</a:t>
            </a:r>
            <a:r>
              <a:rPr lang="en-US" dirty="0"/>
              <a:t> of Black Defendants Predicts Capital-Sentencing Outcomes. </a:t>
            </a:r>
            <a:r>
              <a:rPr lang="en-US" i="1" dirty="0"/>
              <a:t>Psychological Science </a:t>
            </a:r>
            <a:r>
              <a:rPr lang="en-US" dirty="0"/>
              <a:t>17, 5: 383-6.</a:t>
            </a:r>
          </a:p>
          <a:p>
            <a:endParaRPr lang="en-US" dirty="0"/>
          </a:p>
          <a:p>
            <a:pPr marL="0" indent="0" algn="ctr">
              <a:buNone/>
            </a:pPr>
            <a:r>
              <a:rPr lang="en-US" dirty="0"/>
              <a:t>April 7, 2025</a:t>
            </a:r>
          </a:p>
        </p:txBody>
      </p:sp>
      <p:sp>
        <p:nvSpPr>
          <p:cNvPr id="4" name="Footer Placeholder 3">
            <a:extLst>
              <a:ext uri="{FF2B5EF4-FFF2-40B4-BE49-F238E27FC236}">
                <a16:creationId xmlns:a16="http://schemas.microsoft.com/office/drawing/2014/main" id="{1DCBAA7E-29C2-07EE-CD6D-6968BF98AE8F}"/>
              </a:ext>
            </a:extLst>
          </p:cNvPr>
          <p:cNvSpPr>
            <a:spLocks noGrp="1"/>
          </p:cNvSpPr>
          <p:nvPr>
            <p:ph type="ftr" sz="quarter" idx="11"/>
          </p:nvPr>
        </p:nvSpPr>
        <p:spPr/>
        <p:txBody>
          <a:bodyPr/>
          <a:lstStyle/>
          <a:p>
            <a:r>
              <a:rPr lang="en-US"/>
              <a:t>POLI 203, Spring 2025</a:t>
            </a:r>
          </a:p>
        </p:txBody>
      </p:sp>
      <p:sp>
        <p:nvSpPr>
          <p:cNvPr id="5" name="Slide Number Placeholder 4">
            <a:extLst>
              <a:ext uri="{FF2B5EF4-FFF2-40B4-BE49-F238E27FC236}">
                <a16:creationId xmlns:a16="http://schemas.microsoft.com/office/drawing/2014/main" id="{850F2E08-CA28-69D3-AEC5-9977EC717B36}"/>
              </a:ext>
            </a:extLst>
          </p:cNvPr>
          <p:cNvSpPr>
            <a:spLocks noGrp="1"/>
          </p:cNvSpPr>
          <p:nvPr>
            <p:ph type="sldNum" sz="quarter" idx="12"/>
          </p:nvPr>
        </p:nvSpPr>
        <p:spPr/>
        <p:txBody>
          <a:bodyPr/>
          <a:lstStyle/>
          <a:p>
            <a:fld id="{8B70254D-0821-4C59-A65E-A985EB574F0D}" type="slidenum">
              <a:rPr lang="en-US" smtClean="0"/>
              <a:t>1</a:t>
            </a:fld>
            <a:endParaRPr lang="en-US"/>
          </a:p>
        </p:txBody>
      </p:sp>
      <p:pic>
        <p:nvPicPr>
          <p:cNvPr id="6" name="Picture 5">
            <a:extLst>
              <a:ext uri="{FF2B5EF4-FFF2-40B4-BE49-F238E27FC236}">
                <a16:creationId xmlns:a16="http://schemas.microsoft.com/office/drawing/2014/main" id="{CA339375-252C-185C-6D0F-4B14CE44E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78143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Results from the first study</a:t>
            </a:r>
          </a:p>
        </p:txBody>
      </p:sp>
      <p:sp>
        <p:nvSpPr>
          <p:cNvPr id="3" name="Content Placeholder 2"/>
          <p:cNvSpPr>
            <a:spLocks noGrp="1"/>
          </p:cNvSpPr>
          <p:nvPr>
            <p:ph idx="1"/>
          </p:nvPr>
        </p:nvSpPr>
        <p:spPr/>
        <p:txBody>
          <a:bodyPr/>
          <a:lstStyle/>
          <a:p>
            <a:r>
              <a:rPr lang="en-US" dirty="0"/>
              <a:t>44 actual cases </a:t>
            </a:r>
          </a:p>
          <a:p>
            <a:pPr lvl="1"/>
            <a:r>
              <a:rPr lang="en-US" dirty="0"/>
              <a:t>white victims, </a:t>
            </a:r>
          </a:p>
          <a:p>
            <a:pPr lvl="1"/>
            <a:r>
              <a:rPr lang="en-US" dirty="0"/>
              <a:t>black offenders, and </a:t>
            </a:r>
          </a:p>
          <a:p>
            <a:pPr lvl="1"/>
            <a:r>
              <a:rPr lang="en-US" dirty="0"/>
              <a:t>a penalty phase hearing</a:t>
            </a:r>
          </a:p>
          <a:p>
            <a:endParaRPr lang="en-US" dirty="0"/>
          </a:p>
          <a:p>
            <a:r>
              <a:rPr lang="en-US" dirty="0"/>
              <a:t>Low </a:t>
            </a:r>
            <a:r>
              <a:rPr lang="en-US" dirty="0" err="1"/>
              <a:t>stereotypicality</a:t>
            </a:r>
            <a:r>
              <a:rPr lang="en-US" dirty="0"/>
              <a:t>: 24.4% got death.</a:t>
            </a:r>
          </a:p>
          <a:p>
            <a:endParaRPr lang="en-US" dirty="0"/>
          </a:p>
          <a:p>
            <a:r>
              <a:rPr lang="en-US" dirty="0"/>
              <a:t>High </a:t>
            </a:r>
            <a:r>
              <a:rPr lang="en-US" dirty="0" err="1"/>
              <a:t>stereotypicality</a:t>
            </a:r>
            <a:r>
              <a:rPr lang="en-US" dirty="0"/>
              <a:t>: 57.5% got death. </a:t>
            </a:r>
          </a:p>
          <a:p>
            <a:endParaRPr lang="en-US" dirty="0"/>
          </a:p>
        </p:txBody>
      </p:sp>
      <p:sp>
        <p:nvSpPr>
          <p:cNvPr id="4" name="Footer Placeholder 3"/>
          <p:cNvSpPr>
            <a:spLocks noGrp="1"/>
          </p:cNvSpPr>
          <p:nvPr>
            <p:ph type="ftr" sz="quarter" idx="11"/>
          </p:nvPr>
        </p:nvSpPr>
        <p:spPr/>
        <p:txBody>
          <a:bodyPr/>
          <a:lstStyle/>
          <a:p>
            <a:r>
              <a:rPr lang="en-US"/>
              <a:t>POLI 203, Spring 2025</a:t>
            </a:r>
          </a:p>
        </p:txBody>
      </p:sp>
      <p:sp>
        <p:nvSpPr>
          <p:cNvPr id="5" name="Slide Number Placeholder 4"/>
          <p:cNvSpPr>
            <a:spLocks noGrp="1"/>
          </p:cNvSpPr>
          <p:nvPr>
            <p:ph type="sldNum" sz="quarter" idx="12"/>
          </p:nvPr>
        </p:nvSpPr>
        <p:spPr/>
        <p:txBody>
          <a:bodyPr/>
          <a:lstStyle/>
          <a:p>
            <a:fld id="{8B70254D-0821-4C59-A65E-A985EB574F0D}" type="slidenum">
              <a:rPr lang="en-US" smtClean="0"/>
              <a:t>10</a:t>
            </a:fld>
            <a:endParaRPr lang="en-US"/>
          </a:p>
        </p:txBody>
      </p:sp>
      <p:pic>
        <p:nvPicPr>
          <p:cNvPr id="6" name="Picture 5">
            <a:extLst>
              <a:ext uri="{FF2B5EF4-FFF2-40B4-BE49-F238E27FC236}">
                <a16:creationId xmlns:a16="http://schemas.microsoft.com/office/drawing/2014/main" id="{A075C434-95BF-C7B6-8EB8-0CFF191CE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057793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 Black victim, black offender</a:t>
            </a:r>
          </a:p>
        </p:txBody>
      </p:sp>
      <p:sp>
        <p:nvSpPr>
          <p:cNvPr id="3" name="Content Placeholder 2"/>
          <p:cNvSpPr>
            <a:spLocks noGrp="1"/>
          </p:cNvSpPr>
          <p:nvPr>
            <p:ph idx="1"/>
          </p:nvPr>
        </p:nvSpPr>
        <p:spPr>
          <a:xfrm>
            <a:off x="838200" y="1392072"/>
            <a:ext cx="10515600" cy="4484853"/>
          </a:xfrm>
        </p:spPr>
        <p:txBody>
          <a:bodyPr>
            <a:normAutofit lnSpcReduction="10000"/>
          </a:bodyPr>
          <a:lstStyle/>
          <a:p>
            <a:r>
              <a:rPr lang="en-US" dirty="0"/>
              <a:t>308 such cases</a:t>
            </a:r>
          </a:p>
          <a:p>
            <a:r>
              <a:rPr lang="en-US" dirty="0"/>
              <a:t>But only 27 percent got death compared with 41 percent with the white victim cases. That’s the object of </a:t>
            </a:r>
            <a:r>
              <a:rPr lang="en-US" dirty="0" err="1"/>
              <a:t>Baldus</a:t>
            </a:r>
            <a:r>
              <a:rPr lang="en-US" dirty="0"/>
              <a:t>. (and a big deal)</a:t>
            </a:r>
          </a:p>
          <a:p>
            <a:endParaRPr lang="en-US" dirty="0"/>
          </a:p>
          <a:p>
            <a:r>
              <a:rPr lang="en-US" dirty="0"/>
              <a:t>Their interest: does the photo influence the results</a:t>
            </a:r>
          </a:p>
          <a:p>
            <a:r>
              <a:rPr lang="en-US" dirty="0"/>
              <a:t>Select 118 of the 308 cases with over-sampling of the death sentence cases, so they have 46 percent death sentences, 54 percent not.</a:t>
            </a:r>
          </a:p>
          <a:p>
            <a:endParaRPr lang="en-US" dirty="0"/>
          </a:p>
          <a:p>
            <a:r>
              <a:rPr lang="en-US" dirty="0"/>
              <a:t>Same study as before: rate the 118 photos for </a:t>
            </a:r>
            <a:r>
              <a:rPr lang="en-US" dirty="0" err="1"/>
              <a:t>stereotypicality</a:t>
            </a:r>
            <a:r>
              <a:rPr lang="en-US" dirty="0"/>
              <a:t> (19 different raters)</a:t>
            </a:r>
          </a:p>
          <a:p>
            <a:endParaRPr lang="en-US" dirty="0"/>
          </a:p>
          <a:p>
            <a:endParaRPr lang="en-US" dirty="0"/>
          </a:p>
        </p:txBody>
      </p:sp>
      <p:sp>
        <p:nvSpPr>
          <p:cNvPr id="4" name="Footer Placeholder 3"/>
          <p:cNvSpPr>
            <a:spLocks noGrp="1"/>
          </p:cNvSpPr>
          <p:nvPr>
            <p:ph type="ftr" sz="quarter" idx="11"/>
          </p:nvPr>
        </p:nvSpPr>
        <p:spPr/>
        <p:txBody>
          <a:bodyPr/>
          <a:lstStyle/>
          <a:p>
            <a:r>
              <a:rPr lang="en-US"/>
              <a:t>POLI 203, Spring 2025</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11</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636879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from study 2:</a:t>
            </a:r>
          </a:p>
        </p:txBody>
      </p:sp>
      <p:sp>
        <p:nvSpPr>
          <p:cNvPr id="3" name="Content Placeholder 2"/>
          <p:cNvSpPr>
            <a:spLocks noGrp="1"/>
          </p:cNvSpPr>
          <p:nvPr>
            <p:ph idx="1"/>
          </p:nvPr>
        </p:nvSpPr>
        <p:spPr>
          <a:xfrm>
            <a:off x="838200" y="1392072"/>
            <a:ext cx="10515600" cy="4484853"/>
          </a:xfrm>
        </p:spPr>
        <p:txBody>
          <a:bodyPr>
            <a:normAutofit/>
          </a:bodyPr>
          <a:lstStyle/>
          <a:p>
            <a:r>
              <a:rPr lang="en-US" dirty="0"/>
              <a:t>Low </a:t>
            </a:r>
            <a:r>
              <a:rPr lang="en-US" dirty="0" err="1"/>
              <a:t>stereotypicality</a:t>
            </a:r>
            <a:r>
              <a:rPr lang="en-US" dirty="0"/>
              <a:t>: 45%</a:t>
            </a:r>
          </a:p>
          <a:p>
            <a:endParaRPr lang="en-US" dirty="0"/>
          </a:p>
          <a:p>
            <a:r>
              <a:rPr lang="en-US" dirty="0"/>
              <a:t>High </a:t>
            </a:r>
            <a:r>
              <a:rPr lang="en-US" dirty="0" err="1"/>
              <a:t>stereotypicality</a:t>
            </a:r>
            <a:r>
              <a:rPr lang="en-US" dirty="0"/>
              <a:t>: 47%</a:t>
            </a:r>
          </a:p>
        </p:txBody>
      </p:sp>
      <p:sp>
        <p:nvSpPr>
          <p:cNvPr id="4" name="Footer Placeholder 3"/>
          <p:cNvSpPr>
            <a:spLocks noGrp="1"/>
          </p:cNvSpPr>
          <p:nvPr>
            <p:ph type="ftr" sz="quarter" idx="11"/>
          </p:nvPr>
        </p:nvSpPr>
        <p:spPr/>
        <p:txBody>
          <a:bodyPr/>
          <a:lstStyle/>
          <a:p>
            <a:r>
              <a:rPr lang="en-US"/>
              <a:t>POLI 203, Spring 2025</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318662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 what the heck:</a:t>
            </a:r>
          </a:p>
        </p:txBody>
      </p:sp>
      <p:sp>
        <p:nvSpPr>
          <p:cNvPr id="3" name="Content Placeholder 2"/>
          <p:cNvSpPr>
            <a:spLocks noGrp="1"/>
          </p:cNvSpPr>
          <p:nvPr>
            <p:ph idx="1"/>
          </p:nvPr>
        </p:nvSpPr>
        <p:spPr>
          <a:xfrm>
            <a:off x="838200" y="1392072"/>
            <a:ext cx="10515600" cy="4484853"/>
          </a:xfrm>
        </p:spPr>
        <p:txBody>
          <a:bodyPr>
            <a:normAutofit/>
          </a:bodyPr>
          <a:lstStyle/>
          <a:p>
            <a:r>
              <a:rPr lang="en-US" dirty="0"/>
              <a:t>Why would  this happen?</a:t>
            </a:r>
          </a:p>
          <a:p>
            <a:endParaRPr lang="en-US" dirty="0"/>
          </a:p>
          <a:p>
            <a:r>
              <a:rPr lang="en-US" dirty="0"/>
              <a:t>White victim: 57 v. 24 percent got death</a:t>
            </a:r>
          </a:p>
          <a:p>
            <a:endParaRPr lang="en-US" dirty="0"/>
          </a:p>
          <a:p>
            <a:r>
              <a:rPr lang="en-US" dirty="0"/>
              <a:t>Black victim: no difference</a:t>
            </a:r>
          </a:p>
          <a:p>
            <a:endParaRPr lang="en-US" dirty="0"/>
          </a:p>
          <a:p>
            <a:r>
              <a:rPr lang="en-US" dirty="0"/>
              <a:t>What’s your theory of how that could be?</a:t>
            </a:r>
          </a:p>
        </p:txBody>
      </p:sp>
      <p:sp>
        <p:nvSpPr>
          <p:cNvPr id="4" name="Footer Placeholder 3"/>
          <p:cNvSpPr>
            <a:spLocks noGrp="1"/>
          </p:cNvSpPr>
          <p:nvPr>
            <p:ph type="ftr" sz="quarter" idx="11"/>
          </p:nvPr>
        </p:nvSpPr>
        <p:spPr/>
        <p:txBody>
          <a:bodyPr/>
          <a:lstStyle/>
          <a:p>
            <a:r>
              <a:rPr lang="en-US"/>
              <a:t>POLI 203, Spring 2025</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084296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Their idea:</a:t>
            </a:r>
          </a:p>
        </p:txBody>
      </p:sp>
      <p:sp>
        <p:nvSpPr>
          <p:cNvPr id="3" name="Content Placeholder 2"/>
          <p:cNvSpPr>
            <a:spLocks noGrp="1"/>
          </p:cNvSpPr>
          <p:nvPr>
            <p:ph idx="1"/>
          </p:nvPr>
        </p:nvSpPr>
        <p:spPr>
          <a:xfrm>
            <a:off x="838200" y="1392072"/>
            <a:ext cx="10515600" cy="4484853"/>
          </a:xfrm>
        </p:spPr>
        <p:txBody>
          <a:bodyPr>
            <a:normAutofit fontScale="92500" lnSpcReduction="10000"/>
          </a:bodyPr>
          <a:lstStyle/>
          <a:p>
            <a:r>
              <a:rPr lang="en-US" dirty="0"/>
              <a:t>Inter-racial crime:</a:t>
            </a:r>
          </a:p>
          <a:p>
            <a:pPr lvl="1"/>
            <a:r>
              <a:rPr lang="en-US" dirty="0"/>
              <a:t>Race is more salient as a possible motivation / consideration for the jury</a:t>
            </a:r>
          </a:p>
          <a:p>
            <a:pPr lvl="1"/>
            <a:r>
              <a:rPr lang="en-US" dirty="0"/>
              <a:t>But note the finding is  that the “low” </a:t>
            </a:r>
            <a:r>
              <a:rPr lang="en-US" dirty="0" err="1"/>
              <a:t>stereotypicality</a:t>
            </a:r>
            <a:r>
              <a:rPr lang="en-US" dirty="0"/>
              <a:t> group did not get  death, so the “group conflict” theme is apparently more strongly induced by the other ones.</a:t>
            </a:r>
          </a:p>
          <a:p>
            <a:r>
              <a:rPr lang="en-US" dirty="0"/>
              <a:t>Intra-racial crime:</a:t>
            </a:r>
          </a:p>
          <a:p>
            <a:pPr lvl="1"/>
            <a:r>
              <a:rPr lang="en-US" dirty="0"/>
              <a:t>Jury may assume  the motivation is personal, not group-based</a:t>
            </a:r>
          </a:p>
          <a:p>
            <a:endParaRPr lang="en-US" dirty="0"/>
          </a:p>
          <a:p>
            <a:r>
              <a:rPr lang="en-US" dirty="0"/>
              <a:t>Their findings add detail to why we see these  large race effects</a:t>
            </a:r>
          </a:p>
          <a:p>
            <a:endParaRPr lang="en-US" dirty="0"/>
          </a:p>
          <a:p>
            <a:r>
              <a:rPr lang="en-US" dirty="0"/>
              <a:t>Note that this does not relate at all to the behavior of the DA.</a:t>
            </a:r>
          </a:p>
          <a:p>
            <a:r>
              <a:rPr lang="en-US" dirty="0"/>
              <a:t>Juries are hard to control / train / dissuade from using biases</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POLI 203, Spring 2025</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89996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ideas about why this happens?</a:t>
            </a:r>
          </a:p>
        </p:txBody>
      </p:sp>
      <p:sp>
        <p:nvSpPr>
          <p:cNvPr id="3" name="Content Placeholder 2"/>
          <p:cNvSpPr>
            <a:spLocks noGrp="1"/>
          </p:cNvSpPr>
          <p:nvPr>
            <p:ph idx="1"/>
          </p:nvPr>
        </p:nvSpPr>
        <p:spPr>
          <a:xfrm>
            <a:off x="838200" y="1392072"/>
            <a:ext cx="10515600" cy="4484853"/>
          </a:xfrm>
        </p:spPr>
        <p:txBody>
          <a:bodyPr>
            <a:normAutofit/>
          </a:bodyPr>
          <a:lstStyle/>
          <a:p>
            <a:r>
              <a:rPr lang="en-US" dirty="0"/>
              <a:t>Jury composition maybe different where white and black victims?</a:t>
            </a:r>
          </a:p>
          <a:p>
            <a:endParaRPr lang="en-US" dirty="0"/>
          </a:p>
          <a:p>
            <a:r>
              <a:rPr lang="en-US" dirty="0"/>
              <a:t>Other ideas?</a:t>
            </a:r>
          </a:p>
        </p:txBody>
      </p:sp>
      <p:sp>
        <p:nvSpPr>
          <p:cNvPr id="4" name="Footer Placeholder 3"/>
          <p:cNvSpPr>
            <a:spLocks noGrp="1"/>
          </p:cNvSpPr>
          <p:nvPr>
            <p:ph type="ftr" sz="quarter" idx="11"/>
          </p:nvPr>
        </p:nvSpPr>
        <p:spPr/>
        <p:txBody>
          <a:bodyPr/>
          <a:lstStyle/>
          <a:p>
            <a:r>
              <a:rPr lang="en-US"/>
              <a:t>POLI 203, Spring 2025</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15</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886364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of attention &gt; cognitive response</a:t>
            </a:r>
          </a:p>
        </p:txBody>
      </p:sp>
      <p:sp>
        <p:nvSpPr>
          <p:cNvPr id="3" name="Content Placeholder 2"/>
          <p:cNvSpPr>
            <a:spLocks noGrp="1"/>
          </p:cNvSpPr>
          <p:nvPr>
            <p:ph idx="1"/>
          </p:nvPr>
        </p:nvSpPr>
        <p:spPr>
          <a:xfrm>
            <a:off x="838200" y="1392072"/>
            <a:ext cx="10515600" cy="4484853"/>
          </a:xfrm>
        </p:spPr>
        <p:txBody>
          <a:bodyPr>
            <a:normAutofit/>
          </a:bodyPr>
          <a:lstStyle/>
          <a:p>
            <a:r>
              <a:rPr lang="en-US" dirty="0"/>
              <a:t>When you think of a particular object, be it a political leader, a policy issue such as gun control, abortion, climate change, or whatever it may be, you think of various attributes.</a:t>
            </a:r>
          </a:p>
          <a:p>
            <a:endParaRPr lang="en-US" dirty="0"/>
          </a:p>
          <a:p>
            <a:r>
              <a:rPr lang="en-US" dirty="0"/>
              <a:t>Photos and visual cues can affect this very powerfully, not just words.</a:t>
            </a:r>
          </a:p>
          <a:p>
            <a:r>
              <a:rPr lang="en-US" dirty="0"/>
              <a:t>Some common visual cues in politics: </a:t>
            </a:r>
          </a:p>
          <a:p>
            <a:pPr lvl="1"/>
            <a:r>
              <a:rPr lang="en-US" dirty="0"/>
              <a:t>Nice  suits and ties; flags; good (preppy) grooming; professional attire</a:t>
            </a:r>
          </a:p>
          <a:p>
            <a:pPr lvl="1"/>
            <a:r>
              <a:rPr lang="en-US" dirty="0"/>
              <a:t>Flags, flags, flags, patriotic images, families, children, farmers, haystacks, etc.</a:t>
            </a:r>
          </a:p>
          <a:p>
            <a:pPr lvl="1"/>
            <a:r>
              <a:rPr lang="en-US" dirty="0"/>
              <a:t>Or: chaos, strife, anger, etc. </a:t>
            </a:r>
          </a:p>
          <a:p>
            <a:r>
              <a:rPr lang="en-US" dirty="0"/>
              <a:t>Useful to think of the power of these visual cues.</a:t>
            </a:r>
          </a:p>
        </p:txBody>
      </p:sp>
      <p:sp>
        <p:nvSpPr>
          <p:cNvPr id="4" name="Footer Placeholder 3"/>
          <p:cNvSpPr>
            <a:spLocks noGrp="1"/>
          </p:cNvSpPr>
          <p:nvPr>
            <p:ph type="ftr" sz="quarter" idx="11"/>
          </p:nvPr>
        </p:nvSpPr>
        <p:spPr/>
        <p:txBody>
          <a:bodyPr/>
          <a:lstStyle/>
          <a:p>
            <a:r>
              <a:rPr lang="en-US"/>
              <a:t>POLI 203, Spring 2025</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887202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3483" y="365125"/>
            <a:ext cx="11794346" cy="1325563"/>
          </a:xfrm>
        </p:spPr>
        <p:txBody>
          <a:bodyPr/>
          <a:lstStyle/>
          <a:p>
            <a:r>
              <a:rPr lang="en-US" dirty="0"/>
              <a:t>Martin </a:t>
            </a:r>
            <a:r>
              <a:rPr lang="en-US" dirty="0" err="1"/>
              <a:t>Shkreli</a:t>
            </a:r>
            <a:r>
              <a:rPr lang="en-US" dirty="0"/>
              <a:t>, no good PR here; (“pharma boy”)</a:t>
            </a:r>
          </a:p>
        </p:txBody>
      </p:sp>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2248906"/>
            <a:ext cx="5181600" cy="3504776"/>
          </a:xfrm>
        </p:spPr>
      </p:pic>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6000" y="2248906"/>
            <a:ext cx="5547360" cy="3566160"/>
          </a:xfrm>
        </p:spPr>
      </p:pic>
      <p:sp>
        <p:nvSpPr>
          <p:cNvPr id="4" name="Footer Placeholder 3"/>
          <p:cNvSpPr>
            <a:spLocks noGrp="1"/>
          </p:cNvSpPr>
          <p:nvPr>
            <p:ph type="ftr" sz="quarter" idx="11"/>
          </p:nvPr>
        </p:nvSpPr>
        <p:spPr/>
        <p:txBody>
          <a:bodyPr/>
          <a:lstStyle/>
          <a:p>
            <a:r>
              <a:rPr lang="en-US"/>
              <a:t>POLI 203, Spring 2025</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17</a:t>
            </a:fld>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068850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 Chapman’s “perp” photo, then after he was released. </a:t>
            </a:r>
          </a:p>
        </p:txBody>
      </p:sp>
      <p:sp>
        <p:nvSpPr>
          <p:cNvPr id="5" name="Footer Placeholder 4"/>
          <p:cNvSpPr>
            <a:spLocks noGrp="1"/>
          </p:cNvSpPr>
          <p:nvPr>
            <p:ph type="ftr" sz="quarter" idx="11"/>
          </p:nvPr>
        </p:nvSpPr>
        <p:spPr/>
        <p:txBody>
          <a:bodyPr/>
          <a:lstStyle/>
          <a:p>
            <a:r>
              <a:rPr lang="en-US"/>
              <a:t>POLI 203, Spring 2025</a:t>
            </a:r>
          </a:p>
        </p:txBody>
      </p:sp>
      <p:sp>
        <p:nvSpPr>
          <p:cNvPr id="6" name="Slide Number Placeholder 5"/>
          <p:cNvSpPr>
            <a:spLocks noGrp="1"/>
          </p:cNvSpPr>
          <p:nvPr>
            <p:ph type="sldNum" sz="quarter" idx="12"/>
          </p:nvPr>
        </p:nvSpPr>
        <p:spPr/>
        <p:txBody>
          <a:bodyPr/>
          <a:lstStyle/>
          <a:p>
            <a:fld id="{8B70254D-0821-4C59-A65E-A985EB574F0D}" type="slidenum">
              <a:rPr lang="en-US" smtClean="0"/>
              <a:t>18</a:t>
            </a:fld>
            <a:endParaRPr lang="en-US"/>
          </a:p>
        </p:txBody>
      </p:sp>
      <p:pic>
        <p:nvPicPr>
          <p:cNvPr id="7" name="Picture 2" descr="D:\FB\DP\NC-current\Photos_of_NC_exonerees\EdwardwithCamera.jpg"/>
          <p:cNvPicPr>
            <a:picLocks noGrp="1" noChangeAspect="1" noChangeArrowheads="1"/>
          </p:cNvPicPr>
          <p:nvPr>
            <p:ph sz="half" idx="2"/>
          </p:nvPr>
        </p:nvPicPr>
        <p:blipFill>
          <a:blip r:embed="rId2" cstate="print"/>
          <a:srcRect/>
          <a:stretch>
            <a:fillRect/>
          </a:stretch>
        </p:blipFill>
        <p:spPr bwMode="auto">
          <a:xfrm>
            <a:off x="6172200" y="2058194"/>
            <a:ext cx="5181600" cy="3886200"/>
          </a:xfrm>
          <a:prstGeom prst="rect">
            <a:avLst/>
          </a:prstGeom>
          <a:noFill/>
        </p:spPr>
      </p:pic>
      <p:pic>
        <p:nvPicPr>
          <p:cNvPr id="10" name="Content Placeholder 9"/>
          <p:cNvPicPr>
            <a:picLocks noGrp="1" noChangeAspect="1"/>
          </p:cNvPicPr>
          <p:nvPr>
            <p:ph sz="half" idx="1"/>
          </p:nvPr>
        </p:nvPicPr>
        <p:blipFill>
          <a:blip r:embed="rId3"/>
          <a:stretch>
            <a:fillRect/>
          </a:stretch>
        </p:blipFill>
        <p:spPr>
          <a:xfrm>
            <a:off x="1470319" y="1825625"/>
            <a:ext cx="3917361" cy="435133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009964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D34D-175D-C31C-E45B-93C927DB1F04}"/>
              </a:ext>
            </a:extLst>
          </p:cNvPr>
          <p:cNvSpPr>
            <a:spLocks noGrp="1"/>
          </p:cNvSpPr>
          <p:nvPr>
            <p:ph type="title"/>
          </p:nvPr>
        </p:nvSpPr>
        <p:spPr>
          <a:xfrm>
            <a:off x="839787" y="365125"/>
            <a:ext cx="10954279" cy="1325563"/>
          </a:xfrm>
        </p:spPr>
        <p:txBody>
          <a:bodyPr/>
          <a:lstStyle/>
          <a:p>
            <a:r>
              <a:rPr lang="en-US" dirty="0"/>
              <a:t>Khalid Sheik Muhammad, (“9-11 Mastermind”)</a:t>
            </a:r>
          </a:p>
        </p:txBody>
      </p:sp>
      <p:sp>
        <p:nvSpPr>
          <p:cNvPr id="7" name="Text Placeholder 6">
            <a:extLst>
              <a:ext uri="{FF2B5EF4-FFF2-40B4-BE49-F238E27FC236}">
                <a16:creationId xmlns:a16="http://schemas.microsoft.com/office/drawing/2014/main" id="{0E9BF01C-35FF-1880-33D2-9157D734A09D}"/>
              </a:ext>
            </a:extLst>
          </p:cNvPr>
          <p:cNvSpPr>
            <a:spLocks noGrp="1"/>
          </p:cNvSpPr>
          <p:nvPr>
            <p:ph type="body" idx="1"/>
          </p:nvPr>
        </p:nvSpPr>
        <p:spPr/>
        <p:txBody>
          <a:bodyPr/>
          <a:lstStyle/>
          <a:p>
            <a:r>
              <a:rPr lang="en-US" dirty="0"/>
              <a:t>The Perp Photo, very commonly used before his trial</a:t>
            </a:r>
          </a:p>
        </p:txBody>
      </p:sp>
      <p:pic>
        <p:nvPicPr>
          <p:cNvPr id="12" name="Content Placeholder 11" descr="A person with a mustache&#10;&#10;AI-generated content may be incorrect.">
            <a:extLst>
              <a:ext uri="{FF2B5EF4-FFF2-40B4-BE49-F238E27FC236}">
                <a16:creationId xmlns:a16="http://schemas.microsoft.com/office/drawing/2014/main" id="{34481DC5-3811-FFBD-41E5-7B08CDB5626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39788" y="2896741"/>
            <a:ext cx="5157787" cy="2901255"/>
          </a:xfrm>
        </p:spPr>
      </p:pic>
      <p:sp>
        <p:nvSpPr>
          <p:cNvPr id="9" name="Text Placeholder 8">
            <a:extLst>
              <a:ext uri="{FF2B5EF4-FFF2-40B4-BE49-F238E27FC236}">
                <a16:creationId xmlns:a16="http://schemas.microsoft.com/office/drawing/2014/main" id="{AF45CCAB-4369-2434-A10D-5A507FA75BEB}"/>
              </a:ext>
            </a:extLst>
          </p:cNvPr>
          <p:cNvSpPr>
            <a:spLocks noGrp="1"/>
          </p:cNvSpPr>
          <p:nvPr>
            <p:ph type="body" sz="quarter" idx="3"/>
          </p:nvPr>
        </p:nvSpPr>
        <p:spPr/>
        <p:txBody>
          <a:bodyPr/>
          <a:lstStyle/>
          <a:p>
            <a:r>
              <a:rPr lang="en-US" dirty="0"/>
              <a:t>An alternative view</a:t>
            </a:r>
          </a:p>
        </p:txBody>
      </p:sp>
      <p:pic>
        <p:nvPicPr>
          <p:cNvPr id="14" name="Content Placeholder 13" descr="A person with a beard&#10;&#10;AI-generated content may be incorrect.">
            <a:extLst>
              <a:ext uri="{FF2B5EF4-FFF2-40B4-BE49-F238E27FC236}">
                <a16:creationId xmlns:a16="http://schemas.microsoft.com/office/drawing/2014/main" id="{A976AD80-E320-CC84-04DC-D9B625F4A0BB}"/>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385519" y="2505075"/>
            <a:ext cx="2756549" cy="3684588"/>
          </a:xfrm>
        </p:spPr>
      </p:pic>
      <p:sp>
        <p:nvSpPr>
          <p:cNvPr id="5" name="Footer Placeholder 4">
            <a:extLst>
              <a:ext uri="{FF2B5EF4-FFF2-40B4-BE49-F238E27FC236}">
                <a16:creationId xmlns:a16="http://schemas.microsoft.com/office/drawing/2014/main" id="{85D99C8B-0B4E-20F3-C561-B7A793B58A0C}"/>
              </a:ext>
            </a:extLst>
          </p:cNvPr>
          <p:cNvSpPr>
            <a:spLocks noGrp="1"/>
          </p:cNvSpPr>
          <p:nvPr>
            <p:ph type="ftr" sz="quarter" idx="11"/>
          </p:nvPr>
        </p:nvSpPr>
        <p:spPr/>
        <p:txBody>
          <a:bodyPr/>
          <a:lstStyle/>
          <a:p>
            <a:r>
              <a:rPr lang="en-US"/>
              <a:t>POLI 203, Spring 2025</a:t>
            </a:r>
          </a:p>
        </p:txBody>
      </p:sp>
      <p:sp>
        <p:nvSpPr>
          <p:cNvPr id="6" name="Slide Number Placeholder 5">
            <a:extLst>
              <a:ext uri="{FF2B5EF4-FFF2-40B4-BE49-F238E27FC236}">
                <a16:creationId xmlns:a16="http://schemas.microsoft.com/office/drawing/2014/main" id="{21229B34-C96A-93A6-11BA-CF0C93019F33}"/>
              </a:ext>
            </a:extLst>
          </p:cNvPr>
          <p:cNvSpPr>
            <a:spLocks noGrp="1"/>
          </p:cNvSpPr>
          <p:nvPr>
            <p:ph type="sldNum" sz="quarter" idx="12"/>
          </p:nvPr>
        </p:nvSpPr>
        <p:spPr/>
        <p:txBody>
          <a:bodyPr/>
          <a:lstStyle/>
          <a:p>
            <a:fld id="{8B70254D-0821-4C59-A65E-A985EB574F0D}" type="slidenum">
              <a:rPr lang="en-US" smtClean="0"/>
              <a:t>19</a:t>
            </a:fld>
            <a:endParaRPr lang="en-US"/>
          </a:p>
        </p:txBody>
      </p:sp>
      <p:pic>
        <p:nvPicPr>
          <p:cNvPr id="15" name="Picture 14">
            <a:extLst>
              <a:ext uri="{FF2B5EF4-FFF2-40B4-BE49-F238E27FC236}">
                <a16:creationId xmlns:a16="http://schemas.microsoft.com/office/drawing/2014/main" id="{B93A51A2-D54C-1E3E-81F4-183F6BD4C2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1121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Rattan, Levine, </a:t>
            </a:r>
            <a:r>
              <a:rPr lang="en-US" dirty="0" err="1"/>
              <a:t>Dweck</a:t>
            </a:r>
            <a:r>
              <a:rPr lang="en-US" dirty="0"/>
              <a:t> and </a:t>
            </a:r>
            <a:r>
              <a:rPr lang="en-US" dirty="0" err="1"/>
              <a:t>Eberhardt</a:t>
            </a:r>
            <a:br>
              <a:rPr lang="en-US" dirty="0"/>
            </a:br>
            <a:r>
              <a:rPr lang="en-US" dirty="0"/>
              <a:t>Who is a juvenile, who is an adult?</a:t>
            </a:r>
          </a:p>
        </p:txBody>
      </p:sp>
      <p:sp>
        <p:nvSpPr>
          <p:cNvPr id="3" name="Content Placeholder 2"/>
          <p:cNvSpPr>
            <a:spLocks noGrp="1"/>
          </p:cNvSpPr>
          <p:nvPr>
            <p:ph idx="1"/>
          </p:nvPr>
        </p:nvSpPr>
        <p:spPr/>
        <p:txBody>
          <a:bodyPr>
            <a:normAutofit/>
          </a:bodyPr>
          <a:lstStyle/>
          <a:p>
            <a:r>
              <a:rPr lang="en-US" dirty="0"/>
              <a:t>These are psychologists, so they did an experiment…</a:t>
            </a:r>
          </a:p>
          <a:p>
            <a:r>
              <a:rPr lang="en-US" dirty="0"/>
              <a:t>Main questions: </a:t>
            </a:r>
          </a:p>
          <a:p>
            <a:r>
              <a:rPr lang="en-US" dirty="0"/>
              <a:t>‘‘To what extent do you support life sentences with no possibility of parole for juveniles when they have been convicted of serious violent crimes (in which no one was killed)?’’ (not at all ‘‘1’’ – extremely ‘‘6’’).</a:t>
            </a:r>
          </a:p>
          <a:p>
            <a:r>
              <a:rPr lang="en-US" dirty="0"/>
              <a:t>‘‘How much do you believe that juveniles who commit crimes such as these should be considered less blameworthy than an adult who committed the same crime?’’ (juveniles are less blameworthy than adults ‘‘1’’ – juveniles and adults are equally blameworthy ‘‘6’’).</a:t>
            </a:r>
          </a:p>
        </p:txBody>
      </p:sp>
      <p:sp>
        <p:nvSpPr>
          <p:cNvPr id="4" name="Footer Placeholder 3"/>
          <p:cNvSpPr>
            <a:spLocks noGrp="1"/>
          </p:cNvSpPr>
          <p:nvPr>
            <p:ph type="ftr" sz="quarter" idx="11"/>
          </p:nvPr>
        </p:nvSpPr>
        <p:spPr/>
        <p:txBody>
          <a:bodyPr/>
          <a:lstStyle/>
          <a:p>
            <a:r>
              <a:rPr lang="en-US"/>
              <a:t>POLI 203, Spring 2025</a:t>
            </a:r>
          </a:p>
        </p:txBody>
      </p:sp>
      <p:sp>
        <p:nvSpPr>
          <p:cNvPr id="5" name="Slide Number Placeholder 4"/>
          <p:cNvSpPr>
            <a:spLocks noGrp="1"/>
          </p:cNvSpPr>
          <p:nvPr>
            <p:ph type="sldNum" sz="quarter" idx="12"/>
          </p:nvPr>
        </p:nvSpPr>
        <p:spPr/>
        <p:txBody>
          <a:bodyPr/>
          <a:lstStyle/>
          <a:p>
            <a:fld id="{8B70254D-0821-4C59-A65E-A985EB574F0D}" type="slidenum">
              <a:rPr lang="en-US" smtClean="0"/>
              <a:t>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53216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18371" cy="1281113"/>
          </a:xfrm>
        </p:spPr>
        <p:txBody>
          <a:bodyPr/>
          <a:lstStyle/>
          <a:p>
            <a:r>
              <a:rPr lang="en-US" dirty="0"/>
              <a:t>Politicians never leave these images to chance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7750" y="1825625"/>
            <a:ext cx="6236499" cy="4351338"/>
          </a:xfrm>
        </p:spPr>
      </p:pic>
      <p:sp>
        <p:nvSpPr>
          <p:cNvPr id="4" name="Footer Placeholder 3"/>
          <p:cNvSpPr>
            <a:spLocks noGrp="1"/>
          </p:cNvSpPr>
          <p:nvPr>
            <p:ph type="ftr" sz="quarter" idx="11"/>
          </p:nvPr>
        </p:nvSpPr>
        <p:spPr/>
        <p:txBody>
          <a:bodyPr/>
          <a:lstStyle/>
          <a:p>
            <a:r>
              <a:rPr lang="en-US"/>
              <a:t>POLI 203, Spring 2025</a:t>
            </a:r>
          </a:p>
        </p:txBody>
      </p:sp>
      <p:sp>
        <p:nvSpPr>
          <p:cNvPr id="5" name="Slide Number Placeholder 4"/>
          <p:cNvSpPr>
            <a:spLocks noGrp="1"/>
          </p:cNvSpPr>
          <p:nvPr>
            <p:ph type="sldNum" sz="quarter" idx="12"/>
          </p:nvPr>
        </p:nvSpPr>
        <p:spPr/>
        <p:txBody>
          <a:bodyPr/>
          <a:lstStyle/>
          <a:p>
            <a:fld id="{8B70254D-0821-4C59-A65E-A985EB574F0D}" type="slidenum">
              <a:rPr lang="en-US" smtClean="0"/>
              <a:t>20</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118882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B08B-36D9-3F56-B7C6-DEA24E271C05}"/>
              </a:ext>
            </a:extLst>
          </p:cNvPr>
          <p:cNvSpPr>
            <a:spLocks noGrp="1"/>
          </p:cNvSpPr>
          <p:nvPr>
            <p:ph type="title"/>
          </p:nvPr>
        </p:nvSpPr>
        <p:spPr>
          <a:xfrm>
            <a:off x="838200" y="365125"/>
            <a:ext cx="3115733" cy="5722408"/>
          </a:xfrm>
        </p:spPr>
        <p:txBody>
          <a:bodyPr/>
          <a:lstStyle/>
          <a:p>
            <a:r>
              <a:rPr lang="en-US" dirty="0"/>
              <a:t>And they don’t stop even after they retire…</a:t>
            </a:r>
          </a:p>
        </p:txBody>
      </p:sp>
      <p:pic>
        <p:nvPicPr>
          <p:cNvPr id="7" name="Content Placeholder 6" descr="A group of people walking by a lake&#10;&#10;AI-generated content may be incorrect.">
            <a:extLst>
              <a:ext uri="{FF2B5EF4-FFF2-40B4-BE49-F238E27FC236}">
                <a16:creationId xmlns:a16="http://schemas.microsoft.com/office/drawing/2014/main" id="{443B365B-39C1-7C09-2C18-D5D60A5DD2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8011" y="1082"/>
            <a:ext cx="4222656" cy="6355268"/>
          </a:xfrm>
        </p:spPr>
      </p:pic>
      <p:sp>
        <p:nvSpPr>
          <p:cNvPr id="4" name="Footer Placeholder 3">
            <a:extLst>
              <a:ext uri="{FF2B5EF4-FFF2-40B4-BE49-F238E27FC236}">
                <a16:creationId xmlns:a16="http://schemas.microsoft.com/office/drawing/2014/main" id="{C9EB4AE4-03D3-2B76-36D7-8A320735AD9C}"/>
              </a:ext>
            </a:extLst>
          </p:cNvPr>
          <p:cNvSpPr>
            <a:spLocks noGrp="1"/>
          </p:cNvSpPr>
          <p:nvPr>
            <p:ph type="ftr" sz="quarter" idx="11"/>
          </p:nvPr>
        </p:nvSpPr>
        <p:spPr/>
        <p:txBody>
          <a:bodyPr/>
          <a:lstStyle/>
          <a:p>
            <a:r>
              <a:rPr lang="en-US"/>
              <a:t>POLI 203, Spring 2025</a:t>
            </a:r>
          </a:p>
        </p:txBody>
      </p:sp>
      <p:sp>
        <p:nvSpPr>
          <p:cNvPr id="5" name="Slide Number Placeholder 4">
            <a:extLst>
              <a:ext uri="{FF2B5EF4-FFF2-40B4-BE49-F238E27FC236}">
                <a16:creationId xmlns:a16="http://schemas.microsoft.com/office/drawing/2014/main" id="{03C36FE4-8C22-6469-AD6B-6B49751522A4}"/>
              </a:ext>
            </a:extLst>
          </p:cNvPr>
          <p:cNvSpPr>
            <a:spLocks noGrp="1"/>
          </p:cNvSpPr>
          <p:nvPr>
            <p:ph type="sldNum" sz="quarter" idx="12"/>
          </p:nvPr>
        </p:nvSpPr>
        <p:spPr/>
        <p:txBody>
          <a:bodyPr/>
          <a:lstStyle/>
          <a:p>
            <a:fld id="{8B70254D-0821-4C59-A65E-A985EB574F0D}" type="slidenum">
              <a:rPr lang="en-US" smtClean="0"/>
              <a:t>21</a:t>
            </a:fld>
            <a:endParaRPr lang="en-US"/>
          </a:p>
        </p:txBody>
      </p:sp>
      <p:pic>
        <p:nvPicPr>
          <p:cNvPr id="8" name="Picture 7">
            <a:extLst>
              <a:ext uri="{FF2B5EF4-FFF2-40B4-BE49-F238E27FC236}">
                <a16:creationId xmlns:a16="http://schemas.microsoft.com/office/drawing/2014/main" id="{D7AD8136-6F1D-81B6-ACEC-F7DF80520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860936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visual images</a:t>
            </a:r>
          </a:p>
        </p:txBody>
      </p:sp>
      <p:sp>
        <p:nvSpPr>
          <p:cNvPr id="3" name="Content Placeholder 2"/>
          <p:cNvSpPr>
            <a:spLocks noGrp="1"/>
          </p:cNvSpPr>
          <p:nvPr>
            <p:ph idx="1"/>
          </p:nvPr>
        </p:nvSpPr>
        <p:spPr>
          <a:xfrm>
            <a:off x="838200" y="1392072"/>
            <a:ext cx="10515600" cy="4484853"/>
          </a:xfrm>
        </p:spPr>
        <p:txBody>
          <a:bodyPr>
            <a:normAutofit fontScale="92500" lnSpcReduction="20000"/>
          </a:bodyPr>
          <a:lstStyle/>
          <a:p>
            <a:r>
              <a:rPr lang="en-US" dirty="0"/>
              <a:t>Most studies of framing focus on text, words</a:t>
            </a:r>
          </a:p>
          <a:p>
            <a:endParaRPr lang="en-US" dirty="0"/>
          </a:p>
          <a:p>
            <a:r>
              <a:rPr lang="en-US" dirty="0"/>
              <a:t>But think of photos; they convey a lot of information</a:t>
            </a:r>
          </a:p>
          <a:p>
            <a:endParaRPr lang="en-US" dirty="0"/>
          </a:p>
          <a:p>
            <a:r>
              <a:rPr lang="en-US" dirty="0"/>
              <a:t>Certainly a good research project would be to analyze widely shared photos, particularly of cases involving the police, criminal investigations. The DA typically releases certain photos or stages a “perp walk” where photos can be taken…</a:t>
            </a:r>
          </a:p>
          <a:p>
            <a:endParaRPr lang="en-US" dirty="0"/>
          </a:p>
          <a:p>
            <a:r>
              <a:rPr lang="en-US" dirty="0"/>
              <a:t>Feel free to use / analyze images in your papers, if appropriate. What images show up in the paper? How are victims of police shootings portrayed by their supporters and by the authorities? Which images do mainstream news outlets pick up?</a:t>
            </a:r>
          </a:p>
        </p:txBody>
      </p:sp>
      <p:sp>
        <p:nvSpPr>
          <p:cNvPr id="4" name="Footer Placeholder 3"/>
          <p:cNvSpPr>
            <a:spLocks noGrp="1"/>
          </p:cNvSpPr>
          <p:nvPr>
            <p:ph type="ftr" sz="quarter" idx="11"/>
          </p:nvPr>
        </p:nvSpPr>
        <p:spPr/>
        <p:txBody>
          <a:bodyPr/>
          <a:lstStyle/>
          <a:p>
            <a:r>
              <a:rPr lang="en-US"/>
              <a:t>POLI 203, Spring 2025</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22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752075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9C0B-E7F4-2F2A-0FA0-8BBF23185F9E}"/>
              </a:ext>
            </a:extLst>
          </p:cNvPr>
          <p:cNvSpPr>
            <a:spLocks noGrp="1"/>
          </p:cNvSpPr>
          <p:nvPr>
            <p:ph type="title"/>
          </p:nvPr>
        </p:nvSpPr>
        <p:spPr/>
        <p:txBody>
          <a:bodyPr/>
          <a:lstStyle/>
          <a:p>
            <a:r>
              <a:rPr lang="en-US" dirty="0"/>
              <a:t>Race and visual images</a:t>
            </a:r>
          </a:p>
        </p:txBody>
      </p:sp>
      <p:sp>
        <p:nvSpPr>
          <p:cNvPr id="3" name="Content Placeholder 2">
            <a:extLst>
              <a:ext uri="{FF2B5EF4-FFF2-40B4-BE49-F238E27FC236}">
                <a16:creationId xmlns:a16="http://schemas.microsoft.com/office/drawing/2014/main" id="{69FD520D-DC1A-9C2E-467D-54FCEC48405B}"/>
              </a:ext>
            </a:extLst>
          </p:cNvPr>
          <p:cNvSpPr>
            <a:spLocks noGrp="1"/>
          </p:cNvSpPr>
          <p:nvPr>
            <p:ph idx="1"/>
          </p:nvPr>
        </p:nvSpPr>
        <p:spPr>
          <a:xfrm>
            <a:off x="838200" y="1354667"/>
            <a:ext cx="10515600" cy="4822296"/>
          </a:xfrm>
        </p:spPr>
        <p:txBody>
          <a:bodyPr>
            <a:normAutofit lnSpcReduction="10000"/>
          </a:bodyPr>
          <a:lstStyle/>
          <a:p>
            <a:r>
              <a:rPr lang="en-US" dirty="0"/>
              <a:t>It’s not only the visual character of the images of race.</a:t>
            </a:r>
          </a:p>
          <a:p>
            <a:r>
              <a:rPr lang="en-US" dirty="0"/>
              <a:t>It’s the accumulation of 400 years of associations in our minds…</a:t>
            </a:r>
          </a:p>
          <a:p>
            <a:r>
              <a:rPr lang="en-US" dirty="0"/>
              <a:t>It’s the association of white </a:t>
            </a:r>
            <a:r>
              <a:rPr lang="en-US" dirty="0" err="1"/>
              <a:t>feminity</a:t>
            </a:r>
            <a:r>
              <a:rPr lang="en-US" dirty="0"/>
              <a:t> as something to hold in a special place of protection…</a:t>
            </a:r>
          </a:p>
          <a:p>
            <a:r>
              <a:rPr lang="en-US" dirty="0"/>
              <a:t>It’s the idea that a “successful” or “middle-class” person’s killing is more important than another killing.</a:t>
            </a:r>
          </a:p>
          <a:p>
            <a:r>
              <a:rPr lang="en-US" dirty="0"/>
              <a:t>It’s the idea that black (or Latin) children are actually adults.</a:t>
            </a:r>
          </a:p>
          <a:p>
            <a:r>
              <a:rPr lang="en-US" dirty="0"/>
              <a:t>It’s the idea that whites face a threat from blacks, when really whites have more often been on the side of violence…</a:t>
            </a:r>
          </a:p>
          <a:p>
            <a:r>
              <a:rPr lang="en-US" dirty="0"/>
              <a:t>It’s deeply connected to our views on punishment and the death penalty.</a:t>
            </a:r>
          </a:p>
        </p:txBody>
      </p:sp>
      <p:sp>
        <p:nvSpPr>
          <p:cNvPr id="4" name="Footer Placeholder 3">
            <a:extLst>
              <a:ext uri="{FF2B5EF4-FFF2-40B4-BE49-F238E27FC236}">
                <a16:creationId xmlns:a16="http://schemas.microsoft.com/office/drawing/2014/main" id="{D91D166B-B75A-19C9-287C-809F20F01145}"/>
              </a:ext>
            </a:extLst>
          </p:cNvPr>
          <p:cNvSpPr>
            <a:spLocks noGrp="1"/>
          </p:cNvSpPr>
          <p:nvPr>
            <p:ph type="ftr" sz="quarter" idx="11"/>
          </p:nvPr>
        </p:nvSpPr>
        <p:spPr/>
        <p:txBody>
          <a:bodyPr/>
          <a:lstStyle/>
          <a:p>
            <a:r>
              <a:rPr lang="en-US"/>
              <a:t>POLI 203, Spring 2025</a:t>
            </a:r>
          </a:p>
        </p:txBody>
      </p:sp>
      <p:sp>
        <p:nvSpPr>
          <p:cNvPr id="5" name="Slide Number Placeholder 4">
            <a:extLst>
              <a:ext uri="{FF2B5EF4-FFF2-40B4-BE49-F238E27FC236}">
                <a16:creationId xmlns:a16="http://schemas.microsoft.com/office/drawing/2014/main" id="{F152DA7D-CDC0-7667-FBC9-36683D9B66E8}"/>
              </a:ext>
            </a:extLst>
          </p:cNvPr>
          <p:cNvSpPr>
            <a:spLocks noGrp="1"/>
          </p:cNvSpPr>
          <p:nvPr>
            <p:ph type="sldNum" sz="quarter" idx="12"/>
          </p:nvPr>
        </p:nvSpPr>
        <p:spPr/>
        <p:txBody>
          <a:bodyPr/>
          <a:lstStyle/>
          <a:p>
            <a:fld id="{8B70254D-0821-4C59-A65E-A985EB574F0D}" type="slidenum">
              <a:rPr lang="en-US" smtClean="0"/>
              <a:t>23</a:t>
            </a:fld>
            <a:endParaRPr lang="en-US"/>
          </a:p>
        </p:txBody>
      </p:sp>
      <p:pic>
        <p:nvPicPr>
          <p:cNvPr id="6" name="Picture 5">
            <a:extLst>
              <a:ext uri="{FF2B5EF4-FFF2-40B4-BE49-F238E27FC236}">
                <a16:creationId xmlns:a16="http://schemas.microsoft.com/office/drawing/2014/main" id="{6B3D3A76-C983-5DC1-0C32-8B0490FE4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650979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manipulation</a:t>
            </a:r>
          </a:p>
        </p:txBody>
      </p:sp>
      <p:sp>
        <p:nvSpPr>
          <p:cNvPr id="3" name="Content Placeholder 2"/>
          <p:cNvSpPr>
            <a:spLocks noGrp="1"/>
          </p:cNvSpPr>
          <p:nvPr>
            <p:ph idx="1"/>
          </p:nvPr>
        </p:nvSpPr>
        <p:spPr/>
        <p:txBody>
          <a:bodyPr>
            <a:normAutofit fontScale="92500"/>
          </a:bodyPr>
          <a:lstStyle/>
          <a:p>
            <a:r>
              <a:rPr lang="en-US" dirty="0"/>
              <a:t>N = 658, national sample of White Americans…</a:t>
            </a:r>
          </a:p>
          <a:p>
            <a:r>
              <a:rPr lang="en-US" dirty="0"/>
              <a:t>They read a description of a US SC case about LWOP for juveniles.</a:t>
            </a:r>
          </a:p>
          <a:p>
            <a:r>
              <a:rPr lang="en-US" dirty="0"/>
              <a:t>“Embedded in the materials, participants read about an example recipient of this sentencing option: a 14-year-old male with 17 prior juvenile convictions on his record who brutally raped an elderly woman.”</a:t>
            </a:r>
          </a:p>
          <a:p>
            <a:r>
              <a:rPr lang="en-US" dirty="0"/>
              <a:t>(This was an actual case.)</a:t>
            </a:r>
          </a:p>
          <a:p>
            <a:r>
              <a:rPr lang="en-US" dirty="0"/>
              <a:t>“We manipulated just one word across the two study conditions. In the description of the example recipient of the sentencing option, the juvenile was described as either Black or White (i.e., ‘‘a [black/ white] male with 17 prior juvenile convictions…’’).”</a:t>
            </a:r>
          </a:p>
        </p:txBody>
      </p:sp>
      <p:sp>
        <p:nvSpPr>
          <p:cNvPr id="4" name="Footer Placeholder 3"/>
          <p:cNvSpPr>
            <a:spLocks noGrp="1"/>
          </p:cNvSpPr>
          <p:nvPr>
            <p:ph type="ftr" sz="quarter" idx="11"/>
          </p:nvPr>
        </p:nvSpPr>
        <p:spPr/>
        <p:txBody>
          <a:bodyPr/>
          <a:lstStyle/>
          <a:p>
            <a:r>
              <a:rPr lang="en-US"/>
              <a:t>POLI 203, Spring 2025</a:t>
            </a:r>
          </a:p>
        </p:txBody>
      </p:sp>
      <p:sp>
        <p:nvSpPr>
          <p:cNvPr id="5" name="Slide Number Placeholder 4"/>
          <p:cNvSpPr>
            <a:spLocks noGrp="1"/>
          </p:cNvSpPr>
          <p:nvPr>
            <p:ph type="sldNum" sz="quarter" idx="12"/>
          </p:nvPr>
        </p:nvSpPr>
        <p:spPr/>
        <p:txBody>
          <a:bodyPr/>
          <a:lstStyle/>
          <a:p>
            <a:fld id="{8B70254D-0821-4C59-A65E-A985EB574F0D}" type="slidenum">
              <a:rPr lang="en-US" smtClean="0"/>
              <a:t>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37471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results</a:t>
            </a:r>
          </a:p>
        </p:txBody>
      </p:sp>
      <p:pic>
        <p:nvPicPr>
          <p:cNvPr id="6" name="Content Placeholder 5"/>
          <p:cNvPicPr>
            <a:picLocks noGrp="1" noChangeAspect="1"/>
          </p:cNvPicPr>
          <p:nvPr>
            <p:ph idx="1"/>
          </p:nvPr>
        </p:nvPicPr>
        <p:blipFill>
          <a:blip r:embed="rId2"/>
          <a:stretch>
            <a:fillRect/>
          </a:stretch>
        </p:blipFill>
        <p:spPr>
          <a:xfrm>
            <a:off x="1704339" y="1825625"/>
            <a:ext cx="8783321" cy="4351338"/>
          </a:xfrm>
          <a:prstGeom prst="rect">
            <a:avLst/>
          </a:prstGeom>
        </p:spPr>
      </p:pic>
      <p:sp>
        <p:nvSpPr>
          <p:cNvPr id="4" name="Footer Placeholder 3"/>
          <p:cNvSpPr>
            <a:spLocks noGrp="1"/>
          </p:cNvSpPr>
          <p:nvPr>
            <p:ph type="ftr" sz="quarter" idx="11"/>
          </p:nvPr>
        </p:nvSpPr>
        <p:spPr/>
        <p:txBody>
          <a:bodyPr/>
          <a:lstStyle/>
          <a:p>
            <a:r>
              <a:rPr lang="en-US"/>
              <a:t>POLI 203, Spring 2025</a:t>
            </a:r>
          </a:p>
        </p:txBody>
      </p:sp>
      <p:sp>
        <p:nvSpPr>
          <p:cNvPr id="5" name="Slide Number Placeholder 4"/>
          <p:cNvSpPr>
            <a:spLocks noGrp="1"/>
          </p:cNvSpPr>
          <p:nvPr>
            <p:ph type="sldNum" sz="quarter" idx="12"/>
          </p:nvPr>
        </p:nvSpPr>
        <p:spPr/>
        <p:txBody>
          <a:bodyPr/>
          <a:lstStyle/>
          <a:p>
            <a:fld id="{8B70254D-0821-4C59-A65E-A985EB574F0D}" type="slidenum">
              <a:rPr lang="en-US" smtClean="0"/>
              <a:t>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697346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9524-FDE8-E2BC-9AC5-3947BA1C2193}"/>
              </a:ext>
            </a:extLst>
          </p:cNvPr>
          <p:cNvSpPr>
            <a:spLocks noGrp="1"/>
          </p:cNvSpPr>
          <p:nvPr>
            <p:ph type="title"/>
          </p:nvPr>
        </p:nvSpPr>
        <p:spPr/>
        <p:txBody>
          <a:bodyPr/>
          <a:lstStyle/>
          <a:p>
            <a:r>
              <a:rPr lang="en-US" dirty="0"/>
              <a:t>“Adultification”</a:t>
            </a:r>
          </a:p>
        </p:txBody>
      </p:sp>
      <p:sp>
        <p:nvSpPr>
          <p:cNvPr id="3" name="Content Placeholder 2">
            <a:extLst>
              <a:ext uri="{FF2B5EF4-FFF2-40B4-BE49-F238E27FC236}">
                <a16:creationId xmlns:a16="http://schemas.microsoft.com/office/drawing/2014/main" id="{5661E2B8-C30A-391C-5D34-833719A20595}"/>
              </a:ext>
            </a:extLst>
          </p:cNvPr>
          <p:cNvSpPr>
            <a:spLocks noGrp="1"/>
          </p:cNvSpPr>
          <p:nvPr>
            <p:ph idx="1"/>
          </p:nvPr>
        </p:nvSpPr>
        <p:spPr/>
        <p:txBody>
          <a:bodyPr/>
          <a:lstStyle/>
          <a:p>
            <a:r>
              <a:rPr lang="en-US" dirty="0"/>
              <a:t>This is definitely a thing.</a:t>
            </a:r>
          </a:p>
          <a:p>
            <a:r>
              <a:rPr lang="en-US" dirty="0"/>
              <a:t>Great object for your own research.</a:t>
            </a:r>
          </a:p>
          <a:p>
            <a:r>
              <a:rPr lang="en-US" dirty="0"/>
              <a:t>When is someone considered “just a child” who made a mistake, and when are they a “delinquent” who needs to be tried in adult court?</a:t>
            </a:r>
          </a:p>
          <a:p>
            <a:endParaRPr lang="en-US" dirty="0"/>
          </a:p>
          <a:p>
            <a:r>
              <a:rPr lang="en-US" dirty="0"/>
              <a:t>“The ‘super-predator’ scare” – around 1994</a:t>
            </a:r>
          </a:p>
          <a:p>
            <a:pPr lvl="1"/>
            <a:r>
              <a:rPr lang="en-US" dirty="0"/>
              <a:t>John DiIulio: These new kids are “godless,, fatherless, jobless, hopeless, fearless, and remorseless” and we need to put them away…</a:t>
            </a:r>
          </a:p>
          <a:p>
            <a:pPr lvl="1"/>
            <a:r>
              <a:rPr lang="en-US" dirty="0"/>
              <a:t>A 10-minute </a:t>
            </a:r>
            <a:r>
              <a:rPr lang="en-US" dirty="0">
                <a:hlinkClick r:id="rId2"/>
              </a:rPr>
              <a:t>video</a:t>
            </a:r>
            <a:r>
              <a:rPr lang="en-US" dirty="0"/>
              <a:t> from the New York Times about the rise and fall of the "super-predator" idea.</a:t>
            </a:r>
          </a:p>
        </p:txBody>
      </p:sp>
      <p:sp>
        <p:nvSpPr>
          <p:cNvPr id="4" name="Footer Placeholder 3">
            <a:extLst>
              <a:ext uri="{FF2B5EF4-FFF2-40B4-BE49-F238E27FC236}">
                <a16:creationId xmlns:a16="http://schemas.microsoft.com/office/drawing/2014/main" id="{841919F5-B203-816C-56A6-814FD1479491}"/>
              </a:ext>
            </a:extLst>
          </p:cNvPr>
          <p:cNvSpPr>
            <a:spLocks noGrp="1"/>
          </p:cNvSpPr>
          <p:nvPr>
            <p:ph type="ftr" sz="quarter" idx="11"/>
          </p:nvPr>
        </p:nvSpPr>
        <p:spPr/>
        <p:txBody>
          <a:bodyPr/>
          <a:lstStyle/>
          <a:p>
            <a:r>
              <a:rPr lang="en-US"/>
              <a:t>POLI 203, Spring 2025</a:t>
            </a:r>
          </a:p>
        </p:txBody>
      </p:sp>
      <p:sp>
        <p:nvSpPr>
          <p:cNvPr id="5" name="Slide Number Placeholder 4">
            <a:extLst>
              <a:ext uri="{FF2B5EF4-FFF2-40B4-BE49-F238E27FC236}">
                <a16:creationId xmlns:a16="http://schemas.microsoft.com/office/drawing/2014/main" id="{43C960AA-C631-CCCB-154E-991852ED8E5E}"/>
              </a:ext>
            </a:extLst>
          </p:cNvPr>
          <p:cNvSpPr>
            <a:spLocks noGrp="1"/>
          </p:cNvSpPr>
          <p:nvPr>
            <p:ph type="sldNum" sz="quarter" idx="12"/>
          </p:nvPr>
        </p:nvSpPr>
        <p:spPr/>
        <p:txBody>
          <a:bodyPr/>
          <a:lstStyle/>
          <a:p>
            <a:fld id="{8B70254D-0821-4C59-A65E-A985EB574F0D}" type="slidenum">
              <a:rPr lang="en-US" smtClean="0"/>
              <a:t>5</a:t>
            </a:fld>
            <a:endParaRPr lang="en-US"/>
          </a:p>
        </p:txBody>
      </p:sp>
      <p:pic>
        <p:nvPicPr>
          <p:cNvPr id="6" name="Picture 5">
            <a:extLst>
              <a:ext uri="{FF2B5EF4-FFF2-40B4-BE49-F238E27FC236}">
                <a16:creationId xmlns:a16="http://schemas.microsoft.com/office/drawing/2014/main" id="{80CDD306-05BE-AB36-65D7-985E659CD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70014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Eberhardt</a:t>
            </a:r>
            <a:r>
              <a:rPr lang="en-US" dirty="0"/>
              <a:t> study, “looking </a:t>
            </a:r>
            <a:r>
              <a:rPr lang="en-US" dirty="0" err="1"/>
              <a:t>deathworthy</a:t>
            </a:r>
            <a:r>
              <a:rPr lang="en-US" dirty="0"/>
              <a:t>”</a:t>
            </a:r>
          </a:p>
        </p:txBody>
      </p:sp>
      <p:sp>
        <p:nvSpPr>
          <p:cNvPr id="3" name="Content Placeholder 2"/>
          <p:cNvSpPr>
            <a:spLocks noGrp="1"/>
          </p:cNvSpPr>
          <p:nvPr>
            <p:ph idx="1"/>
          </p:nvPr>
        </p:nvSpPr>
        <p:spPr>
          <a:xfrm>
            <a:off x="838200" y="1392072"/>
            <a:ext cx="10515600" cy="4484853"/>
          </a:xfrm>
        </p:spPr>
        <p:txBody>
          <a:bodyPr>
            <a:normAutofit/>
          </a:bodyPr>
          <a:lstStyle/>
          <a:p>
            <a:r>
              <a:rPr lang="en-US" dirty="0"/>
              <a:t>First paragraph, all the “</a:t>
            </a:r>
            <a:r>
              <a:rPr lang="en-US" dirty="0" err="1"/>
              <a:t>Baldus</a:t>
            </a:r>
            <a:r>
              <a:rPr lang="en-US" dirty="0"/>
              <a:t> studies”</a:t>
            </a:r>
          </a:p>
          <a:p>
            <a:endParaRPr lang="en-US" dirty="0"/>
          </a:p>
          <a:p>
            <a:r>
              <a:rPr lang="en-US" dirty="0"/>
              <a:t>These studies take hundreds or thousands of homicides that could theoretically have led to a capital prosecution (decision by the DA) or a death sentence (decision by a jury), and see which ones get it.</a:t>
            </a:r>
          </a:p>
          <a:p>
            <a:pPr lvl="1"/>
            <a:r>
              <a:rPr lang="en-US" dirty="0"/>
              <a:t>Legally relevant factors: torture, number of victims, etc.</a:t>
            </a:r>
          </a:p>
          <a:p>
            <a:pPr lvl="1"/>
            <a:r>
              <a:rPr lang="en-US" dirty="0"/>
              <a:t>Legally irrelevant factors: what county, what year, what gender, what race of the victim(s) or the defendant(s).</a:t>
            </a:r>
          </a:p>
          <a:p>
            <a:endParaRPr lang="en-US" dirty="0"/>
          </a:p>
        </p:txBody>
      </p:sp>
      <p:sp>
        <p:nvSpPr>
          <p:cNvPr id="4" name="Footer Placeholder 3"/>
          <p:cNvSpPr>
            <a:spLocks noGrp="1"/>
          </p:cNvSpPr>
          <p:nvPr>
            <p:ph type="ftr" sz="quarter" idx="11"/>
          </p:nvPr>
        </p:nvSpPr>
        <p:spPr/>
        <p:txBody>
          <a:bodyPr/>
          <a:lstStyle/>
          <a:p>
            <a:r>
              <a:rPr lang="en-US"/>
              <a:t>POLI 203, Spring 2025</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564813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study: 600 cases from Philadelphia</a:t>
            </a:r>
          </a:p>
        </p:txBody>
      </p:sp>
      <p:sp>
        <p:nvSpPr>
          <p:cNvPr id="3" name="Content Placeholder 2"/>
          <p:cNvSpPr>
            <a:spLocks noGrp="1"/>
          </p:cNvSpPr>
          <p:nvPr>
            <p:ph idx="1"/>
          </p:nvPr>
        </p:nvSpPr>
        <p:spPr>
          <a:xfrm>
            <a:off x="838200" y="1392072"/>
            <a:ext cx="10515600" cy="4484853"/>
          </a:xfrm>
        </p:spPr>
        <p:txBody>
          <a:bodyPr>
            <a:normAutofit fontScale="92500" lnSpcReduction="10000"/>
          </a:bodyPr>
          <a:lstStyle/>
          <a:p>
            <a:r>
              <a:rPr lang="en-US" dirty="0"/>
              <a:t>An actual </a:t>
            </a:r>
            <a:r>
              <a:rPr lang="en-US" dirty="0" err="1"/>
              <a:t>Baldus</a:t>
            </a:r>
            <a:r>
              <a:rPr lang="en-US" dirty="0"/>
              <a:t> study: they got the records and looked up the photos / mug shots</a:t>
            </a:r>
          </a:p>
          <a:p>
            <a:endParaRPr lang="en-US" dirty="0"/>
          </a:p>
          <a:p>
            <a:r>
              <a:rPr lang="en-US" dirty="0"/>
              <a:t>1979-1999, 600 + penalty phase cases. That means people had been found guilty, and now the question would be the penalty. All were eligible for death.</a:t>
            </a:r>
          </a:p>
          <a:p>
            <a:endParaRPr lang="en-US" dirty="0"/>
          </a:p>
          <a:p>
            <a:r>
              <a:rPr lang="en-US" dirty="0"/>
              <a:t>44 cases had black male offenders and white victims.</a:t>
            </a:r>
          </a:p>
          <a:p>
            <a:r>
              <a:rPr lang="en-US" dirty="0"/>
              <a:t>They got these photos and had students rate the photos as “stereotypical” or not, on a scale. Coders were students, and did not know anything about the photos, even that they were from a death penalty case.</a:t>
            </a:r>
          </a:p>
          <a:p>
            <a:pPr marL="0" indent="0">
              <a:buNone/>
            </a:pPr>
            <a:endParaRPr lang="en-US" dirty="0"/>
          </a:p>
        </p:txBody>
      </p:sp>
      <p:sp>
        <p:nvSpPr>
          <p:cNvPr id="4" name="Footer Placeholder 3"/>
          <p:cNvSpPr>
            <a:spLocks noGrp="1"/>
          </p:cNvSpPr>
          <p:nvPr>
            <p:ph type="ftr" sz="quarter" idx="11"/>
          </p:nvPr>
        </p:nvSpPr>
        <p:spPr/>
        <p:txBody>
          <a:bodyPr/>
          <a:lstStyle/>
          <a:p>
            <a:r>
              <a:rPr lang="en-US"/>
              <a:t>POLI 203, Spring 2025</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25072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raters rated each photo on a scale of 1-11</a:t>
            </a:r>
          </a:p>
        </p:txBody>
      </p:sp>
      <p:sp>
        <p:nvSpPr>
          <p:cNvPr id="3" name="Content Placeholder 2"/>
          <p:cNvSpPr>
            <a:spLocks noGrp="1"/>
          </p:cNvSpPr>
          <p:nvPr>
            <p:ph idx="1"/>
          </p:nvPr>
        </p:nvSpPr>
        <p:spPr>
          <a:xfrm>
            <a:off x="838200" y="1392072"/>
            <a:ext cx="10515600" cy="4484853"/>
          </a:xfrm>
        </p:spPr>
        <p:txBody>
          <a:bodyPr>
            <a:normAutofit/>
          </a:bodyPr>
          <a:lstStyle/>
          <a:p>
            <a:r>
              <a:rPr lang="en-US" dirty="0"/>
              <a:t>Then they took the average rating, then just combined them into low / high based on the median ranking.</a:t>
            </a:r>
          </a:p>
          <a:p>
            <a:r>
              <a:rPr lang="en-US" dirty="0"/>
              <a:t>So, we have two groups of photos: yes / no or high / low  of “</a:t>
            </a:r>
            <a:r>
              <a:rPr lang="en-US" dirty="0" err="1"/>
              <a:t>stereotypicality</a:t>
            </a:r>
            <a:r>
              <a:rPr lang="en-US" dirty="0"/>
              <a:t>”</a:t>
            </a:r>
          </a:p>
          <a:p>
            <a:endParaRPr lang="en-US" dirty="0"/>
          </a:p>
          <a:p>
            <a:r>
              <a:rPr lang="en-US" dirty="0"/>
              <a:t>Note: these were real cases; actual juries were involved and people really got sentenced (or not)</a:t>
            </a:r>
          </a:p>
          <a:p>
            <a:r>
              <a:rPr lang="en-US" dirty="0"/>
              <a:t>Students reviewed photos after the fact, decades later, and coded them as “stereotypically African” or “not”</a:t>
            </a:r>
          </a:p>
        </p:txBody>
      </p:sp>
      <p:sp>
        <p:nvSpPr>
          <p:cNvPr id="4" name="Footer Placeholder 3"/>
          <p:cNvSpPr>
            <a:spLocks noGrp="1"/>
          </p:cNvSpPr>
          <p:nvPr>
            <p:ph type="ftr" sz="quarter" idx="11"/>
          </p:nvPr>
        </p:nvSpPr>
        <p:spPr/>
        <p:txBody>
          <a:bodyPr/>
          <a:lstStyle/>
          <a:p>
            <a:r>
              <a:rPr lang="en-US"/>
              <a:t>POLI 203, Spring 2025</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8</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2637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 can you do this? Do you believe these codes?</a:t>
            </a:r>
          </a:p>
        </p:txBody>
      </p:sp>
      <p:pic>
        <p:nvPicPr>
          <p:cNvPr id="10" name="Content Placeholder 9"/>
          <p:cNvPicPr>
            <a:picLocks noGrp="1" noChangeAspect="1"/>
          </p:cNvPicPr>
          <p:nvPr>
            <p:ph idx="1"/>
          </p:nvPr>
        </p:nvPicPr>
        <p:blipFill>
          <a:blip r:embed="rId3"/>
          <a:stretch>
            <a:fillRect/>
          </a:stretch>
        </p:blipFill>
        <p:spPr>
          <a:xfrm>
            <a:off x="2475431" y="1690688"/>
            <a:ext cx="7241138" cy="4572000"/>
          </a:xfrm>
          <a:prstGeom prst="rect">
            <a:avLst/>
          </a:prstGeom>
        </p:spPr>
      </p:pic>
      <p:sp>
        <p:nvSpPr>
          <p:cNvPr id="4" name="Footer Placeholder 3"/>
          <p:cNvSpPr>
            <a:spLocks noGrp="1"/>
          </p:cNvSpPr>
          <p:nvPr>
            <p:ph type="ftr" sz="quarter" idx="11"/>
          </p:nvPr>
        </p:nvSpPr>
        <p:spPr/>
        <p:txBody>
          <a:bodyPr/>
          <a:lstStyle/>
          <a:p>
            <a:r>
              <a:rPr lang="en-US"/>
              <a:t>POLI 203, Spring 2025</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9</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139844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1616</Words>
  <Application>Microsoft Office PowerPoint</Application>
  <PresentationFormat>Widescreen</PresentationFormat>
  <Paragraphs>180</Paragraphs>
  <Slides>23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Race and the Death Penalty, Part I.</vt:lpstr>
      <vt:lpstr>Rattan, Levine, Dweck and Eberhardt Who is a juvenile, who is an adult?</vt:lpstr>
      <vt:lpstr>The manipulation</vt:lpstr>
      <vt:lpstr>The results</vt:lpstr>
      <vt:lpstr>“Adultification”</vt:lpstr>
      <vt:lpstr>Eberhardt study, “looking deathworthy”</vt:lpstr>
      <vt:lpstr>This study: 600 cases from Philadelphia</vt:lpstr>
      <vt:lpstr>32 raters rated each photo on a scale of 1-11</vt:lpstr>
      <vt:lpstr>Question 1: can you do this? Do you believe these codes?</vt:lpstr>
      <vt:lpstr>Results from the first study</vt:lpstr>
      <vt:lpstr>Study 2, Black victim, black offender</vt:lpstr>
      <vt:lpstr>Results from study 2:</vt:lpstr>
      <vt:lpstr>OK, what the heck:</vt:lpstr>
      <vt:lpstr>Their idea:</vt:lpstr>
      <vt:lpstr>Other ideas about why this happens?</vt:lpstr>
      <vt:lpstr>Object of attention &gt; cognitive response</vt:lpstr>
      <vt:lpstr>Martin Shkreli, no good PR here; (“pharma boy”)</vt:lpstr>
      <vt:lpstr>Ed Chapman’s “perp” photo, then after he was released. </vt:lpstr>
      <vt:lpstr>Khalid Sheik Muhammad, (“9-11 Mastermind”)</vt:lpstr>
      <vt:lpstr>Politicians never leave these images to chance</vt:lpstr>
      <vt:lpstr>And they don’t stop even after they retire…</vt:lpstr>
      <vt:lpstr>The power of visual images</vt:lpstr>
      <vt:lpstr>Race and visual images</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Baumgartner, Frank R.</dc:creator>
  <cp:lastModifiedBy>Baumgartner, Frank R.</cp:lastModifiedBy>
  <cp:revision>24</cp:revision>
  <dcterms:created xsi:type="dcterms:W3CDTF">2018-11-12T18:55:41Z</dcterms:created>
  <dcterms:modified xsi:type="dcterms:W3CDTF">2025-04-04T16:44:42Z</dcterms:modified>
</cp:coreProperties>
</file>