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5" r:id="rId2"/>
    <p:sldId id="280" r:id="rId3"/>
    <p:sldId id="281" r:id="rId4"/>
    <p:sldId id="283" r:id="rId5"/>
    <p:sldId id="282" r:id="rId6"/>
    <p:sldId id="284" r:id="rId7"/>
    <p:sldId id="296" r:id="rId8"/>
    <p:sldId id="297" r:id="rId9"/>
    <p:sldId id="298" r:id="rId10"/>
    <p:sldId id="302" r:id="rId11"/>
    <p:sldId id="299" r:id="rId12"/>
    <p:sldId id="300" r:id="rId13"/>
    <p:sldId id="301" r:id="rId14"/>
    <p:sldId id="303" r:id="rId15"/>
    <p:sldId id="288" r:id="rId16"/>
    <p:sldId id="293" r:id="rId17"/>
    <p:sldId id="304" r:id="rId18"/>
    <p:sldId id="289" r:id="rId19"/>
    <p:sldId id="290" r:id="rId20"/>
    <p:sldId id="291" r:id="rId21"/>
    <p:sldId id="292" r:id="rId22"/>
    <p:sldId id="29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B329F-A37B-422D-BE62-19129B629012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06581-219F-4377-8DF7-7C66A91F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74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721D-CA0E-41DB-AF82-D561B62BA609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1B9E-4398-41FA-B677-DD8C4E0124D0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A561-ADCD-4210-9B64-226061B8B968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B5EA-9E84-46DD-A75C-A09CA3495D02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B532-CBBC-4A5D-989B-BBAB975C5EDF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1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BBC-1ABE-4744-B622-3A9954BFE885}" type="datetime1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2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8DE8-D061-4CE6-9685-D54908D82D8A}" type="datetime1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2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A72-B560-440C-94B7-8C441778BF6F}" type="datetime1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3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A91F-56D0-4DEF-BF65-7D931ADD7E4C}" type="datetime1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2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61-C536-4DB3-BDB3-C472224EF670}" type="datetime1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2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C843-A5F1-4F73-866D-760654A843BF}" type="datetime1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3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6CA39-0B58-4D73-99B7-59D66B904283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POLI 203, Spring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2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581C4-B4FE-B62D-6793-067D8040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Race, Part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530CF-7945-347D-0FFF-58543C952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Peffley, Mark, and Jon Hurwitz. 2007. Persuasion and Resistance: Race and the Death Penalty in America. </a:t>
            </a:r>
            <a:r>
              <a:rPr lang="en-US" i="1" dirty="0"/>
              <a:t>American Journal of Political Science</a:t>
            </a:r>
            <a:r>
              <a:rPr lang="en-US" dirty="0"/>
              <a:t> 51, 4: 996-1012.</a:t>
            </a:r>
          </a:p>
          <a:p>
            <a:r>
              <a:rPr lang="en-US" dirty="0"/>
              <a:t>Baumgartner, Frank R., Christian Caron, and Scott Duxbury. 2022. Racial Resentment and the Death Penalty. </a:t>
            </a:r>
            <a:r>
              <a:rPr lang="en-US" i="1" dirty="0"/>
              <a:t>Journal of Race, Ethnicity, and Politics</a:t>
            </a:r>
            <a:r>
              <a:rPr lang="en-US" dirty="0"/>
              <a:t> 8, 1: 42–60.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April 9,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4211A4-7400-3CEC-28DB-8E37C245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329DEA-A144-25EE-4F01-AACEF2E5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0BA867-CB79-5DF0-85E0-53F1AF996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969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4E75-1B7F-B989-0508-3AC370A0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book on this topic:</a:t>
            </a:r>
          </a:p>
        </p:txBody>
      </p:sp>
      <p:pic>
        <p:nvPicPr>
          <p:cNvPr id="9" name="Content Placeholder 8" descr="A book cover of a book&#10;&#10;AI-generated content may be incorrect.">
            <a:extLst>
              <a:ext uri="{FF2B5EF4-FFF2-40B4-BE49-F238E27FC236}">
                <a16:creationId xmlns:a16="http://schemas.microsoft.com/office/drawing/2014/main" id="{B0B9C9BD-6FA7-5853-48F8-C23E7CF7599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248" y="1825625"/>
            <a:ext cx="3263503" cy="4351338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C51E57-DCAE-1B2A-CDAE-D46506B868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It’s about attributions of life outcomes</a:t>
            </a:r>
          </a:p>
          <a:p>
            <a:r>
              <a:rPr lang="en-US" dirty="0"/>
              <a:t>Rich: Deserving (worked hard) or not (got lucky, born into wealth)</a:t>
            </a:r>
          </a:p>
          <a:p>
            <a:r>
              <a:rPr lang="en-US" dirty="0"/>
              <a:t>Poor: Deserving (lazy, unwilling to do what it takes) or not (structural barriers to success)</a:t>
            </a:r>
          </a:p>
          <a:p>
            <a:endParaRPr lang="en-US" dirty="0"/>
          </a:p>
          <a:p>
            <a:r>
              <a:rPr lang="en-US" dirty="0"/>
              <a:t>All about deservingness…</a:t>
            </a:r>
          </a:p>
          <a:p>
            <a:r>
              <a:rPr lang="en-US" dirty="0"/>
              <a:t>Same with punishment.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9DC52-0F87-A7DD-15F5-1C18F328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493A97-B595-C88D-2B8C-1C8637E0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10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AAC37E-035E-54F5-7C31-F3F908008D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70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v. situational explanations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all recognize that some successful people are successful because they worked hard. Some poor or unsuccessful people are so because they are lazy or refuse to work hard.</a:t>
            </a:r>
          </a:p>
          <a:p>
            <a:endParaRPr lang="en-US" dirty="0"/>
          </a:p>
          <a:p>
            <a:r>
              <a:rPr lang="en-US" dirty="0"/>
              <a:t>At the same time, we can all recognize that there are situational factors as well: good schools, good opportunities, an uncle who can offer a summer job, etc.</a:t>
            </a:r>
          </a:p>
          <a:p>
            <a:endParaRPr lang="en-US" dirty="0"/>
          </a:p>
          <a:p>
            <a:r>
              <a:rPr lang="en-US" dirty="0"/>
              <a:t>People can recognize both factors, but tend in one direction or another.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055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8226" cy="1325563"/>
          </a:xfrm>
        </p:spPr>
        <p:txBody>
          <a:bodyPr/>
          <a:lstStyle/>
          <a:p>
            <a:r>
              <a:rPr lang="en-US" dirty="0"/>
              <a:t>Liberal / conservative v. individual / situational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Conservative ideology emphasizes individual choice and responsibility, matching the “American dream” of self-made men and self-reliance.</a:t>
            </a:r>
          </a:p>
          <a:p>
            <a:endParaRPr lang="en-US" dirty="0"/>
          </a:p>
          <a:p>
            <a:r>
              <a:rPr lang="en-US" dirty="0"/>
              <a:t>Progressive ideology is more likely to focus on structural barriers to success for some and structural advantages for others.</a:t>
            </a:r>
          </a:p>
          <a:p>
            <a:endParaRPr lang="en-US" dirty="0"/>
          </a:p>
          <a:p>
            <a:r>
              <a:rPr lang="en-US" dirty="0"/>
              <a:t>Neither is completely true, of course. But people can emphasize one over the other. Compared to other countries, Americans accept the individual explanation much more than others. Self-made men are the quintessential American success story. This actually has more implications than you may have realized, since it implies that the failed person failed by lack of effort.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00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Crime and other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People’s attribution of crime, poverty, or success to either the individual’s own poor (good) choices v. to structural or systemic causes determines their idea of the proper response to it.</a:t>
            </a:r>
          </a:p>
          <a:p>
            <a:r>
              <a:rPr lang="en-US" dirty="0"/>
              <a:t>Individualistic causes of crime: Harsher punishment</a:t>
            </a:r>
          </a:p>
          <a:p>
            <a:r>
              <a:rPr lang="en-US" dirty="0"/>
              <a:t>Individualistic causes of wealth: low taxes, no redistribution to the poor, since the poor are poor because of their own choices.</a:t>
            </a:r>
          </a:p>
          <a:p>
            <a:r>
              <a:rPr lang="en-US" dirty="0"/>
              <a:t>Systemic causes of crime, or poverty: It’s hard to support harsh punishments, if the person did not choose that path in life, but had it given to them.</a:t>
            </a:r>
          </a:p>
          <a:p>
            <a:r>
              <a:rPr lang="en-US" dirty="0"/>
              <a:t>This is a good way to understand people’s ideology: Just ask them a few questions about why are the rich </a:t>
            </a:r>
            <a:r>
              <a:rPr lang="en-US" dirty="0" err="1"/>
              <a:t>rich</a:t>
            </a:r>
            <a:r>
              <a:rPr lang="en-US" dirty="0"/>
              <a:t> and the poor </a:t>
            </a:r>
            <a:r>
              <a:rPr lang="en-US" dirty="0" err="1"/>
              <a:t>poor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08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F2AB3-1296-1D90-55C1-03F9DDC9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and deservingness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01E9-0C7F-5D82-EAFC-E85CE951C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Peffley and Hurwitz are basically exploring the degree to which whites attribute a deservingness to blacks when considering crime.</a:t>
            </a:r>
          </a:p>
          <a:p>
            <a:r>
              <a:rPr lang="en-US" dirty="0"/>
              <a:t>Why would we connect race (or othering) with deservingness?</a:t>
            </a:r>
          </a:p>
          <a:p>
            <a:pPr lvl="1"/>
            <a:r>
              <a:rPr lang="en-US" dirty="0"/>
              <a:t>“People like me” work hard and deserve what we get.</a:t>
            </a:r>
          </a:p>
          <a:p>
            <a:pPr lvl="1"/>
            <a:r>
              <a:rPr lang="en-US" dirty="0"/>
              <a:t>“People like them” are lazy.</a:t>
            </a:r>
          </a:p>
          <a:p>
            <a:r>
              <a:rPr lang="en-US" dirty="0"/>
              <a:t>Or, from the other side: </a:t>
            </a:r>
          </a:p>
          <a:p>
            <a:pPr lvl="1"/>
            <a:r>
              <a:rPr lang="en-US" dirty="0"/>
              <a:t>“People like me” have unfair barriers.</a:t>
            </a:r>
          </a:p>
          <a:p>
            <a:pPr lvl="1"/>
            <a:r>
              <a:rPr lang="en-US" dirty="0"/>
              <a:t>“People like them” get things handed to them at birth.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E9B12-0F18-C178-2AB0-C24E7A6F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085693-668F-0172-B18A-B52A2E3E6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BF45F6-039B-EF26-2751-640F76A08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97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Racial resentment and the death penalty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Article is on co-authored with PhD student Christian Caron and Sociology professor Scott Duxbury</a:t>
            </a:r>
          </a:p>
          <a:p>
            <a:endParaRPr lang="en-US" dirty="0"/>
          </a:p>
          <a:p>
            <a:r>
              <a:rPr lang="en-US" dirty="0"/>
              <a:t>We take the 50 states and count how many death sentences are imposed each year, in each state.</a:t>
            </a:r>
          </a:p>
          <a:p>
            <a:endParaRPr lang="en-US" dirty="0"/>
          </a:p>
          <a:p>
            <a:r>
              <a:rPr lang="en-US" dirty="0"/>
              <a:t>How can we predict / understand the relative use of the death penalty across the states?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87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Racial Resentment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“Do you agree strongly, agree somewhat, neither agree nor disagree, disagree somewhat, or disagree strongly with each of the following statements? </a:t>
            </a:r>
          </a:p>
          <a:p>
            <a:r>
              <a:rPr lang="en-US" dirty="0"/>
              <a:t>(1) Irish, Italians, Jewish and many other minorities overcame prejudice and worked their way up. Blacks should do the same without any special favors. </a:t>
            </a:r>
          </a:p>
          <a:p>
            <a:r>
              <a:rPr lang="en-US" dirty="0"/>
              <a:t>(2) Generations of slavery and discrimination have created conditions that make it difficult for blacks to work their way out of the lower class. </a:t>
            </a:r>
          </a:p>
          <a:p>
            <a:r>
              <a:rPr lang="en-US" dirty="0"/>
              <a:t>(3) Over the past few years, blacks have gotten less than they deserve. </a:t>
            </a:r>
          </a:p>
          <a:p>
            <a:r>
              <a:rPr lang="en-US" dirty="0"/>
              <a:t>(4) It’s really a matter of some people not trying hard enough; if blacks would only try harder they could be just as well off as whites.”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1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8B993-6D50-00A3-D9BB-D79761B67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573780" cy="5612765"/>
          </a:xfrm>
        </p:spPr>
        <p:txBody>
          <a:bodyPr>
            <a:normAutofit fontScale="90000"/>
          </a:bodyPr>
          <a:lstStyle/>
          <a:p>
            <a:r>
              <a:rPr lang="en-US" dirty="0"/>
              <a:t>Lynchings, poverty, black pop share drive resentment. Resentment and other factors drive death sentencing. Voila!</a:t>
            </a:r>
          </a:p>
        </p:txBody>
      </p:sp>
      <p:pic>
        <p:nvPicPr>
          <p:cNvPr id="19" name="Content Placeholder 18" descr="A diagram of a model of death sentence&#10;&#10;AI-generated content may be incorrect.">
            <a:extLst>
              <a:ext uri="{FF2B5EF4-FFF2-40B4-BE49-F238E27FC236}">
                <a16:creationId xmlns:a16="http://schemas.microsoft.com/office/drawing/2014/main" id="{5541E1B3-EA5A-78B2-7042-10B94EA333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009" y="674371"/>
            <a:ext cx="7472370" cy="549275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82A2F-ACA1-FA70-76B4-FCB80F83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2467B-4722-5198-610A-F4032510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64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predictive model includes these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Population size</a:t>
            </a:r>
          </a:p>
          <a:p>
            <a:r>
              <a:rPr lang="en-US" dirty="0"/>
              <a:t>Homicides in the previous year</a:t>
            </a:r>
          </a:p>
          <a:p>
            <a:r>
              <a:rPr lang="en-US" dirty="0"/>
              <a:t>Violent crime rate in the previous year</a:t>
            </a:r>
          </a:p>
          <a:p>
            <a:r>
              <a:rPr lang="en-US" dirty="0"/>
              <a:t>Percent black in the population</a:t>
            </a:r>
          </a:p>
          <a:p>
            <a:r>
              <a:rPr lang="en-US" dirty="0"/>
              <a:t>The history of </a:t>
            </a:r>
            <a:r>
              <a:rPr lang="en-US" dirty="0" err="1"/>
              <a:t>lynchings</a:t>
            </a:r>
            <a:r>
              <a:rPr lang="en-US" dirty="0"/>
              <a:t> in the state (number)</a:t>
            </a:r>
          </a:p>
          <a:p>
            <a:r>
              <a:rPr lang="en-US" dirty="0"/>
              <a:t>Republican governor (yes / no)</a:t>
            </a:r>
          </a:p>
          <a:p>
            <a:r>
              <a:rPr lang="en-US" dirty="0"/>
              <a:t>Republican share of the state legislature (percent)</a:t>
            </a:r>
          </a:p>
          <a:p>
            <a:r>
              <a:rPr lang="en-US" dirty="0"/>
              <a:t>Whether they elect or appoint judges in the state</a:t>
            </a:r>
          </a:p>
          <a:p>
            <a:r>
              <a:rPr lang="en-US" dirty="0"/>
              <a:t>Whether the state is in the south</a:t>
            </a:r>
          </a:p>
          <a:p>
            <a:r>
              <a:rPr lang="en-US" dirty="0"/>
              <a:t>How many death sentences have been previously imposed, from 1976 to the current year (e.g., momentum)</a:t>
            </a:r>
          </a:p>
          <a:p>
            <a:r>
              <a:rPr lang="en-US" dirty="0"/>
              <a:t>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409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our model also includes these: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Racial Resentment</a:t>
            </a:r>
          </a:p>
          <a:p>
            <a:pPr lvl="1"/>
            <a:r>
              <a:rPr lang="en-US" dirty="0"/>
              <a:t>Measured by cumulative response to 4 questions previously discussed</a:t>
            </a:r>
          </a:p>
          <a:p>
            <a:pPr lvl="1"/>
            <a:r>
              <a:rPr lang="en-US" dirty="0"/>
              <a:t>Then aggregated by year and by state. So we get an aggregate measure of racial resentment for the entire state.</a:t>
            </a:r>
          </a:p>
          <a:p>
            <a:pPr lvl="1"/>
            <a:r>
              <a:rPr lang="en-US" dirty="0"/>
              <a:t>Lowest resentment, VT, OR, MA, RI, WA, all from the early 1990s</a:t>
            </a:r>
          </a:p>
          <a:p>
            <a:pPr lvl="1"/>
            <a:r>
              <a:rPr lang="en-US" dirty="0"/>
              <a:t>Highest resentment, AR, WV, TN, SD, IN, ND, LA, all from later years</a:t>
            </a:r>
          </a:p>
          <a:p>
            <a:pPr lvl="1"/>
            <a:r>
              <a:rPr lang="en-US" dirty="0"/>
              <a:t>(Resentment is generally growing over time, and it differs from state to state.)</a:t>
            </a:r>
          </a:p>
          <a:p>
            <a:endParaRPr lang="en-US" dirty="0"/>
          </a:p>
          <a:p>
            <a:r>
              <a:rPr lang="en-US" dirty="0"/>
              <a:t>Conservative v. liberal ideology score</a:t>
            </a:r>
          </a:p>
          <a:p>
            <a:pPr lvl="1"/>
            <a:r>
              <a:rPr lang="en-US" dirty="0"/>
              <a:t>Separately measured based on a similar method, taking huge numbers of surveys and estimating the average score on a left-right scale, for each state, year by year. (Someone else did this.)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Peffley</a:t>
            </a:r>
            <a:r>
              <a:rPr lang="en-US" dirty="0"/>
              <a:t> and Hurwitz, Persuasion and Resistance: Race and the Death Penalty…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review of the literature on who supports the death penalty.</a:t>
            </a:r>
          </a:p>
          <a:p>
            <a:endParaRPr lang="en-US" dirty="0"/>
          </a:p>
          <a:p>
            <a:r>
              <a:rPr lang="en-US" dirty="0"/>
              <a:t>They do a survey experiment, very similar to the previous study.</a:t>
            </a:r>
          </a:p>
          <a:p>
            <a:endParaRPr lang="en-US" dirty="0"/>
          </a:p>
          <a:p>
            <a:r>
              <a:rPr lang="en-US" dirty="0"/>
              <a:t>They break the sample into 3 groups (see Table 1, p. 1002)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10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results show?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Year: Decline over time</a:t>
            </a:r>
          </a:p>
          <a:p>
            <a:r>
              <a:rPr lang="en-US" dirty="0"/>
              <a:t>Momentum: big effect for previous usage</a:t>
            </a:r>
          </a:p>
          <a:p>
            <a:r>
              <a:rPr lang="en-US" dirty="0"/>
              <a:t>Elected Judges impose more</a:t>
            </a:r>
          </a:p>
          <a:p>
            <a:r>
              <a:rPr lang="en-US" dirty="0"/>
              <a:t>No effect for partisanship of legislature or governor</a:t>
            </a:r>
          </a:p>
          <a:p>
            <a:r>
              <a:rPr lang="en-US" dirty="0"/>
              <a:t>Violent crime, but not homicides, controlling for population size</a:t>
            </a:r>
          </a:p>
          <a:p>
            <a:endParaRPr lang="en-US" dirty="0"/>
          </a:p>
          <a:p>
            <a:r>
              <a:rPr lang="en-US" dirty="0"/>
              <a:t>Conservative ideology: Yes</a:t>
            </a:r>
          </a:p>
          <a:p>
            <a:r>
              <a:rPr lang="en-US" dirty="0"/>
              <a:t>Racial resentment: Yes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914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Also, an indirect effect for race and </a:t>
            </a:r>
            <a:r>
              <a:rPr lang="en-US" dirty="0" err="1"/>
              <a:t>lynchings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direct effect.</a:t>
            </a:r>
          </a:p>
          <a:p>
            <a:endParaRPr lang="en-US" dirty="0"/>
          </a:p>
          <a:p>
            <a:r>
              <a:rPr lang="en-US" dirty="0"/>
              <a:t>However, states with a history of </a:t>
            </a:r>
            <a:r>
              <a:rPr lang="en-US" dirty="0" err="1"/>
              <a:t>lynchings</a:t>
            </a:r>
            <a:r>
              <a:rPr lang="en-US" dirty="0"/>
              <a:t> tend to have more black population still today.</a:t>
            </a:r>
          </a:p>
          <a:p>
            <a:endParaRPr lang="en-US" dirty="0"/>
          </a:p>
          <a:p>
            <a:r>
              <a:rPr lang="en-US" dirty="0"/>
              <a:t>These states have higher levels of racial resentment, and more conservative political ideology.</a:t>
            </a:r>
          </a:p>
          <a:p>
            <a:endParaRPr lang="en-US" dirty="0"/>
          </a:p>
          <a:p>
            <a:r>
              <a:rPr lang="en-US" dirty="0"/>
              <a:t>We can show that that history of </a:t>
            </a:r>
            <a:r>
              <a:rPr lang="en-US" dirty="0" err="1"/>
              <a:t>lynchings</a:t>
            </a:r>
            <a:r>
              <a:rPr lang="en-US" dirty="0"/>
              <a:t> operates still today by exacerbating racial resentment and ideology.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328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Controlling for all those variables, including general ideological conservativism, states with higher levels of racial resentment have higher levels of use of the death penalty.</a:t>
            </a:r>
          </a:p>
          <a:p>
            <a:r>
              <a:rPr lang="en-US" dirty="0"/>
              <a:t>Others have shown that responses to that set of questions strongly affect death penalty attitude at the individual level. (see the paper for the citations)</a:t>
            </a:r>
          </a:p>
          <a:p>
            <a:r>
              <a:rPr lang="en-US" dirty="0"/>
              <a:t>We show that this actually affects the number of sentences imposed…</a:t>
            </a:r>
          </a:p>
          <a:p>
            <a:r>
              <a:rPr lang="en-US" dirty="0"/>
              <a:t>Pretty ugly stuff. But good to know if you want to understand the death penalty…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38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conditions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051302"/>
              </p:ext>
            </p:extLst>
          </p:nvPr>
        </p:nvGraphicFramePr>
        <p:xfrm>
          <a:off x="838200" y="1825625"/>
          <a:ext cx="105156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Race</a:t>
                      </a:r>
                      <a:r>
                        <a:rPr lang="en-US" baseline="0" dirty="0"/>
                        <a:t> of Respondent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Baseline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Racial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Innocence condition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you favor or oppose the death penalty for persons convicted of murder?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Some people say that the death penalty is unfair because most of the people who are executed</a:t>
                      </a:r>
                      <a:r>
                        <a:rPr lang="en-US" baseline="0" dirty="0"/>
                        <a:t> are African Americans.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 you favor or oppose the death penalty for persons convicted of murder?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Some people say the death penalty</a:t>
                      </a:r>
                      <a:r>
                        <a:rPr lang="en-US" baseline="0" dirty="0"/>
                        <a:t> is unfair because too many innocent people are being executed.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 you favor or oppose the death penalty for persons convicted of murder?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65% favor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77 % favor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64%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 favor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38 % favor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34%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52659"/>
            <a:ext cx="10513218" cy="1003804"/>
          </a:xfrm>
        </p:spPr>
        <p:txBody>
          <a:bodyPr/>
          <a:lstStyle/>
          <a:p>
            <a:r>
              <a:rPr lang="en-US" dirty="0"/>
              <a:t>Let’s look at that with some care…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810267"/>
              </p:ext>
            </p:extLst>
          </p:nvPr>
        </p:nvGraphicFramePr>
        <p:xfrm>
          <a:off x="2785809" y="1576147"/>
          <a:ext cx="61722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Race</a:t>
                      </a:r>
                      <a:r>
                        <a:rPr lang="en-US" baseline="0" dirty="0"/>
                        <a:t> of Respondent</a:t>
                      </a:r>
                      <a:endParaRPr lang="en-US" dirty="0"/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Baseline condition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Racial condition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Innocence condition</a:t>
                      </a:r>
                    </a:p>
                  </a:txBody>
                  <a:tcPr marL="53671" marR="5367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White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65%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+12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</a:t>
                      </a:r>
                    </a:p>
                  </a:txBody>
                  <a:tcPr marL="53671" marR="5367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Black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-12</a:t>
                      </a: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-16</a:t>
                      </a:r>
                    </a:p>
                  </a:txBody>
                  <a:tcPr marL="53671" marR="5367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38994" y="3587262"/>
            <a:ext cx="10514012" cy="2769088"/>
          </a:xfrm>
        </p:spPr>
        <p:txBody>
          <a:bodyPr>
            <a:normAutofit/>
          </a:bodyPr>
          <a:lstStyle/>
          <a:p>
            <a:r>
              <a:rPr lang="en-US" sz="2400" dirty="0"/>
              <a:t>Whites: Racial condition, they go up., Innocence condition they don’t move from general support.</a:t>
            </a:r>
          </a:p>
          <a:p>
            <a:endParaRPr lang="en-US" sz="2400" dirty="0"/>
          </a:p>
          <a:p>
            <a:r>
              <a:rPr lang="en-US" sz="2400" dirty="0"/>
              <a:t>Blacks: They go down in either case.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Their explanation for this, Table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>
            <a:normAutofit fontScale="92500"/>
          </a:bodyPr>
          <a:lstStyle/>
          <a:p>
            <a:r>
              <a:rPr lang="en-US" dirty="0"/>
              <a:t>In the racial condition, what really drives things, among whites?</a:t>
            </a:r>
          </a:p>
          <a:p>
            <a:r>
              <a:rPr lang="en-US" dirty="0"/>
              <a:t>Black crime attribution – the idea that black people commit more crime</a:t>
            </a:r>
          </a:p>
          <a:p>
            <a:r>
              <a:rPr lang="en-US" dirty="0"/>
              <a:t>General crime attribution – the idea that crime comes from personal choices, not structural factors</a:t>
            </a:r>
          </a:p>
          <a:p>
            <a:r>
              <a:rPr lang="en-US" dirty="0" err="1"/>
              <a:t>Punitiveness</a:t>
            </a:r>
            <a:r>
              <a:rPr lang="en-US" dirty="0"/>
              <a:t> – general support for harsh punishments</a:t>
            </a:r>
          </a:p>
          <a:p>
            <a:r>
              <a:rPr lang="en-US" dirty="0"/>
              <a:t>Education level </a:t>
            </a:r>
          </a:p>
          <a:p>
            <a:r>
              <a:rPr lang="en-US" dirty="0"/>
              <a:t>Male (huge predictor)</a:t>
            </a:r>
          </a:p>
          <a:p>
            <a:r>
              <a:rPr lang="en-US" dirty="0"/>
              <a:t>Income</a:t>
            </a:r>
          </a:p>
          <a:p>
            <a:r>
              <a:rPr lang="en-US" dirty="0"/>
              <a:t>Profile: Poorly educated, wealthy male, who is punitive, attributes crime to personal choices, and thinks blacks choose this path more than whites do.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Note that the other conditions show different predictors and the same model does not work for black respondents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predictors are:</a:t>
            </a:r>
          </a:p>
          <a:p>
            <a:endParaRPr lang="en-US" dirty="0"/>
          </a:p>
          <a:p>
            <a:r>
              <a:rPr lang="en-US" dirty="0" err="1"/>
              <a:t>Punitiveness</a:t>
            </a:r>
            <a:r>
              <a:rPr lang="en-US" dirty="0"/>
              <a:t>, education, gender</a:t>
            </a:r>
          </a:p>
          <a:p>
            <a:endParaRPr lang="en-US" dirty="0"/>
          </a:p>
          <a:p>
            <a:r>
              <a:rPr lang="en-US" dirty="0"/>
              <a:t>Some things that don’t matter, perhaps surprisingly: ideology and Party 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31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Dispositional v. systemic causes of crime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go back to </a:t>
            </a:r>
            <a:r>
              <a:rPr lang="en-US" dirty="0" err="1"/>
              <a:t>Peffley</a:t>
            </a:r>
            <a:r>
              <a:rPr lang="en-US" dirty="0"/>
              <a:t> and Hurwitz for a minute</a:t>
            </a:r>
          </a:p>
          <a:p>
            <a:endParaRPr lang="en-US" dirty="0"/>
          </a:p>
          <a:p>
            <a:r>
              <a:rPr lang="en-US" dirty="0"/>
              <a:t>“General attribution of crime” (appendix, p. 1009)</a:t>
            </a:r>
          </a:p>
          <a:p>
            <a:r>
              <a:rPr lang="en-US" dirty="0"/>
              <a:t>“Do you feel crime is caused more by poverty and lack of opportunity, or by people being too lazy to work for an honest living?”</a:t>
            </a:r>
          </a:p>
          <a:p>
            <a:r>
              <a:rPr lang="en-US" dirty="0"/>
              <a:t>“Is it due to poverty and lack of opportunity, or because many younger people don’t respect authority?”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08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people commit crime?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psychopaths and evil?</a:t>
            </a:r>
          </a:p>
          <a:p>
            <a:r>
              <a:rPr lang="en-US" dirty="0"/>
              <a:t>They are lazy and make bad choices?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are embedded in a structure that provides them no opportunities and so they are forced into bad choices?</a:t>
            </a:r>
          </a:p>
          <a:p>
            <a:endParaRPr lang="en-US" dirty="0"/>
          </a:p>
          <a:p>
            <a:r>
              <a:rPr lang="en-US" dirty="0"/>
              <a:t>Maybe some combination of structures and individual choices?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03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some people rich, or poor?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work hard / fail to work hard?</a:t>
            </a:r>
          </a:p>
          <a:p>
            <a:r>
              <a:rPr lang="en-US" dirty="0"/>
              <a:t>They were born into a family that gave them every opportunity / born into a situation that made everything more difficult?</a:t>
            </a:r>
          </a:p>
          <a:p>
            <a:r>
              <a:rPr lang="en-US" dirty="0"/>
              <a:t>They lived in an area with great schools, low crime, etc. / they grew up in an area with no opportunities?</a:t>
            </a:r>
          </a:p>
          <a:p>
            <a:r>
              <a:rPr lang="en-US" dirty="0"/>
              <a:t>They inherited a trust fund / they grew up in poverty?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some combination of individual and systemic causes?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POLI 203, Spring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155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1895</Words>
  <Application>Microsoft Office PowerPoint</Application>
  <PresentationFormat>Widescreen</PresentationFormat>
  <Paragraphs>223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Race, Part II</vt:lpstr>
      <vt:lpstr>Peffley and Hurwitz, Persuasion and Resistance: Race and the Death Penalty…</vt:lpstr>
      <vt:lpstr>Three conditions</vt:lpstr>
      <vt:lpstr>Let’s look at that with some care…</vt:lpstr>
      <vt:lpstr>Their explanation for this, Table 2</vt:lpstr>
      <vt:lpstr>Note that the other conditions show different predictors and the same model does not work for black respondents</vt:lpstr>
      <vt:lpstr>Dispositional v. systemic causes of crime</vt:lpstr>
      <vt:lpstr>Why do people commit crime?</vt:lpstr>
      <vt:lpstr>Why are some people rich, or poor?</vt:lpstr>
      <vt:lpstr>Good book on this topic:</vt:lpstr>
      <vt:lpstr>Individual v. situational explanations</vt:lpstr>
      <vt:lpstr>Liberal / conservative v. individual / situational</vt:lpstr>
      <vt:lpstr>Crime and other outcomes</vt:lpstr>
      <vt:lpstr>Race and deservingness</vt:lpstr>
      <vt:lpstr>Racial resentment and the death penalty</vt:lpstr>
      <vt:lpstr>The Racial Resentment Scale</vt:lpstr>
      <vt:lpstr>Lynchings, poverty, black pop share drive resentment. Resentment and other factors drive death sentencing. Voila!</vt:lpstr>
      <vt:lpstr>Our predictive model includes these variables</vt:lpstr>
      <vt:lpstr>But our model also includes these:</vt:lpstr>
      <vt:lpstr>What do the results show?</vt:lpstr>
      <vt:lpstr>Also, an indirect effect for race and lynchings</vt:lpstr>
      <vt:lpstr>Main effect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Baumgartner, Frank R.</dc:creator>
  <cp:lastModifiedBy>Baumgartner, Frank R.</cp:lastModifiedBy>
  <cp:revision>32</cp:revision>
  <dcterms:created xsi:type="dcterms:W3CDTF">2018-11-12T18:55:41Z</dcterms:created>
  <dcterms:modified xsi:type="dcterms:W3CDTF">2025-04-04T17:12:27Z</dcterms:modified>
</cp:coreProperties>
</file>