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75" r:id="rId2"/>
    <p:sldId id="308" r:id="rId3"/>
    <p:sldId id="277" r:id="rId4"/>
    <p:sldId id="300" r:id="rId5"/>
    <p:sldId id="316" r:id="rId6"/>
    <p:sldId id="317" r:id="rId7"/>
    <p:sldId id="307" r:id="rId8"/>
    <p:sldId id="301" r:id="rId9"/>
    <p:sldId id="302" r:id="rId10"/>
    <p:sldId id="303" r:id="rId11"/>
    <p:sldId id="336" r:id="rId12"/>
    <p:sldId id="304" r:id="rId13"/>
    <p:sldId id="305" r:id="rId14"/>
    <p:sldId id="310" r:id="rId15"/>
    <p:sldId id="318" r:id="rId16"/>
    <p:sldId id="319" r:id="rId17"/>
    <p:sldId id="322" r:id="rId18"/>
    <p:sldId id="323" r:id="rId19"/>
    <p:sldId id="324" r:id="rId20"/>
    <p:sldId id="325" r:id="rId21"/>
    <p:sldId id="326" r:id="rId22"/>
    <p:sldId id="327" r:id="rId23"/>
    <p:sldId id="328" r:id="rId24"/>
    <p:sldId id="329" r:id="rId25"/>
    <p:sldId id="330" r:id="rId26"/>
    <p:sldId id="331" r:id="rId27"/>
    <p:sldId id="332" r:id="rId28"/>
    <p:sldId id="333" r:id="rId29"/>
    <p:sldId id="334" r:id="rId30"/>
    <p:sldId id="335" r:id="rId31"/>
    <p:sldId id="279" r:id="rId32"/>
    <p:sldId id="337" r:id="rId33"/>
    <p:sldId id="342" r:id="rId34"/>
    <p:sldId id="343" r:id="rId35"/>
    <p:sldId id="341" r:id="rId36"/>
    <p:sldId id="344" r:id="rId37"/>
    <p:sldId id="346" r:id="rId38"/>
    <p:sldId id="347" r:id="rId39"/>
    <p:sldId id="348" r:id="rId40"/>
    <p:sldId id="349" r:id="rId41"/>
    <p:sldId id="345" r:id="rId42"/>
    <p:sldId id="350" r:id="rId43"/>
    <p:sldId id="351" r:id="rId44"/>
    <p:sldId id="34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3" autoAdjust="0"/>
    <p:restoredTop sz="94660"/>
  </p:normalViewPr>
  <p:slideViewPr>
    <p:cSldViewPr snapToGrid="0">
      <p:cViewPr varScale="1">
        <p:scale>
          <a:sx n="117" d="100"/>
          <a:sy n="117" d="100"/>
        </p:scale>
        <p:origin x="102" y="444"/>
      </p:cViewPr>
      <p:guideLst/>
    </p:cSldViewPr>
  </p:slideViewPr>
  <p:notesTextViewPr>
    <p:cViewPr>
      <p:scale>
        <a:sx n="1" d="1"/>
        <a:sy n="1" d="1"/>
      </p:scale>
      <p:origin x="0" y="0"/>
    </p:cViewPr>
  </p:notesTextViewPr>
  <p:sorterViewPr>
    <p:cViewPr>
      <p:scale>
        <a:sx n="100" d="100"/>
        <a:sy n="100" d="100"/>
      </p:scale>
      <p:origin x="0" y="-23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A63BF3-F0E0-443A-AA14-D5AD1D6BDB64}" type="datetimeFigureOut">
              <a:rPr lang="en-US" smtClean="0"/>
              <a:t>4/13/2025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C75024-29C5-492F-9167-3D8D820DC531}" type="slidenum">
              <a:rPr lang="en-US" smtClean="0"/>
              <a:t>‹#›</a:t>
            </a:fld>
            <a:endParaRPr lang="en-US"/>
          </a:p>
        </p:txBody>
      </p:sp>
    </p:spTree>
    <p:extLst>
      <p:ext uri="{BB962C8B-B14F-4D97-AF65-F5344CB8AC3E}">
        <p14:creationId xmlns:p14="http://schemas.microsoft.com/office/powerpoint/2010/main" val="3239166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C75024-29C5-492F-9167-3D8D820DC531}" type="slidenum">
              <a:rPr lang="en-US" smtClean="0"/>
              <a:t>1</a:t>
            </a:fld>
            <a:endParaRPr lang="en-US"/>
          </a:p>
        </p:txBody>
      </p:sp>
    </p:spTree>
    <p:extLst>
      <p:ext uri="{BB962C8B-B14F-4D97-AF65-F5344CB8AC3E}">
        <p14:creationId xmlns:p14="http://schemas.microsoft.com/office/powerpoint/2010/main" val="472912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0F8EF15-81E5-468B-B5FF-ACFFFF9560BF}" type="datetime1">
              <a:rPr lang="en-US" smtClean="0"/>
              <a:t>4/13/2025</a:t>
            </a:fld>
            <a:endParaRPr lang="en-US"/>
          </a:p>
        </p:txBody>
      </p:sp>
      <p:sp>
        <p:nvSpPr>
          <p:cNvPr id="5" name="Footer Placeholder 4"/>
          <p:cNvSpPr>
            <a:spLocks noGrp="1"/>
          </p:cNvSpPr>
          <p:nvPr>
            <p:ph type="ftr" sz="quarter" idx="11"/>
          </p:nvPr>
        </p:nvSpPr>
        <p:spPr/>
        <p:txBody>
          <a:bodyPr/>
          <a:lstStyle/>
          <a:p>
            <a:r>
              <a:rPr lang="en-US"/>
              <a:t>Baumgartner, POLI 203, Spring 2025</a:t>
            </a:r>
          </a:p>
        </p:txBody>
      </p:sp>
      <p:sp>
        <p:nvSpPr>
          <p:cNvPr id="6" name="Slide Number Placeholder 5"/>
          <p:cNvSpPr>
            <a:spLocks noGrp="1"/>
          </p:cNvSpPr>
          <p:nvPr>
            <p:ph type="sldNum" sz="quarter" idx="12"/>
          </p:nvPr>
        </p:nvSpPr>
        <p:spPr/>
        <p:txBody>
          <a:bodyPr/>
          <a:lstStyle/>
          <a:p>
            <a:fld id="{37D11953-B253-49BF-8F13-FAFD60755BB9}" type="slidenum">
              <a:rPr lang="en-US" smtClean="0"/>
              <a:t>‹#›</a:t>
            </a:fld>
            <a:endParaRPr lang="en-US"/>
          </a:p>
        </p:txBody>
      </p:sp>
    </p:spTree>
    <p:extLst>
      <p:ext uri="{BB962C8B-B14F-4D97-AF65-F5344CB8AC3E}">
        <p14:creationId xmlns:p14="http://schemas.microsoft.com/office/powerpoint/2010/main" val="3666707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601F5E-9110-4037-B305-AB550E54223D}" type="datetime1">
              <a:rPr lang="en-US" smtClean="0"/>
              <a:t>4/13/2025</a:t>
            </a:fld>
            <a:endParaRPr lang="en-US"/>
          </a:p>
        </p:txBody>
      </p:sp>
      <p:sp>
        <p:nvSpPr>
          <p:cNvPr id="5" name="Footer Placeholder 4"/>
          <p:cNvSpPr>
            <a:spLocks noGrp="1"/>
          </p:cNvSpPr>
          <p:nvPr>
            <p:ph type="ftr" sz="quarter" idx="11"/>
          </p:nvPr>
        </p:nvSpPr>
        <p:spPr/>
        <p:txBody>
          <a:bodyPr/>
          <a:lstStyle/>
          <a:p>
            <a:r>
              <a:rPr lang="en-US"/>
              <a:t>Baumgartner, POLI 203, Spring 2025</a:t>
            </a:r>
          </a:p>
        </p:txBody>
      </p:sp>
      <p:sp>
        <p:nvSpPr>
          <p:cNvPr id="6" name="Slide Number Placeholder 5"/>
          <p:cNvSpPr>
            <a:spLocks noGrp="1"/>
          </p:cNvSpPr>
          <p:nvPr>
            <p:ph type="sldNum" sz="quarter" idx="12"/>
          </p:nvPr>
        </p:nvSpPr>
        <p:spPr/>
        <p:txBody>
          <a:bodyPr/>
          <a:lstStyle/>
          <a:p>
            <a:fld id="{37D11953-B253-49BF-8F13-FAFD60755BB9}" type="slidenum">
              <a:rPr lang="en-US" smtClean="0"/>
              <a:t>‹#›</a:t>
            </a:fld>
            <a:endParaRPr lang="en-US"/>
          </a:p>
        </p:txBody>
      </p:sp>
    </p:spTree>
    <p:extLst>
      <p:ext uri="{BB962C8B-B14F-4D97-AF65-F5344CB8AC3E}">
        <p14:creationId xmlns:p14="http://schemas.microsoft.com/office/powerpoint/2010/main" val="196986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ABBB6D-DD23-49AA-BBFD-FBE9439BD7D9}" type="datetime1">
              <a:rPr lang="en-US" smtClean="0"/>
              <a:t>4/13/2025</a:t>
            </a:fld>
            <a:endParaRPr lang="en-US"/>
          </a:p>
        </p:txBody>
      </p:sp>
      <p:sp>
        <p:nvSpPr>
          <p:cNvPr id="5" name="Footer Placeholder 4"/>
          <p:cNvSpPr>
            <a:spLocks noGrp="1"/>
          </p:cNvSpPr>
          <p:nvPr>
            <p:ph type="ftr" sz="quarter" idx="11"/>
          </p:nvPr>
        </p:nvSpPr>
        <p:spPr/>
        <p:txBody>
          <a:bodyPr/>
          <a:lstStyle/>
          <a:p>
            <a:r>
              <a:rPr lang="en-US"/>
              <a:t>Baumgartner, POLI 203, Spring 2025</a:t>
            </a:r>
          </a:p>
        </p:txBody>
      </p:sp>
      <p:sp>
        <p:nvSpPr>
          <p:cNvPr id="6" name="Slide Number Placeholder 5"/>
          <p:cNvSpPr>
            <a:spLocks noGrp="1"/>
          </p:cNvSpPr>
          <p:nvPr>
            <p:ph type="sldNum" sz="quarter" idx="12"/>
          </p:nvPr>
        </p:nvSpPr>
        <p:spPr/>
        <p:txBody>
          <a:bodyPr/>
          <a:lstStyle/>
          <a:p>
            <a:fld id="{37D11953-B253-49BF-8F13-FAFD60755BB9}" type="slidenum">
              <a:rPr lang="en-US" smtClean="0"/>
              <a:t>‹#›</a:t>
            </a:fld>
            <a:endParaRPr lang="en-US"/>
          </a:p>
        </p:txBody>
      </p:sp>
    </p:spTree>
    <p:extLst>
      <p:ext uri="{BB962C8B-B14F-4D97-AF65-F5344CB8AC3E}">
        <p14:creationId xmlns:p14="http://schemas.microsoft.com/office/powerpoint/2010/main" val="321859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67A4FB-EB1B-40EF-ACF7-B8A353DC0A7D}" type="datetime1">
              <a:rPr lang="en-US" smtClean="0"/>
              <a:t>4/13/2025</a:t>
            </a:fld>
            <a:endParaRPr lang="en-US"/>
          </a:p>
        </p:txBody>
      </p:sp>
      <p:sp>
        <p:nvSpPr>
          <p:cNvPr id="5" name="Footer Placeholder 4"/>
          <p:cNvSpPr>
            <a:spLocks noGrp="1"/>
          </p:cNvSpPr>
          <p:nvPr>
            <p:ph type="ftr" sz="quarter" idx="11"/>
          </p:nvPr>
        </p:nvSpPr>
        <p:spPr/>
        <p:txBody>
          <a:bodyPr/>
          <a:lstStyle/>
          <a:p>
            <a:r>
              <a:rPr lang="en-US"/>
              <a:t>Baumgartner, POLI 203, Spring 2025</a:t>
            </a:r>
          </a:p>
        </p:txBody>
      </p:sp>
      <p:sp>
        <p:nvSpPr>
          <p:cNvPr id="6" name="Slide Number Placeholder 5"/>
          <p:cNvSpPr>
            <a:spLocks noGrp="1"/>
          </p:cNvSpPr>
          <p:nvPr>
            <p:ph type="sldNum" sz="quarter" idx="12"/>
          </p:nvPr>
        </p:nvSpPr>
        <p:spPr/>
        <p:txBody>
          <a:bodyPr/>
          <a:lstStyle/>
          <a:p>
            <a:fld id="{37D11953-B253-49BF-8F13-FAFD60755BB9}" type="slidenum">
              <a:rPr lang="en-US" smtClean="0"/>
              <a:t>‹#›</a:t>
            </a:fld>
            <a:endParaRPr lang="en-US"/>
          </a:p>
        </p:txBody>
      </p:sp>
    </p:spTree>
    <p:extLst>
      <p:ext uri="{BB962C8B-B14F-4D97-AF65-F5344CB8AC3E}">
        <p14:creationId xmlns:p14="http://schemas.microsoft.com/office/powerpoint/2010/main" val="2264377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7A70F9-CB99-41FF-8A16-2BB4CE5D6941}" type="datetime1">
              <a:rPr lang="en-US" smtClean="0"/>
              <a:t>4/13/2025</a:t>
            </a:fld>
            <a:endParaRPr lang="en-US"/>
          </a:p>
        </p:txBody>
      </p:sp>
      <p:sp>
        <p:nvSpPr>
          <p:cNvPr id="5" name="Footer Placeholder 4"/>
          <p:cNvSpPr>
            <a:spLocks noGrp="1"/>
          </p:cNvSpPr>
          <p:nvPr>
            <p:ph type="ftr" sz="quarter" idx="11"/>
          </p:nvPr>
        </p:nvSpPr>
        <p:spPr/>
        <p:txBody>
          <a:bodyPr/>
          <a:lstStyle/>
          <a:p>
            <a:r>
              <a:rPr lang="en-US"/>
              <a:t>Baumgartner, POLI 203, Spring 2025</a:t>
            </a:r>
          </a:p>
        </p:txBody>
      </p:sp>
      <p:sp>
        <p:nvSpPr>
          <p:cNvPr id="6" name="Slide Number Placeholder 5"/>
          <p:cNvSpPr>
            <a:spLocks noGrp="1"/>
          </p:cNvSpPr>
          <p:nvPr>
            <p:ph type="sldNum" sz="quarter" idx="12"/>
          </p:nvPr>
        </p:nvSpPr>
        <p:spPr/>
        <p:txBody>
          <a:bodyPr/>
          <a:lstStyle/>
          <a:p>
            <a:fld id="{37D11953-B253-49BF-8F13-FAFD60755BB9}" type="slidenum">
              <a:rPr lang="en-US" smtClean="0"/>
              <a:t>‹#›</a:t>
            </a:fld>
            <a:endParaRPr lang="en-US"/>
          </a:p>
        </p:txBody>
      </p:sp>
    </p:spTree>
    <p:extLst>
      <p:ext uri="{BB962C8B-B14F-4D97-AF65-F5344CB8AC3E}">
        <p14:creationId xmlns:p14="http://schemas.microsoft.com/office/powerpoint/2010/main" val="3688091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75FB03-2F63-4F62-B8B9-BCE9FAA89CD2}" type="datetime1">
              <a:rPr lang="en-US" smtClean="0"/>
              <a:t>4/13/2025</a:t>
            </a:fld>
            <a:endParaRPr lang="en-US"/>
          </a:p>
        </p:txBody>
      </p:sp>
      <p:sp>
        <p:nvSpPr>
          <p:cNvPr id="6" name="Footer Placeholder 5"/>
          <p:cNvSpPr>
            <a:spLocks noGrp="1"/>
          </p:cNvSpPr>
          <p:nvPr>
            <p:ph type="ftr" sz="quarter" idx="11"/>
          </p:nvPr>
        </p:nvSpPr>
        <p:spPr/>
        <p:txBody>
          <a:bodyPr/>
          <a:lstStyle/>
          <a:p>
            <a:r>
              <a:rPr lang="en-US"/>
              <a:t>Baumgartner, POLI 203, Spring 2025</a:t>
            </a:r>
          </a:p>
        </p:txBody>
      </p:sp>
      <p:sp>
        <p:nvSpPr>
          <p:cNvPr id="7" name="Slide Number Placeholder 6"/>
          <p:cNvSpPr>
            <a:spLocks noGrp="1"/>
          </p:cNvSpPr>
          <p:nvPr>
            <p:ph type="sldNum" sz="quarter" idx="12"/>
          </p:nvPr>
        </p:nvSpPr>
        <p:spPr/>
        <p:txBody>
          <a:bodyPr/>
          <a:lstStyle/>
          <a:p>
            <a:fld id="{37D11953-B253-49BF-8F13-FAFD60755BB9}" type="slidenum">
              <a:rPr lang="en-US" smtClean="0"/>
              <a:t>‹#›</a:t>
            </a:fld>
            <a:endParaRPr lang="en-US"/>
          </a:p>
        </p:txBody>
      </p:sp>
    </p:spTree>
    <p:extLst>
      <p:ext uri="{BB962C8B-B14F-4D97-AF65-F5344CB8AC3E}">
        <p14:creationId xmlns:p14="http://schemas.microsoft.com/office/powerpoint/2010/main" val="1649577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9F4678-D6D4-4187-95C3-030E3E0A96D9}" type="datetime1">
              <a:rPr lang="en-US" smtClean="0"/>
              <a:t>4/13/2025</a:t>
            </a:fld>
            <a:endParaRPr lang="en-US"/>
          </a:p>
        </p:txBody>
      </p:sp>
      <p:sp>
        <p:nvSpPr>
          <p:cNvPr id="8" name="Footer Placeholder 7"/>
          <p:cNvSpPr>
            <a:spLocks noGrp="1"/>
          </p:cNvSpPr>
          <p:nvPr>
            <p:ph type="ftr" sz="quarter" idx="11"/>
          </p:nvPr>
        </p:nvSpPr>
        <p:spPr/>
        <p:txBody>
          <a:bodyPr/>
          <a:lstStyle/>
          <a:p>
            <a:r>
              <a:rPr lang="en-US"/>
              <a:t>Baumgartner, POLI 203, Spring 2025</a:t>
            </a:r>
          </a:p>
        </p:txBody>
      </p:sp>
      <p:sp>
        <p:nvSpPr>
          <p:cNvPr id="9" name="Slide Number Placeholder 8"/>
          <p:cNvSpPr>
            <a:spLocks noGrp="1"/>
          </p:cNvSpPr>
          <p:nvPr>
            <p:ph type="sldNum" sz="quarter" idx="12"/>
          </p:nvPr>
        </p:nvSpPr>
        <p:spPr/>
        <p:txBody>
          <a:bodyPr/>
          <a:lstStyle/>
          <a:p>
            <a:fld id="{37D11953-B253-49BF-8F13-FAFD60755BB9}" type="slidenum">
              <a:rPr lang="en-US" smtClean="0"/>
              <a:t>‹#›</a:t>
            </a:fld>
            <a:endParaRPr lang="en-US"/>
          </a:p>
        </p:txBody>
      </p:sp>
    </p:spTree>
    <p:extLst>
      <p:ext uri="{BB962C8B-B14F-4D97-AF65-F5344CB8AC3E}">
        <p14:creationId xmlns:p14="http://schemas.microsoft.com/office/powerpoint/2010/main" val="1876084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D86BB2-B7CB-43BF-8694-111D996AD10D}" type="datetime1">
              <a:rPr lang="en-US" smtClean="0"/>
              <a:t>4/13/2025</a:t>
            </a:fld>
            <a:endParaRPr lang="en-US"/>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37D11953-B253-49BF-8F13-FAFD60755BB9}" type="slidenum">
              <a:rPr lang="en-US" smtClean="0"/>
              <a:t>‹#›</a:t>
            </a:fld>
            <a:endParaRPr lang="en-US"/>
          </a:p>
        </p:txBody>
      </p:sp>
    </p:spTree>
    <p:extLst>
      <p:ext uri="{BB962C8B-B14F-4D97-AF65-F5344CB8AC3E}">
        <p14:creationId xmlns:p14="http://schemas.microsoft.com/office/powerpoint/2010/main" val="192193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09A84-3627-4B9C-BFD7-54CB2A52400E}" type="datetime1">
              <a:rPr lang="en-US" smtClean="0"/>
              <a:t>4/13/2025</a:t>
            </a:fld>
            <a:endParaRPr lang="en-US"/>
          </a:p>
        </p:txBody>
      </p:sp>
      <p:sp>
        <p:nvSpPr>
          <p:cNvPr id="3" name="Footer Placeholder 2"/>
          <p:cNvSpPr>
            <a:spLocks noGrp="1"/>
          </p:cNvSpPr>
          <p:nvPr>
            <p:ph type="ftr" sz="quarter" idx="11"/>
          </p:nvPr>
        </p:nvSpPr>
        <p:spPr/>
        <p:txBody>
          <a:bodyPr/>
          <a:lstStyle/>
          <a:p>
            <a:r>
              <a:rPr lang="en-US"/>
              <a:t>Baumgartner, POLI 203, Spring 2025</a:t>
            </a:r>
          </a:p>
        </p:txBody>
      </p:sp>
      <p:sp>
        <p:nvSpPr>
          <p:cNvPr id="4" name="Slide Number Placeholder 3"/>
          <p:cNvSpPr>
            <a:spLocks noGrp="1"/>
          </p:cNvSpPr>
          <p:nvPr>
            <p:ph type="sldNum" sz="quarter" idx="12"/>
          </p:nvPr>
        </p:nvSpPr>
        <p:spPr/>
        <p:txBody>
          <a:bodyPr/>
          <a:lstStyle/>
          <a:p>
            <a:fld id="{37D11953-B253-49BF-8F13-FAFD60755BB9}" type="slidenum">
              <a:rPr lang="en-US" smtClean="0"/>
              <a:t>‹#›</a:t>
            </a:fld>
            <a:endParaRPr lang="en-US"/>
          </a:p>
        </p:txBody>
      </p:sp>
    </p:spTree>
    <p:extLst>
      <p:ext uri="{BB962C8B-B14F-4D97-AF65-F5344CB8AC3E}">
        <p14:creationId xmlns:p14="http://schemas.microsoft.com/office/powerpoint/2010/main" val="3108636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41D4E9-D661-41AD-87A7-2776D77AC46B}" type="datetime1">
              <a:rPr lang="en-US" smtClean="0"/>
              <a:t>4/13/2025</a:t>
            </a:fld>
            <a:endParaRPr lang="en-US"/>
          </a:p>
        </p:txBody>
      </p:sp>
      <p:sp>
        <p:nvSpPr>
          <p:cNvPr id="6" name="Footer Placeholder 5"/>
          <p:cNvSpPr>
            <a:spLocks noGrp="1"/>
          </p:cNvSpPr>
          <p:nvPr>
            <p:ph type="ftr" sz="quarter" idx="11"/>
          </p:nvPr>
        </p:nvSpPr>
        <p:spPr/>
        <p:txBody>
          <a:bodyPr/>
          <a:lstStyle/>
          <a:p>
            <a:r>
              <a:rPr lang="en-US"/>
              <a:t>Baumgartner, POLI 203, Spring 2025</a:t>
            </a:r>
          </a:p>
        </p:txBody>
      </p:sp>
      <p:sp>
        <p:nvSpPr>
          <p:cNvPr id="7" name="Slide Number Placeholder 6"/>
          <p:cNvSpPr>
            <a:spLocks noGrp="1"/>
          </p:cNvSpPr>
          <p:nvPr>
            <p:ph type="sldNum" sz="quarter" idx="12"/>
          </p:nvPr>
        </p:nvSpPr>
        <p:spPr/>
        <p:txBody>
          <a:bodyPr/>
          <a:lstStyle/>
          <a:p>
            <a:fld id="{37D11953-B253-49BF-8F13-FAFD60755BB9}" type="slidenum">
              <a:rPr lang="en-US" smtClean="0"/>
              <a:t>‹#›</a:t>
            </a:fld>
            <a:endParaRPr lang="en-US"/>
          </a:p>
        </p:txBody>
      </p:sp>
    </p:spTree>
    <p:extLst>
      <p:ext uri="{BB962C8B-B14F-4D97-AF65-F5344CB8AC3E}">
        <p14:creationId xmlns:p14="http://schemas.microsoft.com/office/powerpoint/2010/main" val="4133535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B67862-3821-4C0B-BE7A-BEFF21056E29}" type="datetime1">
              <a:rPr lang="en-US" smtClean="0"/>
              <a:t>4/13/2025</a:t>
            </a:fld>
            <a:endParaRPr lang="en-US"/>
          </a:p>
        </p:txBody>
      </p:sp>
      <p:sp>
        <p:nvSpPr>
          <p:cNvPr id="6" name="Footer Placeholder 5"/>
          <p:cNvSpPr>
            <a:spLocks noGrp="1"/>
          </p:cNvSpPr>
          <p:nvPr>
            <p:ph type="ftr" sz="quarter" idx="11"/>
          </p:nvPr>
        </p:nvSpPr>
        <p:spPr/>
        <p:txBody>
          <a:bodyPr/>
          <a:lstStyle/>
          <a:p>
            <a:r>
              <a:rPr lang="en-US"/>
              <a:t>Baumgartner, POLI 203, Spring 2025</a:t>
            </a:r>
          </a:p>
        </p:txBody>
      </p:sp>
      <p:sp>
        <p:nvSpPr>
          <p:cNvPr id="7" name="Slide Number Placeholder 6"/>
          <p:cNvSpPr>
            <a:spLocks noGrp="1"/>
          </p:cNvSpPr>
          <p:nvPr>
            <p:ph type="sldNum" sz="quarter" idx="12"/>
          </p:nvPr>
        </p:nvSpPr>
        <p:spPr/>
        <p:txBody>
          <a:bodyPr/>
          <a:lstStyle/>
          <a:p>
            <a:fld id="{37D11953-B253-49BF-8F13-FAFD60755BB9}" type="slidenum">
              <a:rPr lang="en-US" smtClean="0"/>
              <a:t>‹#›</a:t>
            </a:fld>
            <a:endParaRPr lang="en-US"/>
          </a:p>
        </p:txBody>
      </p:sp>
    </p:spTree>
    <p:extLst>
      <p:ext uri="{BB962C8B-B14F-4D97-AF65-F5344CB8AC3E}">
        <p14:creationId xmlns:p14="http://schemas.microsoft.com/office/powerpoint/2010/main" val="3192657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5FB97-E192-4FAB-9371-9E71FABBAB14}" type="datetime1">
              <a:rPr lang="en-US" smtClean="0"/>
              <a:t>4/13/2025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Baumgartner, POLI 203, Spring 2025</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D11953-B253-49BF-8F13-FAFD60755BB9}" type="slidenum">
              <a:rPr lang="en-US" smtClean="0"/>
              <a:t>‹#›</a:t>
            </a:fld>
            <a:endParaRPr lang="en-US"/>
          </a:p>
        </p:txBody>
      </p:sp>
    </p:spTree>
    <p:extLst>
      <p:ext uri="{BB962C8B-B14F-4D97-AF65-F5344CB8AC3E}">
        <p14:creationId xmlns:p14="http://schemas.microsoft.com/office/powerpoint/2010/main" val="1186415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baum.unc.edu/teaching/articles/obrien-grosso-2011-msu-law-review.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fbaum.unc.edu/teaching/articles/kotch-mosteller-2010-unc-law-review.pdf"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nytimes.com/1997/05/07/us/no-death-sentence-for-drunken-driver-in-student-killings.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ncleg.gov/EnactedLegislation/Statutes/HTML/BySection/Chapter_14/GS_14-17.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ncleg.net/EnactedLegislation/Statutes/HTML/BySection/Chapter_15A/GS_15A-1340.16.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 203, North Carolina’s Death Penalty since Furman, leading to the 2009 RJA</a:t>
            </a:r>
          </a:p>
        </p:txBody>
      </p:sp>
      <p:sp>
        <p:nvSpPr>
          <p:cNvPr id="3" name="Content Placeholder 2"/>
          <p:cNvSpPr>
            <a:spLocks noGrp="1"/>
          </p:cNvSpPr>
          <p:nvPr>
            <p:ph idx="1"/>
          </p:nvPr>
        </p:nvSpPr>
        <p:spPr>
          <a:xfrm>
            <a:off x="774357" y="1952368"/>
            <a:ext cx="10579443" cy="4224595"/>
          </a:xfrm>
        </p:spPr>
        <p:txBody>
          <a:bodyPr>
            <a:normAutofit fontScale="92500" lnSpcReduction="20000"/>
          </a:bodyPr>
          <a:lstStyle/>
          <a:p>
            <a:endParaRPr lang="en-US" dirty="0"/>
          </a:p>
          <a:p>
            <a:r>
              <a:rPr lang="en-US" dirty="0"/>
              <a:t>O’Brien, Barbara, and Catherine M. Grosso. 2011. </a:t>
            </a:r>
            <a:r>
              <a:rPr lang="en-US" dirty="0">
                <a:hlinkClick r:id="rId3"/>
              </a:rPr>
              <a:t>Confronting Race: How a Confluence of Social Movements Convinced North Carolina to Go where the </a:t>
            </a:r>
            <a:r>
              <a:rPr lang="en-US" dirty="0" err="1">
                <a:hlinkClick r:id="rId3"/>
              </a:rPr>
              <a:t>McCleskey</a:t>
            </a:r>
            <a:r>
              <a:rPr lang="en-US" dirty="0">
                <a:hlinkClick r:id="rId3"/>
              </a:rPr>
              <a:t> Court Wouldn’t</a:t>
            </a:r>
            <a:r>
              <a:rPr lang="en-US" dirty="0"/>
              <a:t>. </a:t>
            </a:r>
            <a:r>
              <a:rPr lang="en-US" i="1" dirty="0"/>
              <a:t>Michigan State Law Review</a:t>
            </a:r>
            <a:r>
              <a:rPr lang="en-US" dirty="0"/>
              <a:t> 2011: 463-504.</a:t>
            </a:r>
          </a:p>
          <a:p>
            <a:r>
              <a:rPr lang="en-US" dirty="0"/>
              <a:t>Kotch, Seth, and Robert P. </a:t>
            </a:r>
            <a:r>
              <a:rPr lang="en-US" dirty="0" err="1"/>
              <a:t>Mosteller</a:t>
            </a:r>
            <a:r>
              <a:rPr lang="en-US" dirty="0"/>
              <a:t>. 2010. </a:t>
            </a:r>
            <a:r>
              <a:rPr lang="en-US" dirty="0">
                <a:hlinkClick r:id="rId4"/>
              </a:rPr>
              <a:t>The Racial Justice Act and the Long Struggle with Race and the Death Penalty in North Carolina</a:t>
            </a:r>
            <a:r>
              <a:rPr lang="en-US" dirty="0"/>
              <a:t>. </a:t>
            </a:r>
            <a:r>
              <a:rPr lang="en-US" i="1" dirty="0"/>
              <a:t>UNC Law Review</a:t>
            </a:r>
            <a:r>
              <a:rPr lang="en-US" dirty="0"/>
              <a:t> 88: 2031-2132.</a:t>
            </a:r>
          </a:p>
          <a:p>
            <a:pPr marL="0" indent="0">
              <a:buNone/>
            </a:pPr>
            <a:endParaRPr lang="en-US" dirty="0"/>
          </a:p>
          <a:p>
            <a:pPr marL="0" indent="0">
              <a:buNone/>
            </a:pPr>
            <a:r>
              <a:rPr lang="en-US" dirty="0"/>
              <a:t>We may cover this mostly on Wednesday, as I want to give more background on what led up to the RJA</a:t>
            </a:r>
          </a:p>
          <a:p>
            <a:endParaRPr lang="en-US" dirty="0"/>
          </a:p>
          <a:p>
            <a:pPr marL="0" indent="0" algn="ctr">
              <a:buNone/>
            </a:pPr>
            <a:r>
              <a:rPr lang="en-US" dirty="0"/>
              <a:t>April 14, 2025</a:t>
            </a:r>
          </a:p>
          <a:p>
            <a:endParaRPr lang="en-US" dirty="0"/>
          </a:p>
          <a:p>
            <a:endParaRPr lang="en-US" dirty="0"/>
          </a:p>
        </p:txBody>
      </p:sp>
      <p:sp>
        <p:nvSpPr>
          <p:cNvPr id="4" name="Footer Placeholder 3"/>
          <p:cNvSpPr>
            <a:spLocks noGrp="1"/>
          </p:cNvSpPr>
          <p:nvPr>
            <p:ph type="ftr" sz="quarter" idx="11"/>
          </p:nvPr>
        </p:nvSpPr>
        <p:spPr/>
        <p:txBody>
          <a:bodyPr/>
          <a:lstStyle/>
          <a:p>
            <a:r>
              <a:rPr lang="en-US" dirty="0"/>
              <a:t>Baumgartner, POLI 203, Spring 2025</a:t>
            </a:r>
          </a:p>
        </p:txBody>
      </p:sp>
      <p:sp>
        <p:nvSpPr>
          <p:cNvPr id="5" name="Slide Number Placeholder 4"/>
          <p:cNvSpPr>
            <a:spLocks noGrp="1"/>
          </p:cNvSpPr>
          <p:nvPr>
            <p:ph type="sldNum" sz="quarter" idx="12"/>
          </p:nvPr>
        </p:nvSpPr>
        <p:spPr/>
        <p:txBody>
          <a:bodyPr/>
          <a:lstStyle/>
          <a:p>
            <a:fld id="{37D11953-B253-49BF-8F13-FAFD60755BB9}" type="slidenum">
              <a:rPr lang="en-US" smtClean="0"/>
              <a:t>1</a:t>
            </a:fld>
            <a:endParaRPr lang="en-US"/>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2581855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1991, State v. Case</a:t>
            </a:r>
          </a:p>
        </p:txBody>
      </p:sp>
      <p:sp>
        <p:nvSpPr>
          <p:cNvPr id="3" name="Content Placeholder 2"/>
          <p:cNvSpPr>
            <a:spLocks noGrp="1"/>
          </p:cNvSpPr>
          <p:nvPr>
            <p:ph idx="1"/>
          </p:nvPr>
        </p:nvSpPr>
        <p:spPr>
          <a:xfrm>
            <a:off x="838200" y="1378857"/>
            <a:ext cx="10515600" cy="4798106"/>
          </a:xfrm>
        </p:spPr>
        <p:txBody>
          <a:bodyPr>
            <a:normAutofit fontScale="92500" lnSpcReduction="10000"/>
          </a:bodyPr>
          <a:lstStyle/>
          <a:p>
            <a:r>
              <a:rPr lang="en-US" dirty="0"/>
              <a:t>You can’t plead guilty on the condition that the DA agree to go light in presenting the aggravating factors to the jury.</a:t>
            </a:r>
          </a:p>
          <a:p>
            <a:r>
              <a:rPr lang="en-US" dirty="0"/>
              <a:t>Mr. Case had reached a deal to plead guilty and the state agreed to present evidence of only one out of several aggravating circumstances in the crime.</a:t>
            </a:r>
          </a:p>
          <a:p>
            <a:r>
              <a:rPr lang="en-US" dirty="0"/>
              <a:t>The Court said this was unacceptable.</a:t>
            </a:r>
          </a:p>
          <a:p>
            <a:r>
              <a:rPr lang="en-US" dirty="0"/>
              <a:t>So, from 1991, no pleas and no opportunity to avoid the death penalty. Note that just 2 years later, LWOP is enacted.</a:t>
            </a:r>
          </a:p>
          <a:p>
            <a:r>
              <a:rPr lang="en-US" dirty="0"/>
              <a:t>Note: very tough-on-crime period. NC was leading the way throughout all this time. </a:t>
            </a:r>
          </a:p>
          <a:p>
            <a:r>
              <a:rPr lang="en-US" dirty="0"/>
              <a:t>Also, note the judges here were leading the way: These two rulings, particularly State v. Case, told the DA’s that they were FORCED to be tough. So the judges were being harsher than the DA’s. Think about that.</a:t>
            </a:r>
          </a:p>
          <a:p>
            <a:endParaRPr lang="en-US" dirty="0"/>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37D11953-B253-49BF-8F13-FAFD60755BB9}" type="slidenum">
              <a:rPr lang="en-US" smtClean="0"/>
              <a:t>10</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366002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 how enthusiastic were DA’s in the 1990s?</a:t>
            </a:r>
          </a:p>
        </p:txBody>
      </p:sp>
      <p:sp>
        <p:nvSpPr>
          <p:cNvPr id="3" name="Content Placeholder 2"/>
          <p:cNvSpPr>
            <a:spLocks noGrp="1"/>
          </p:cNvSpPr>
          <p:nvPr>
            <p:ph idx="1"/>
          </p:nvPr>
        </p:nvSpPr>
        <p:spPr>
          <a:xfrm>
            <a:off x="838200" y="1458097"/>
            <a:ext cx="10515600" cy="4718866"/>
          </a:xfrm>
        </p:spPr>
        <p:txBody>
          <a:bodyPr>
            <a:normAutofit fontScale="92500" lnSpcReduction="10000"/>
          </a:bodyPr>
          <a:lstStyle/>
          <a:p>
            <a:r>
              <a:rPr lang="en-US" dirty="0"/>
              <a:t>Two WFU students were killed and four others were injured in a 1996 drunk driving tragedy in Forsyth county.</a:t>
            </a:r>
          </a:p>
          <a:p>
            <a:r>
              <a:rPr lang="en-US" dirty="0"/>
              <a:t>ADA Vincent </a:t>
            </a:r>
            <a:r>
              <a:rPr lang="en-US" dirty="0" err="1"/>
              <a:t>Rabil</a:t>
            </a:r>
            <a:r>
              <a:rPr lang="en-US" dirty="0"/>
              <a:t> sought death, though it was a car accident. He alleged that the car was a “weapon of mass destruction” and that the driver had engaged in a “course of violent conduct”.</a:t>
            </a:r>
          </a:p>
          <a:p>
            <a:r>
              <a:rPr lang="en-US" dirty="0"/>
              <a:t>The jury eventually chose life, not death, but the DA sought it in this case, a drunk driving tragedy.</a:t>
            </a:r>
          </a:p>
          <a:p>
            <a:r>
              <a:rPr lang="en-US" dirty="0"/>
              <a:t>ADA </a:t>
            </a:r>
            <a:r>
              <a:rPr lang="en-US" dirty="0" err="1"/>
              <a:t>Rabil</a:t>
            </a:r>
            <a:r>
              <a:rPr lang="en-US" dirty="0"/>
              <a:t> later renounced his support for the death penalty…</a:t>
            </a:r>
          </a:p>
          <a:p>
            <a:r>
              <a:rPr lang="en-US" dirty="0"/>
              <a:t>Sack, Kevin. 1997. No Death Sentence For Drunken Driver In Student Killings</a:t>
            </a:r>
            <a:r>
              <a:rPr lang="en-US" i="1" dirty="0"/>
              <a:t>. New York Times</a:t>
            </a:r>
            <a:r>
              <a:rPr lang="en-US" dirty="0"/>
              <a:t>. May 7. </a:t>
            </a:r>
            <a:r>
              <a:rPr lang="en-US" u="sng" dirty="0">
                <a:hlinkClick r:id="rId2"/>
              </a:rPr>
              <a:t>https: //www.nytimes.com/1997/05/07/us/no-death-sentence-for-drunken-driver-in-student-killings.html</a:t>
            </a:r>
            <a:endParaRPr lang="en-US" dirty="0"/>
          </a:p>
          <a:p>
            <a:endParaRPr lang="en-US" dirty="0"/>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37D11953-B253-49BF-8F13-FAFD60755BB9}" type="slidenum">
              <a:rPr lang="en-US" smtClean="0"/>
              <a:t>11</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198679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2001, Prosecutorial discretion</a:t>
            </a:r>
          </a:p>
        </p:txBody>
      </p:sp>
      <p:sp>
        <p:nvSpPr>
          <p:cNvPr id="3" name="Content Placeholder 2"/>
          <p:cNvSpPr>
            <a:spLocks noGrp="1"/>
          </p:cNvSpPr>
          <p:nvPr>
            <p:ph idx="1"/>
          </p:nvPr>
        </p:nvSpPr>
        <p:spPr/>
        <p:txBody>
          <a:bodyPr>
            <a:normAutofit lnSpcReduction="10000"/>
          </a:bodyPr>
          <a:lstStyle/>
          <a:p>
            <a:r>
              <a:rPr lang="en-US" dirty="0"/>
              <a:t>NC was the last state in the nation to enact this reform.</a:t>
            </a:r>
          </a:p>
          <a:p>
            <a:r>
              <a:rPr lang="en-US" dirty="0"/>
              <a:t>It mean that even for a capital-eligible crime, the state did not have to “go for death.” It allowed for two punishments for Class A felonies: LWOP and Death, not just Death.</a:t>
            </a:r>
          </a:p>
          <a:p>
            <a:endParaRPr lang="en-US" dirty="0"/>
          </a:p>
          <a:p>
            <a:r>
              <a:rPr lang="en-US" dirty="0"/>
              <a:t>This dramatically reduced the number of capital prosecutions.</a:t>
            </a:r>
          </a:p>
          <a:p>
            <a:r>
              <a:rPr lang="en-US" dirty="0"/>
              <a:t>It allowed three steps for the most serious homicides:</a:t>
            </a:r>
          </a:p>
          <a:p>
            <a:pPr lvl="1"/>
            <a:r>
              <a:rPr lang="en-US" dirty="0"/>
              <a:t>First degree capital (penalty: death)</a:t>
            </a:r>
          </a:p>
          <a:p>
            <a:pPr lvl="1"/>
            <a:r>
              <a:rPr lang="en-US" dirty="0"/>
              <a:t>First degree, non capital (penalty: LWOP)</a:t>
            </a:r>
          </a:p>
          <a:p>
            <a:pPr lvl="1"/>
            <a:r>
              <a:rPr lang="en-US" dirty="0"/>
              <a:t>Second degree (penalty: Life with parole or LWOP)</a:t>
            </a:r>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37D11953-B253-49BF-8F13-FAFD60755BB9}" type="slidenum">
              <a:rPr lang="en-US" smtClean="0"/>
              <a:t>12</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3492269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really three periods of the death penalty in NC</a:t>
            </a:r>
          </a:p>
        </p:txBody>
      </p:sp>
      <p:sp>
        <p:nvSpPr>
          <p:cNvPr id="3" name="Content Placeholder 2"/>
          <p:cNvSpPr>
            <a:spLocks noGrp="1"/>
          </p:cNvSpPr>
          <p:nvPr>
            <p:ph idx="1"/>
          </p:nvPr>
        </p:nvSpPr>
        <p:spPr/>
        <p:txBody>
          <a:bodyPr/>
          <a:lstStyle/>
          <a:p>
            <a:r>
              <a:rPr lang="en-US" dirty="0"/>
              <a:t>1972-76: Pre-Woodson</a:t>
            </a:r>
          </a:p>
          <a:p>
            <a:pPr lvl="1"/>
            <a:r>
              <a:rPr lang="en-US" dirty="0"/>
              <a:t>Extremely high numbers of death sentences, none of which were sustained; all these individuals saw their sentences converted to life with parole. Some have been released.</a:t>
            </a:r>
          </a:p>
          <a:p>
            <a:r>
              <a:rPr lang="en-US" dirty="0"/>
              <a:t>1976-2001: Mandatory Prosecution</a:t>
            </a:r>
          </a:p>
          <a:p>
            <a:pPr lvl="1"/>
            <a:r>
              <a:rPr lang="en-US" dirty="0"/>
              <a:t>Very high numbers of death sentences as well</a:t>
            </a:r>
          </a:p>
          <a:p>
            <a:r>
              <a:rPr lang="en-US" dirty="0"/>
              <a:t>2002-present: Lower usage</a:t>
            </a:r>
          </a:p>
          <a:p>
            <a:pPr lvl="1"/>
            <a:r>
              <a:rPr lang="en-US" dirty="0"/>
              <a:t>DA’s could choose, and in fact they have often chosen not to use it.</a:t>
            </a:r>
          </a:p>
          <a:p>
            <a:pPr marL="457200" lvl="1" indent="0">
              <a:buNone/>
            </a:pPr>
            <a:endParaRPr lang="en-US" dirty="0"/>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37D11953-B253-49BF-8F13-FAFD60755BB9}" type="slidenum">
              <a:rPr lang="en-US" smtClean="0"/>
              <a:t>13</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1067345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03201" y="138112"/>
            <a:ext cx="3186572" cy="6218237"/>
          </a:xfrm>
        </p:spPr>
        <p:txBody>
          <a:bodyPr>
            <a:normAutofit/>
          </a:bodyPr>
          <a:lstStyle/>
          <a:p>
            <a:r>
              <a:rPr lang="en-US" dirty="0"/>
              <a:t>Three periods of the NC death penalty: Before Woodson; Mandatory Prosecution; Discretion.</a:t>
            </a:r>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89773" y="138112"/>
            <a:ext cx="8802227" cy="6400800"/>
          </a:xfrm>
        </p:spPr>
      </p:pic>
      <p:sp>
        <p:nvSpPr>
          <p:cNvPr id="7" name="Footer Placeholder 6"/>
          <p:cNvSpPr>
            <a:spLocks noGrp="1"/>
          </p:cNvSpPr>
          <p:nvPr>
            <p:ph type="ftr" sz="quarter" idx="11"/>
          </p:nvPr>
        </p:nvSpPr>
        <p:spPr/>
        <p:txBody>
          <a:bodyPr/>
          <a:lstStyle/>
          <a:p>
            <a:r>
              <a:rPr lang="en-US"/>
              <a:t>Baumgartner, POLI 203, Spring 2025</a:t>
            </a:r>
          </a:p>
        </p:txBody>
      </p:sp>
      <p:sp>
        <p:nvSpPr>
          <p:cNvPr id="8" name="Slide Number Placeholder 7"/>
          <p:cNvSpPr>
            <a:spLocks noGrp="1"/>
          </p:cNvSpPr>
          <p:nvPr>
            <p:ph type="sldNum" sz="quarter" idx="12"/>
          </p:nvPr>
        </p:nvSpPr>
        <p:spPr/>
        <p:txBody>
          <a:bodyPr/>
          <a:lstStyle/>
          <a:p>
            <a:fld id="{37D11953-B253-49BF-8F13-FAFD60755BB9}" type="slidenum">
              <a:rPr lang="en-US" smtClean="0"/>
              <a:t>14</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869546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crisis of confidence, a wave of reforms</a:t>
            </a:r>
          </a:p>
        </p:txBody>
      </p:sp>
      <p:sp>
        <p:nvSpPr>
          <p:cNvPr id="3" name="Content Placeholder 2"/>
          <p:cNvSpPr>
            <a:spLocks noGrp="1"/>
          </p:cNvSpPr>
          <p:nvPr>
            <p:ph idx="1"/>
          </p:nvPr>
        </p:nvSpPr>
        <p:spPr>
          <a:xfrm>
            <a:off x="838200" y="1400783"/>
            <a:ext cx="10515600" cy="4776180"/>
          </a:xfrm>
        </p:spPr>
        <p:txBody>
          <a:bodyPr/>
          <a:lstStyle/>
          <a:p>
            <a:r>
              <a:rPr lang="en-US" dirty="0"/>
              <a:t>Lots of attention to exonerations and errors</a:t>
            </a:r>
          </a:p>
          <a:p>
            <a:r>
              <a:rPr lang="en-US" dirty="0"/>
              <a:t>Financial cost</a:t>
            </a:r>
          </a:p>
          <a:p>
            <a:r>
              <a:rPr lang="en-US" dirty="0"/>
              <a:t>Long delays from death sentence to execution</a:t>
            </a:r>
          </a:p>
          <a:p>
            <a:r>
              <a:rPr lang="en-US" dirty="0"/>
              <a:t>High rates of reversal in death sentences</a:t>
            </a:r>
          </a:p>
          <a:p>
            <a:endParaRPr lang="en-US" dirty="0"/>
          </a:p>
          <a:p>
            <a:endParaRPr lang="en-US" dirty="0"/>
          </a:p>
          <a:p>
            <a:r>
              <a:rPr lang="en-US" dirty="0"/>
              <a:t>(Note: Any reader of </a:t>
            </a:r>
            <a:r>
              <a:rPr lang="en-US" i="1" dirty="0"/>
              <a:t>Deadly Justice</a:t>
            </a:r>
            <a:r>
              <a:rPr lang="en-US" dirty="0"/>
              <a:t> would know that none of these trends were peculiar to North Carolina. In fact, they have played out in similar manners in many states, which is why we see such a decline in death sentences and executions…)</a:t>
            </a:r>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37D11953-B253-49BF-8F13-FAFD60755BB9}" type="slidenum">
              <a:rPr lang="en-US" smtClean="0"/>
              <a:t>15</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613408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Exonerations</a:t>
            </a:r>
          </a:p>
        </p:txBody>
      </p:sp>
      <p:sp>
        <p:nvSpPr>
          <p:cNvPr id="3" name="Content Placeholder 2"/>
          <p:cNvSpPr>
            <a:spLocks noGrp="1"/>
          </p:cNvSpPr>
          <p:nvPr>
            <p:ph idx="1"/>
          </p:nvPr>
        </p:nvSpPr>
        <p:spPr/>
        <p:txBody>
          <a:bodyPr/>
          <a:lstStyle/>
          <a:p>
            <a:r>
              <a:rPr lang="en-US" dirty="0"/>
              <a:t>From 1989 to 2020, the National Registry of Exonerations shows 77 cases from North Carolina: </a:t>
            </a:r>
          </a:p>
          <a:p>
            <a:pPr lvl="1"/>
            <a:r>
              <a:rPr lang="en-US" dirty="0"/>
              <a:t>Go to National Registry</a:t>
            </a:r>
          </a:p>
          <a:p>
            <a:pPr lvl="1"/>
            <a:r>
              <a:rPr lang="en-US" dirty="0"/>
              <a:t>Click on summary view</a:t>
            </a:r>
          </a:p>
          <a:p>
            <a:pPr lvl="1"/>
            <a:r>
              <a:rPr lang="en-US" dirty="0"/>
              <a:t>Click on the button at the top that says “State” and select only NC</a:t>
            </a:r>
          </a:p>
          <a:p>
            <a:pPr lvl="1"/>
            <a:r>
              <a:rPr lang="en-US" dirty="0"/>
              <a:t>You can see the 77 cases</a:t>
            </a:r>
          </a:p>
          <a:p>
            <a:pPr lvl="1"/>
            <a:r>
              <a:rPr lang="en-US" dirty="0"/>
              <a:t>Sort by year and you can see they begin in 1989, with convictions going back to 1988.</a:t>
            </a:r>
          </a:p>
          <a:p>
            <a:pPr lvl="1"/>
            <a:r>
              <a:rPr lang="en-US" dirty="0"/>
              <a:t>Lots of cases from 1997 through 2008: almost 20 cases…</a:t>
            </a:r>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37D11953-B253-49BF-8F13-FAFD60755BB9}" type="slidenum">
              <a:rPr lang="en-US" smtClean="0"/>
              <a:t>16</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99643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smaller issues, and the over all decline continues.</a:t>
            </a:r>
          </a:p>
        </p:txBody>
      </p:sp>
      <p:sp>
        <p:nvSpPr>
          <p:cNvPr id="3" name="Content Placeholder 2"/>
          <p:cNvSpPr>
            <a:spLocks noGrp="1"/>
          </p:cNvSpPr>
          <p:nvPr>
            <p:ph idx="1"/>
          </p:nvPr>
        </p:nvSpPr>
        <p:spPr/>
        <p:txBody>
          <a:bodyPr>
            <a:normAutofit/>
          </a:bodyPr>
          <a:lstStyle/>
          <a:p>
            <a:r>
              <a:rPr lang="en-US" dirty="0"/>
              <a:t>2006 Cost study by Phil Cook at Duke: Retaining the death penalty as a legal option costs the state about $11,000,000 per year.</a:t>
            </a:r>
          </a:p>
          <a:p>
            <a:r>
              <a:rPr lang="en-US" dirty="0"/>
              <a:t>2010 Raleigh N&amp;O analysis of SBI forensic evidence scandals</a:t>
            </a:r>
          </a:p>
          <a:p>
            <a:pPr lvl="1"/>
            <a:r>
              <a:rPr lang="en-US" dirty="0"/>
              <a:t>Greg Taylor case; note that 3 of the 200 potentially innocent people affected by the SBI testimony / analysis scandal have been executed!</a:t>
            </a:r>
          </a:p>
          <a:p>
            <a:r>
              <a:rPr lang="en-US" dirty="0"/>
              <a:t>So there have been really strong reasons for declining enthusiasm. </a:t>
            </a:r>
          </a:p>
          <a:p>
            <a:r>
              <a:rPr lang="en-US" dirty="0"/>
              <a:t>Result: advocates for reduction push very hard. Enthusiasts for continuing use are not really pushing very hard. Juries are not sentencing, and many DA’s are not even asking for death.</a:t>
            </a:r>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37D11953-B253-49BF-8F13-FAFD60755BB9}" type="slidenum">
              <a:rPr lang="en-US" smtClean="0"/>
              <a:t>17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3293507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of this crisis of confidence: Reforms</a:t>
            </a:r>
          </a:p>
        </p:txBody>
      </p:sp>
      <p:sp>
        <p:nvSpPr>
          <p:cNvPr id="3" name="Content Placeholder 2"/>
          <p:cNvSpPr>
            <a:spLocks noGrp="1"/>
          </p:cNvSpPr>
          <p:nvPr>
            <p:ph idx="1"/>
          </p:nvPr>
        </p:nvSpPr>
        <p:spPr/>
        <p:txBody>
          <a:bodyPr/>
          <a:lstStyle/>
          <a:p>
            <a:r>
              <a:rPr lang="en-US" dirty="0"/>
              <a:t>Note that many of these reforms may have the effect of exacerbating the very issues they are designed to address.</a:t>
            </a:r>
          </a:p>
          <a:p>
            <a:r>
              <a:rPr lang="en-US" dirty="0"/>
              <a:t>Protecting claims of innocence can have the effect of increasing reversal rates, increasing costs, and increasing delays.</a:t>
            </a:r>
          </a:p>
          <a:p>
            <a:r>
              <a:rPr lang="en-US" dirty="0"/>
              <a:t>So, no matter the intentions, which have mostly been driven by concerns about innocence and errors, the reforms have put a serious squeeze on the flow of capital prosecutions and death sentences. And, of course, they have completely stopped executions.</a:t>
            </a:r>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37D11953-B253-49BF-8F13-FAFD60755BB9}" type="slidenum">
              <a:rPr lang="en-US" smtClean="0"/>
              <a:t>18</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1856584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9624"/>
            <a:ext cx="10515600" cy="1325563"/>
          </a:xfrm>
        </p:spPr>
        <p:txBody>
          <a:bodyPr/>
          <a:lstStyle/>
          <a:p>
            <a:r>
              <a:rPr lang="en-US" dirty="0"/>
              <a:t>Sentencing Reform, 1993</a:t>
            </a:r>
          </a:p>
        </p:txBody>
      </p:sp>
      <p:sp>
        <p:nvSpPr>
          <p:cNvPr id="3" name="Content Placeholder 2"/>
          <p:cNvSpPr>
            <a:spLocks noGrp="1"/>
          </p:cNvSpPr>
          <p:nvPr>
            <p:ph idx="1"/>
          </p:nvPr>
        </p:nvSpPr>
        <p:spPr>
          <a:xfrm>
            <a:off x="838200" y="943583"/>
            <a:ext cx="10515600" cy="5233380"/>
          </a:xfrm>
        </p:spPr>
        <p:txBody>
          <a:bodyPr>
            <a:normAutofit fontScale="92500" lnSpcReduction="10000"/>
          </a:bodyPr>
          <a:lstStyle/>
          <a:p>
            <a:r>
              <a:rPr lang="en-US" dirty="0"/>
              <a:t>The current sentencing system dates from 1993. It was not really a death penalty reform. But it lowered penalties for some crimes, and increased them for others: “Habitual felons” and high-level offenders, particularly with many prior points, could get LWOP.</a:t>
            </a:r>
          </a:p>
          <a:p>
            <a:r>
              <a:rPr lang="en-US" dirty="0"/>
              <a:t>Before then, as you recall from the Willie Grimes example, the punishment of Life in prison meant eligibility for parole after 20 years.</a:t>
            </a:r>
          </a:p>
          <a:p>
            <a:r>
              <a:rPr lang="en-US" dirty="0"/>
              <a:t>After 1993, the punishment of LWOP was available, and widely applied for second degree homicide.</a:t>
            </a:r>
          </a:p>
          <a:p>
            <a:r>
              <a:rPr lang="en-US" dirty="0"/>
              <a:t>This reduced the benefit in a plea-bargain of moving from first- to second-degree homicide. The person would still get LWOP.</a:t>
            </a:r>
          </a:p>
          <a:p>
            <a:r>
              <a:rPr lang="en-US" dirty="0"/>
              <a:t>This by itself could have reduced quite a lot the incentive to seek death.</a:t>
            </a:r>
          </a:p>
          <a:p>
            <a:r>
              <a:rPr lang="en-US" dirty="0"/>
              <a:t>So, ironically: A “harsh on crime” reform may have reduced support for the death penalty. It made the default, non-death, punishment harsher.</a:t>
            </a:r>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37D11953-B253-49BF-8F13-FAFD60755BB9}" type="slidenum">
              <a:rPr lang="en-US" smtClean="0"/>
              <a:t>19</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1125844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 death penalty system</a:t>
            </a:r>
          </a:p>
        </p:txBody>
      </p:sp>
      <p:sp>
        <p:nvSpPr>
          <p:cNvPr id="6" name="Content Placeholder 5"/>
          <p:cNvSpPr>
            <a:spLocks noGrp="1"/>
          </p:cNvSpPr>
          <p:nvPr>
            <p:ph sz="half" idx="1"/>
          </p:nvPr>
        </p:nvSpPr>
        <p:spPr/>
        <p:txBody>
          <a:bodyPr/>
          <a:lstStyle/>
          <a:p>
            <a:r>
              <a:rPr lang="en-US" dirty="0"/>
              <a:t>For historical background, see Seth Kotch, Lethal State. Seth is a professor in American Studies.</a:t>
            </a:r>
          </a:p>
          <a:p>
            <a:r>
              <a:rPr lang="en-US" dirty="0"/>
              <a:t>He’s an historian; also works on lynching…</a:t>
            </a:r>
          </a:p>
          <a:p>
            <a:endParaRPr lang="en-US" dirty="0"/>
          </a:p>
          <a:p>
            <a:r>
              <a:rPr lang="en-US" dirty="0"/>
              <a:t>(Take any class he teaches.)</a:t>
            </a:r>
          </a:p>
          <a:p>
            <a:endParaRPr lang="en-US" dirty="0"/>
          </a:p>
          <a:p>
            <a:r>
              <a:rPr lang="en-US" dirty="0"/>
              <a:t>My focus here: 1972-present</a:t>
            </a:r>
          </a:p>
          <a:p>
            <a:endParaRPr lang="en-US" dirty="0"/>
          </a:p>
        </p:txBody>
      </p:sp>
      <p:pic>
        <p:nvPicPr>
          <p:cNvPr id="11" name="Content Placeholder 10"/>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979229" y="1604963"/>
            <a:ext cx="3027815" cy="4572000"/>
          </a:xfrm>
        </p:spPr>
      </p:pic>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37D11953-B253-49BF-8F13-FAFD60755BB9}" type="slidenum">
              <a:rPr lang="en-US" smtClean="0"/>
              <a:t>2</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3690601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Post-conviction discovery, 1996</a:t>
            </a:r>
          </a:p>
        </p:txBody>
      </p:sp>
      <p:sp>
        <p:nvSpPr>
          <p:cNvPr id="3" name="Content Placeholder 2"/>
          <p:cNvSpPr>
            <a:spLocks noGrp="1"/>
          </p:cNvSpPr>
          <p:nvPr>
            <p:ph idx="1"/>
          </p:nvPr>
        </p:nvSpPr>
        <p:spPr/>
        <p:txBody>
          <a:bodyPr/>
          <a:lstStyle/>
          <a:p>
            <a:r>
              <a:rPr lang="en-US" dirty="0"/>
              <a:t>DA’s must allow access to the full range of evidence for post-conviction review by the defense attorney</a:t>
            </a:r>
          </a:p>
          <a:p>
            <a:endParaRPr lang="en-US" dirty="0"/>
          </a:p>
          <a:p>
            <a:r>
              <a:rPr lang="en-US" dirty="0"/>
              <a:t>(That is, comply with Brady! Brady v. Maryland dates to 1963, btw.)</a:t>
            </a:r>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37D11953-B253-49BF-8F13-FAFD60755BB9}" type="slidenum">
              <a:rPr lang="en-US" smtClean="0"/>
              <a:t>20</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2915932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6367"/>
          </a:xfrm>
        </p:spPr>
        <p:txBody>
          <a:bodyPr>
            <a:normAutofit fontScale="90000"/>
          </a:bodyPr>
          <a:lstStyle/>
          <a:p>
            <a:r>
              <a:rPr lang="en-US" dirty="0"/>
              <a:t>Indigent Defense Services Act of 2000</a:t>
            </a:r>
          </a:p>
        </p:txBody>
      </p:sp>
      <p:sp>
        <p:nvSpPr>
          <p:cNvPr id="3" name="Content Placeholder 2"/>
          <p:cNvSpPr>
            <a:spLocks noGrp="1"/>
          </p:cNvSpPr>
          <p:nvPr>
            <p:ph idx="1"/>
          </p:nvPr>
        </p:nvSpPr>
        <p:spPr>
          <a:xfrm>
            <a:off x="838200" y="1021492"/>
            <a:ext cx="10515600" cy="5155471"/>
          </a:xfrm>
        </p:spPr>
        <p:txBody>
          <a:bodyPr>
            <a:normAutofit/>
          </a:bodyPr>
          <a:lstStyle/>
          <a:p>
            <a:r>
              <a:rPr lang="en-US" dirty="0"/>
              <a:t>Effective 7/1/2001</a:t>
            </a:r>
          </a:p>
          <a:p>
            <a:r>
              <a:rPr lang="en-US" dirty="0"/>
              <a:t>Why this matters: Before this time, the judge in the case would appoint an attorney to represent the defendant if, like most capital defendants, they could not afford a private attorney.</a:t>
            </a:r>
          </a:p>
          <a:p>
            <a:r>
              <a:rPr lang="en-US" dirty="0"/>
              <a:t>Sometimes, they appointed people like Ken Rose, people who are specialists in the peculiarities of capital procedure, which is very different than other kinds of criminal law…</a:t>
            </a:r>
          </a:p>
          <a:p>
            <a:r>
              <a:rPr lang="en-US" dirty="0"/>
              <a:t>However, especially in small counties with few cases, and few attorneys, they would not appoint a specialist. In fact, the law only required that the attorney:</a:t>
            </a:r>
          </a:p>
          <a:p>
            <a:pPr lvl="1"/>
            <a:r>
              <a:rPr lang="en-US" dirty="0"/>
              <a:t>Be licensed to practice law</a:t>
            </a:r>
          </a:p>
          <a:p>
            <a:pPr lvl="1"/>
            <a:r>
              <a:rPr lang="en-US" dirty="0"/>
              <a:t>Accept the payment and terms, which could be a flat fee of $5,000</a:t>
            </a:r>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37D11953-B253-49BF-8F13-FAFD60755BB9}" type="slidenum">
              <a:rPr lang="en-US" smtClean="0"/>
              <a:t>21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4199477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1780"/>
          </a:xfrm>
        </p:spPr>
        <p:txBody>
          <a:bodyPr/>
          <a:lstStyle/>
          <a:p>
            <a:r>
              <a:rPr lang="en-US" dirty="0"/>
              <a:t>IDS, Center for Death Penalty Litigation</a:t>
            </a:r>
          </a:p>
        </p:txBody>
      </p:sp>
      <p:sp>
        <p:nvSpPr>
          <p:cNvPr id="3" name="Content Placeholder 2"/>
          <p:cNvSpPr>
            <a:spLocks noGrp="1"/>
          </p:cNvSpPr>
          <p:nvPr>
            <p:ph idx="1"/>
          </p:nvPr>
        </p:nvSpPr>
        <p:spPr>
          <a:xfrm>
            <a:off x="838200" y="1146906"/>
            <a:ext cx="10515600" cy="5030057"/>
          </a:xfrm>
        </p:spPr>
        <p:txBody>
          <a:bodyPr>
            <a:normAutofit fontScale="92500" lnSpcReduction="20000"/>
          </a:bodyPr>
          <a:lstStyle/>
          <a:p>
            <a:r>
              <a:rPr lang="en-US" dirty="0"/>
              <a:t>IDS is a state agency</a:t>
            </a:r>
          </a:p>
          <a:p>
            <a:r>
              <a:rPr lang="en-US" dirty="0"/>
              <a:t>It has an annual budget, coordinates all public defender offices.</a:t>
            </a:r>
          </a:p>
          <a:p>
            <a:r>
              <a:rPr lang="en-US" dirty="0"/>
              <a:t>CDPL is a non-profit</a:t>
            </a:r>
          </a:p>
          <a:p>
            <a:pPr lvl="1"/>
            <a:r>
              <a:rPr lang="en-US" dirty="0"/>
              <a:t>Does trainings</a:t>
            </a:r>
          </a:p>
          <a:p>
            <a:pPr lvl="1"/>
            <a:r>
              <a:rPr lang="en-US" dirty="0"/>
              <a:t>Certifies attorneys to be capital-specialists</a:t>
            </a:r>
          </a:p>
          <a:p>
            <a:pPr lvl="2"/>
            <a:r>
              <a:rPr lang="en-US" dirty="0"/>
              <a:t>Some are on staff, others are private attorneys around the state</a:t>
            </a:r>
          </a:p>
          <a:p>
            <a:pPr lvl="2"/>
            <a:r>
              <a:rPr lang="en-US" dirty="0"/>
              <a:t>These attorneys, some on staff at CDPL, but others affiliated with them, get appointed by IDS to represent capital defendants.</a:t>
            </a:r>
          </a:p>
          <a:p>
            <a:r>
              <a:rPr lang="en-US" dirty="0"/>
              <a:t>The differences</a:t>
            </a:r>
          </a:p>
          <a:p>
            <a:pPr lvl="1"/>
            <a:r>
              <a:rPr lang="en-US" dirty="0"/>
              <a:t>Defense attorney appeals to IDS, not to the judge in the case, for funds for things like investigations and experts. More even playing field compared to the DA’s, who also have their own budget independent from the judge.</a:t>
            </a:r>
          </a:p>
          <a:p>
            <a:pPr lvl="1"/>
            <a:r>
              <a:rPr lang="en-US" dirty="0"/>
              <a:t>Only well qualified people end up defending capital defendants. And 2 lawyers, not just one. </a:t>
            </a:r>
          </a:p>
          <a:p>
            <a:r>
              <a:rPr lang="en-US" dirty="0"/>
              <a:t>So this was a huge change. It came at the exact same time as Prosecutorial discretion was allowed, July 1, 2001.</a:t>
            </a:r>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37D11953-B253-49BF-8F13-FAFD60755BB9}" type="slidenum">
              <a:rPr lang="en-US" smtClean="0"/>
              <a:t>22</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3510044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Prosecutor discretion to seek the death penalty or not (2001)</a:t>
            </a:r>
          </a:p>
        </p:txBody>
      </p:sp>
      <p:sp>
        <p:nvSpPr>
          <p:cNvPr id="3" name="Content Placeholder 2"/>
          <p:cNvSpPr>
            <a:spLocks noGrp="1"/>
          </p:cNvSpPr>
          <p:nvPr>
            <p:ph idx="1"/>
          </p:nvPr>
        </p:nvSpPr>
        <p:spPr/>
        <p:txBody>
          <a:bodyPr/>
          <a:lstStyle/>
          <a:p>
            <a:r>
              <a:rPr lang="en-US" dirty="0"/>
              <a:t>Effective 7/1/2001</a:t>
            </a:r>
          </a:p>
          <a:p>
            <a:r>
              <a:rPr lang="en-US" dirty="0"/>
              <a:t>Last state in the nation to enact this reform.</a:t>
            </a:r>
          </a:p>
          <a:p>
            <a:r>
              <a:rPr lang="en-US" dirty="0"/>
              <a:t>Any first degree murder had to be prosecuted capitally.</a:t>
            </a:r>
          </a:p>
          <a:p>
            <a:r>
              <a:rPr lang="en-US" dirty="0"/>
              <a:t>Note that the DA decides whether a homicide is first degree (premeditated), second degree (heat of passion), manslaughter (either recklessly or inadvertently causing death, as in a car crash or a construction / work accident), or not a crime at all (self-defense).</a:t>
            </a:r>
          </a:p>
          <a:p>
            <a:r>
              <a:rPr lang="en-US" dirty="0"/>
              <a:t>This reform also allowed for plea-bargaining, which was huge.</a:t>
            </a:r>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37D11953-B253-49BF-8F13-FAFD60755BB9}" type="slidenum">
              <a:rPr lang="en-US" smtClean="0"/>
              <a:t>23</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260550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04" y="138112"/>
            <a:ext cx="2626468" cy="6218237"/>
          </a:xfrm>
        </p:spPr>
        <p:txBody>
          <a:bodyPr>
            <a:noAutofit/>
          </a:bodyPr>
          <a:lstStyle/>
          <a:p>
            <a:r>
              <a:rPr lang="en-US" sz="3200" dirty="0"/>
              <a:t>Immediate results from the 2001 reform. Each dot is a county. Some higher, some lower, but all showed a big decline in percent of homicides charged capitally.</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0507" y="138112"/>
            <a:ext cx="9606472" cy="6400800"/>
          </a:xfrm>
        </p:spPr>
      </p:pic>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37D11953-B253-49BF-8F13-FAFD60755BB9}" type="slidenum">
              <a:rPr lang="en-US" smtClean="0"/>
              <a:t>24</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3079283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major reforms</a:t>
            </a:r>
          </a:p>
        </p:txBody>
      </p:sp>
      <p:sp>
        <p:nvSpPr>
          <p:cNvPr id="3" name="Content Placeholder 2"/>
          <p:cNvSpPr>
            <a:spLocks noGrp="1"/>
          </p:cNvSpPr>
          <p:nvPr>
            <p:ph idx="1"/>
          </p:nvPr>
        </p:nvSpPr>
        <p:spPr/>
        <p:txBody>
          <a:bodyPr/>
          <a:lstStyle/>
          <a:p>
            <a:r>
              <a:rPr lang="en-US" dirty="0"/>
              <a:t>No death penalty for individuals with mental incapacity (2002)</a:t>
            </a:r>
          </a:p>
          <a:p>
            <a:pPr lvl="1"/>
            <a:r>
              <a:rPr lang="en-US" dirty="0"/>
              <a:t>Pre-dates Atkins v. Virginia (2005) and was cited as part of the “evolving standards” trend that justified the prohibition of executing those with low IQ.</a:t>
            </a:r>
          </a:p>
          <a:p>
            <a:r>
              <a:rPr lang="en-US" dirty="0"/>
              <a:t>Pre-trial discovery, 2004</a:t>
            </a:r>
          </a:p>
          <a:p>
            <a:pPr lvl="1"/>
            <a:r>
              <a:rPr lang="en-US" dirty="0"/>
              <a:t>Compliance with Brady must be before trial, not only after the conviction.</a:t>
            </a:r>
          </a:p>
          <a:p>
            <a:r>
              <a:rPr lang="en-US" dirty="0"/>
              <a:t>Innocence Inquiry Commission, 2006</a:t>
            </a:r>
          </a:p>
          <a:p>
            <a:pPr lvl="1"/>
            <a:r>
              <a:rPr lang="en-US" dirty="0"/>
              <a:t>Begins work in 2007, some death penalty cases, definitely a sign of concern about accuracy</a:t>
            </a:r>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37D11953-B253-49BF-8F13-FAFD60755BB9}" type="slidenum">
              <a:rPr lang="en-US" smtClean="0"/>
              <a:t>25</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3243750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 Eyewitness Identification Reform Act of 2007</a:t>
            </a:r>
          </a:p>
        </p:txBody>
      </p:sp>
      <p:sp>
        <p:nvSpPr>
          <p:cNvPr id="3" name="Content Placeholder 2"/>
          <p:cNvSpPr>
            <a:spLocks noGrp="1"/>
          </p:cNvSpPr>
          <p:nvPr>
            <p:ph idx="1"/>
          </p:nvPr>
        </p:nvSpPr>
        <p:spPr/>
        <p:txBody>
          <a:bodyPr/>
          <a:lstStyle/>
          <a:p>
            <a:r>
              <a:rPr lang="en-US" dirty="0"/>
              <a:t>See copy of the law and implementation materials on the class website.</a:t>
            </a:r>
          </a:p>
          <a:p>
            <a:r>
              <a:rPr lang="en-US" dirty="0"/>
              <a:t>Best practices include: </a:t>
            </a:r>
          </a:p>
          <a:p>
            <a:pPr lvl="1"/>
            <a:r>
              <a:rPr lang="en-US" dirty="0"/>
              <a:t>Independent administrator (the person who does the line-up has no idea who the suspect is; is not involved in the investigation). Alternative: “folder method” where there are Manilla folders, marked with numbers.</a:t>
            </a:r>
          </a:p>
          <a:p>
            <a:pPr lvl="1"/>
            <a:r>
              <a:rPr lang="en-US" dirty="0"/>
              <a:t>Photos must be contemporaneous to the crime, and fillers must “generally resemble” the eyewitness description</a:t>
            </a:r>
          </a:p>
          <a:p>
            <a:pPr lvl="1"/>
            <a:r>
              <a:rPr lang="en-US" dirty="0"/>
              <a:t>Instructions to the witness: “person may or may not be here…”; “as important to exclude” as it is to identify; “investigation will continue” no matter what…</a:t>
            </a:r>
          </a:p>
          <a:p>
            <a:pPr lvl="1"/>
            <a:r>
              <a:rPr lang="en-US" dirty="0"/>
              <a:t>Document the degree of confidence the witness has.</a:t>
            </a:r>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37D11953-B253-49BF-8F13-FAFD60755BB9}" type="slidenum">
              <a:rPr lang="en-US" smtClean="0"/>
              <a:t>26</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2459548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22" y="365125"/>
            <a:ext cx="11690430" cy="1325563"/>
          </a:xfrm>
        </p:spPr>
        <p:txBody>
          <a:bodyPr>
            <a:normAutofit fontScale="90000"/>
          </a:bodyPr>
          <a:lstStyle/>
          <a:p>
            <a:r>
              <a:rPr lang="en-US" dirty="0"/>
              <a:t>Major reforms affecting the death penalty / percent of current inmates NOT subject to this reform</a:t>
            </a:r>
          </a:p>
        </p:txBody>
      </p:sp>
      <p:sp>
        <p:nvSpPr>
          <p:cNvPr id="3" name="Content Placeholder 2"/>
          <p:cNvSpPr>
            <a:spLocks noGrp="1"/>
          </p:cNvSpPr>
          <p:nvPr>
            <p:ph idx="1"/>
          </p:nvPr>
        </p:nvSpPr>
        <p:spPr>
          <a:xfrm>
            <a:off x="838200" y="1574158"/>
            <a:ext cx="10515600" cy="4782192"/>
          </a:xfrm>
        </p:spPr>
        <p:txBody>
          <a:bodyPr>
            <a:normAutofit fontScale="92500" lnSpcReduction="10000"/>
          </a:bodyPr>
          <a:lstStyle/>
          <a:p>
            <a:r>
              <a:rPr lang="en-US" dirty="0"/>
              <a:t>1994: LWOP created as an alternative punishment / 19</a:t>
            </a:r>
          </a:p>
          <a:p>
            <a:r>
              <a:rPr lang="en-US" dirty="0"/>
              <a:t>1996: Post-Conviction Discovery / 42</a:t>
            </a:r>
          </a:p>
          <a:p>
            <a:r>
              <a:rPr lang="en-US" dirty="0"/>
              <a:t>2001: Indigent Defense Services / 71</a:t>
            </a:r>
          </a:p>
          <a:p>
            <a:r>
              <a:rPr lang="en-US" dirty="0"/>
              <a:t>2001: Prosecutorial discretion to seek the death penalty or not / 71</a:t>
            </a:r>
          </a:p>
          <a:p>
            <a:r>
              <a:rPr lang="en-US" dirty="0"/>
              <a:t>2001: Post-conviction DNA testing / 73</a:t>
            </a:r>
          </a:p>
          <a:p>
            <a:r>
              <a:rPr lang="en-US" dirty="0"/>
              <a:t>2004: Pre-trial open file discovery / 82</a:t>
            </a:r>
          </a:p>
          <a:p>
            <a:r>
              <a:rPr lang="en-US" dirty="0"/>
              <a:t>2008: Eyewitness ID reform / 90</a:t>
            </a:r>
          </a:p>
          <a:p>
            <a:r>
              <a:rPr lang="en-US" dirty="0"/>
              <a:t>2011: Forensic Science Reforms / 95</a:t>
            </a:r>
          </a:p>
          <a:p>
            <a:pPr marL="0" indent="0">
              <a:buNone/>
            </a:pPr>
            <a:r>
              <a:rPr lang="en-US" dirty="0"/>
              <a:t>(Note: percentages are based on date of death sentence. None of the reforms was retroactive, so inmates sentenced before those dates did not benefit from these reforms.)</a:t>
            </a:r>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37D11953-B253-49BF-8F13-FAFD60755BB9}" type="slidenum">
              <a:rPr lang="en-US" smtClean="0"/>
              <a:t>27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3223689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67977" cy="1325563"/>
          </a:xfrm>
        </p:spPr>
        <p:txBody>
          <a:bodyPr>
            <a:normAutofit/>
          </a:bodyPr>
          <a:lstStyle/>
          <a:p>
            <a:r>
              <a:rPr lang="en-US" dirty="0"/>
              <a:t>These reforms are associated with a dramatic decline since 1993 in the number of sentences.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04072" y="1825625"/>
            <a:ext cx="5983856" cy="4351338"/>
          </a:xfrm>
        </p:spPr>
      </p:pic>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37D11953-B253-49BF-8F13-FAFD60755BB9}" type="slidenum">
              <a:rPr lang="en-US" smtClean="0"/>
              <a:t>28</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138777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Current death row inmates: About 2/3 were already on death row before the 2001 reforms.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2678" y="1825625"/>
            <a:ext cx="5986644" cy="4351338"/>
          </a:xfrm>
        </p:spPr>
      </p:pic>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37D11953-B253-49BF-8F13-FAFD60755BB9}" type="slidenum">
              <a:rPr lang="en-US" smtClean="0"/>
              <a:t>29</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844045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 and Louisiana respond to Furman with mandatory death for all eligible crimes</a:t>
            </a:r>
          </a:p>
        </p:txBody>
      </p:sp>
      <p:sp>
        <p:nvSpPr>
          <p:cNvPr id="3" name="Content Placeholder 2"/>
          <p:cNvSpPr>
            <a:spLocks noGrp="1"/>
          </p:cNvSpPr>
          <p:nvPr>
            <p:ph idx="1"/>
          </p:nvPr>
        </p:nvSpPr>
        <p:spPr/>
        <p:txBody>
          <a:bodyPr>
            <a:normAutofit/>
          </a:bodyPr>
          <a:lstStyle/>
          <a:p>
            <a:r>
              <a:rPr lang="en-US" dirty="0"/>
              <a:t>NC response to Furman: No legislation at all. The NC SC ruled that if the current law is ruled invalid, we simply revert to the previous law.</a:t>
            </a:r>
          </a:p>
          <a:p>
            <a:r>
              <a:rPr lang="en-US" dirty="0"/>
              <a:t>That law dated to the 1940s and mandated death as the sole punishment for first-degree murder</a:t>
            </a:r>
          </a:p>
          <a:p>
            <a:pPr lvl="1"/>
            <a:endParaRPr lang="en-US" dirty="0"/>
          </a:p>
          <a:p>
            <a:r>
              <a:rPr lang="en-US" dirty="0"/>
              <a:t>At the time, it was common for governors to commute, and even for judges to ask the governor to commute the sentence when they gave the sentence.</a:t>
            </a:r>
          </a:p>
          <a:p>
            <a:r>
              <a:rPr lang="en-US" dirty="0"/>
              <a:t>Obviously, this is no longer the case.</a:t>
            </a:r>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37D11953-B253-49BF-8F13-FAFD60755BB9}" type="slidenum">
              <a:rPr lang="en-US" smtClean="0"/>
              <a:t>3</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2131941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Net results: low rates per 100 homicides, and almost no death sentences in recent years</a:t>
            </a:r>
          </a:p>
        </p:txBody>
      </p:sp>
      <p:sp>
        <p:nvSpPr>
          <p:cNvPr id="7" name="Text Placeholder 6"/>
          <p:cNvSpPr>
            <a:spLocks noGrp="1"/>
          </p:cNvSpPr>
          <p:nvPr>
            <p:ph type="body" idx="1"/>
          </p:nvPr>
        </p:nvSpPr>
        <p:spPr/>
        <p:txBody>
          <a:bodyPr/>
          <a:lstStyle/>
          <a:p>
            <a:r>
              <a:rPr lang="en-US" dirty="0"/>
              <a:t>Death sentence rate per 100 homicides</a:t>
            </a:r>
          </a:p>
        </p:txBody>
      </p:sp>
      <p:pic>
        <p:nvPicPr>
          <p:cNvPr id="11" name="Content Placeholder 10"/>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85202" y="2505075"/>
            <a:ext cx="5066958" cy="3684588"/>
          </a:xfrm>
        </p:spPr>
      </p:pic>
      <p:sp>
        <p:nvSpPr>
          <p:cNvPr id="9" name="Text Placeholder 8"/>
          <p:cNvSpPr>
            <a:spLocks noGrp="1"/>
          </p:cNvSpPr>
          <p:nvPr>
            <p:ph type="body" sz="quarter" idx="3"/>
          </p:nvPr>
        </p:nvSpPr>
        <p:spPr/>
        <p:txBody>
          <a:bodyPr/>
          <a:lstStyle/>
          <a:p>
            <a:r>
              <a:rPr lang="en-US" dirty="0"/>
              <a:t>Number of death sentences in NC</a:t>
            </a:r>
          </a:p>
        </p:txBody>
      </p:sp>
      <p:pic>
        <p:nvPicPr>
          <p:cNvPr id="12" name="Content Placeholder 11"/>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230315" y="2505075"/>
            <a:ext cx="5066958" cy="3684588"/>
          </a:xfrm>
        </p:spPr>
      </p:pic>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37D11953-B253-49BF-8F13-FAFD60755BB9}" type="slidenum">
              <a:rPr lang="en-US" smtClean="0"/>
              <a:t>30</a:t>
            </a:fld>
            <a:endParaRPr lang="en-US"/>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3579903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 of execution: the next round of litigation to come.</a:t>
            </a:r>
          </a:p>
        </p:txBody>
      </p:sp>
      <p:sp>
        <p:nvSpPr>
          <p:cNvPr id="3" name="Content Placeholder 2"/>
          <p:cNvSpPr>
            <a:spLocks noGrp="1"/>
          </p:cNvSpPr>
          <p:nvPr>
            <p:ph idx="1"/>
          </p:nvPr>
        </p:nvSpPr>
        <p:spPr/>
        <p:txBody>
          <a:bodyPr>
            <a:normAutofit fontScale="92500" lnSpcReduction="10000"/>
          </a:bodyPr>
          <a:lstStyle/>
          <a:p>
            <a:r>
              <a:rPr lang="en-US" dirty="0"/>
              <a:t>NC has used hangings, electric chair, gas, and lethal injection.</a:t>
            </a:r>
          </a:p>
          <a:p>
            <a:r>
              <a:rPr lang="en-US" dirty="0"/>
              <a:t>Because the last execution was in 2006, it has been almost 20 years.</a:t>
            </a:r>
          </a:p>
          <a:p>
            <a:r>
              <a:rPr lang="en-US" dirty="0"/>
              <a:t>2006: Medical board rules: “A physician… should not be a participant in a legally authorized execution.”</a:t>
            </a:r>
          </a:p>
          <a:p>
            <a:r>
              <a:rPr lang="en-US" dirty="0"/>
              <a:t>Also, the Restoring Proper Justice Act (2015) changed the protocols including by no longer requiring the participation of a doctor.</a:t>
            </a:r>
          </a:p>
          <a:p>
            <a:r>
              <a:rPr lang="en-US" dirty="0"/>
              <a:t>So, this will certainly be litigated before the first execution takes place.</a:t>
            </a:r>
          </a:p>
          <a:p>
            <a:r>
              <a:rPr lang="en-US" dirty="0"/>
              <a:t>That litigation has not happened yet because no executions can be scheduled until after the RJA question is resolved.</a:t>
            </a:r>
          </a:p>
          <a:p>
            <a:r>
              <a:rPr lang="en-US" dirty="0"/>
              <a:t>So, lots of uncertainties about whether it will ever start up again.</a:t>
            </a:r>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37D11953-B253-49BF-8F13-FAFD60755BB9}" type="slidenum">
              <a:rPr lang="en-US" smtClean="0"/>
              <a:t>31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2625180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0507"/>
          </a:xfrm>
        </p:spPr>
        <p:txBody>
          <a:bodyPr/>
          <a:lstStyle/>
          <a:p>
            <a:r>
              <a:rPr lang="en-US" dirty="0"/>
              <a:t>Race and Executions</a:t>
            </a:r>
          </a:p>
        </p:txBody>
      </p:sp>
      <p:sp>
        <p:nvSpPr>
          <p:cNvPr id="3" name="Content Placeholder 2"/>
          <p:cNvSpPr>
            <a:spLocks noGrp="1"/>
          </p:cNvSpPr>
          <p:nvPr>
            <p:ph idx="1"/>
          </p:nvPr>
        </p:nvSpPr>
        <p:spPr>
          <a:xfrm>
            <a:off x="838200" y="1392195"/>
            <a:ext cx="10515600" cy="4784768"/>
          </a:xfrm>
        </p:spPr>
        <p:txBody>
          <a:bodyPr>
            <a:normAutofit fontScale="92500" lnSpcReduction="10000"/>
          </a:bodyPr>
          <a:lstStyle/>
          <a:p>
            <a:r>
              <a:rPr lang="en-US" dirty="0"/>
              <a:t>The 44 executions in NC all came between 1984 and 2006</a:t>
            </a:r>
          </a:p>
          <a:p>
            <a:r>
              <a:rPr lang="en-US" dirty="0"/>
              <a:t>44 offenders, 56 victims, 43 of the victims were white</a:t>
            </a:r>
          </a:p>
          <a:p>
            <a:r>
              <a:rPr lang="en-US" dirty="0"/>
              <a:t>33 offenders had at least one white victim, 11 did not</a:t>
            </a:r>
          </a:p>
          <a:p>
            <a:endParaRPr lang="en-US" dirty="0"/>
          </a:p>
          <a:p>
            <a:r>
              <a:rPr lang="en-US" dirty="0"/>
              <a:t>Strangely (perhaps), here is the sequence of the race of offender for the first 11 executions, from 1984 through 1999:</a:t>
            </a:r>
          </a:p>
          <a:p>
            <a:pPr lvl="1"/>
            <a:r>
              <a:rPr lang="en-US" dirty="0"/>
              <a:t>W </a:t>
            </a:r>
            <a:r>
              <a:rPr lang="en-US" dirty="0" err="1"/>
              <a:t>W</a:t>
            </a:r>
            <a:r>
              <a:rPr lang="en-US" dirty="0"/>
              <a:t> </a:t>
            </a:r>
            <a:r>
              <a:rPr lang="en-US" dirty="0" err="1"/>
              <a:t>W</a:t>
            </a:r>
            <a:r>
              <a:rPr lang="en-US" dirty="0"/>
              <a:t> </a:t>
            </a:r>
            <a:r>
              <a:rPr lang="en-US" dirty="0" err="1"/>
              <a:t>W</a:t>
            </a:r>
            <a:r>
              <a:rPr lang="en-US" dirty="0"/>
              <a:t> </a:t>
            </a:r>
            <a:r>
              <a:rPr lang="en-US" dirty="0" err="1"/>
              <a:t>W</a:t>
            </a:r>
            <a:r>
              <a:rPr lang="en-US" dirty="0"/>
              <a:t> </a:t>
            </a:r>
            <a:r>
              <a:rPr lang="en-US" dirty="0" err="1"/>
              <a:t>W</a:t>
            </a:r>
            <a:r>
              <a:rPr lang="en-US" dirty="0"/>
              <a:t> </a:t>
            </a:r>
            <a:r>
              <a:rPr lang="en-US" dirty="0" err="1"/>
              <a:t>W</a:t>
            </a:r>
            <a:r>
              <a:rPr lang="en-US" dirty="0"/>
              <a:t> </a:t>
            </a:r>
            <a:r>
              <a:rPr lang="en-US" dirty="0" err="1"/>
              <a:t>W</a:t>
            </a:r>
            <a:r>
              <a:rPr lang="en-US" dirty="0"/>
              <a:t> </a:t>
            </a:r>
            <a:r>
              <a:rPr lang="en-US" dirty="0" err="1"/>
              <a:t>W</a:t>
            </a:r>
            <a:r>
              <a:rPr lang="en-US" dirty="0"/>
              <a:t> </a:t>
            </a:r>
            <a:r>
              <a:rPr lang="en-US" dirty="0" err="1"/>
              <a:t>W</a:t>
            </a:r>
            <a:r>
              <a:rPr lang="en-US" dirty="0"/>
              <a:t> </a:t>
            </a:r>
            <a:r>
              <a:rPr lang="en-US" dirty="0" err="1"/>
              <a:t>W</a:t>
            </a:r>
            <a:endParaRPr lang="en-US" dirty="0"/>
          </a:p>
          <a:p>
            <a:r>
              <a:rPr lang="en-US" dirty="0"/>
              <a:t>And their victims:</a:t>
            </a:r>
          </a:p>
          <a:p>
            <a:pPr lvl="1"/>
            <a:r>
              <a:rPr lang="en-US" dirty="0"/>
              <a:t>3WM WM WF </a:t>
            </a:r>
            <a:r>
              <a:rPr lang="en-US" dirty="0" err="1"/>
              <a:t>WF</a:t>
            </a:r>
            <a:r>
              <a:rPr lang="en-US" dirty="0"/>
              <a:t> WFWM WM BF WFWM WF</a:t>
            </a:r>
          </a:p>
          <a:p>
            <a:r>
              <a:rPr lang="en-US" dirty="0"/>
              <a:t>Lots of pressure on the governor to avoid accusations of a racist system. Did the Governors pick white offenders for execution? They will of course never say.</a:t>
            </a:r>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37D11953-B253-49BF-8F13-FAFD60755BB9}" type="slidenum">
              <a:rPr lang="en-US" smtClean="0"/>
              <a:t>32</a:t>
            </a:fld>
            <a:endParaRPr lang="en-US"/>
          </a:p>
        </p:txBody>
      </p:sp>
      <p:pic>
        <p:nvPicPr>
          <p:cNvPr id="6" name="Picture 5">
            <a:extLst>
              <a:ext uri="{FF2B5EF4-FFF2-40B4-BE49-F238E27FC236}">
                <a16:creationId xmlns:a16="http://schemas.microsoft.com/office/drawing/2014/main" id="{F98C70DF-0046-28C1-CF03-BE42250315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3031002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838200"/>
          </a:xfrm>
        </p:spPr>
        <p:txBody>
          <a:bodyPr/>
          <a:lstStyle/>
          <a:p>
            <a:r>
              <a:rPr lang="en-US" dirty="0"/>
              <a:t>Courts unresponsive to statistics</a:t>
            </a:r>
          </a:p>
        </p:txBody>
      </p:sp>
      <p:sp>
        <p:nvSpPr>
          <p:cNvPr id="3" name="Content Placeholder 2"/>
          <p:cNvSpPr>
            <a:spLocks noGrp="1"/>
          </p:cNvSpPr>
          <p:nvPr>
            <p:ph idx="1"/>
          </p:nvPr>
        </p:nvSpPr>
        <p:spPr>
          <a:xfrm>
            <a:off x="665018" y="1143000"/>
            <a:ext cx="10856422" cy="5562600"/>
          </a:xfrm>
        </p:spPr>
        <p:txBody>
          <a:bodyPr>
            <a:normAutofit/>
          </a:bodyPr>
          <a:lstStyle/>
          <a:p>
            <a:r>
              <a:rPr lang="en-US" dirty="0" err="1"/>
              <a:t>McCleskey</a:t>
            </a:r>
            <a:r>
              <a:rPr lang="en-US" dirty="0"/>
              <a:t> v. Kemp, 1987</a:t>
            </a:r>
          </a:p>
          <a:p>
            <a:pPr lvl="1"/>
            <a:r>
              <a:rPr lang="en-US" dirty="0" err="1"/>
              <a:t>Baldus</a:t>
            </a:r>
            <a:r>
              <a:rPr lang="en-US" dirty="0"/>
              <a:t> study: review of all Georgia death-eligible cases, same as Donohue did for Connecticut (2,500 murders, 39 non-racial variables, killers of whites 4.3 times more likely to be sentenced to death in Georgia than killers of blacks)</a:t>
            </a:r>
          </a:p>
          <a:p>
            <a:pPr lvl="1"/>
            <a:r>
              <a:rPr lang="en-US" dirty="0"/>
              <a:t>(Attorney arguing the case before the USSC: Jack </a:t>
            </a:r>
            <a:r>
              <a:rPr lang="en-US" dirty="0" err="1"/>
              <a:t>Boger</a:t>
            </a:r>
            <a:r>
              <a:rPr lang="en-US" dirty="0"/>
              <a:t>, until recently the Dean of UNC Law School, now retired) </a:t>
            </a:r>
          </a:p>
          <a:p>
            <a:r>
              <a:rPr lang="en-US" dirty="0" err="1"/>
              <a:t>McCleskey</a:t>
            </a:r>
            <a:r>
              <a:rPr lang="en-US" dirty="0"/>
              <a:t> v. Kemp: the Dred Scott of the 20</a:t>
            </a:r>
            <a:r>
              <a:rPr lang="en-US" baseline="30000" dirty="0"/>
              <a:t>th</a:t>
            </a:r>
            <a:r>
              <a:rPr lang="en-US" dirty="0"/>
              <a:t> century.  Statistics don’t matter.  Must prove “intent to discriminate” in the individual case.</a:t>
            </a:r>
          </a:p>
          <a:p>
            <a:r>
              <a:rPr lang="en-US" dirty="0" err="1"/>
              <a:t>McCleskey</a:t>
            </a:r>
            <a:r>
              <a:rPr lang="en-US" dirty="0"/>
              <a:t> as the “bitter end” or a litigation strategy based on racial disparities</a:t>
            </a:r>
          </a:p>
          <a:p>
            <a:pPr lvl="1"/>
            <a:r>
              <a:rPr lang="en-US" dirty="0"/>
              <a:t>Huge legal investment in this idea, from 1940s through the 1980s, ends in complete failure</a:t>
            </a:r>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8D4B8CC8-9496-482A-B097-746D52D1E611}" type="slidenum">
              <a:rPr lang="en-US" smtClean="0"/>
              <a:t>33</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4082483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Batson v. Kentucky (1986)</a:t>
            </a:r>
          </a:p>
        </p:txBody>
      </p:sp>
      <p:sp>
        <p:nvSpPr>
          <p:cNvPr id="3" name="Content Placeholder 2"/>
          <p:cNvSpPr>
            <a:spLocks noGrp="1"/>
          </p:cNvSpPr>
          <p:nvPr>
            <p:ph idx="1"/>
          </p:nvPr>
        </p:nvSpPr>
        <p:spPr/>
        <p:txBody>
          <a:bodyPr>
            <a:normAutofit fontScale="92500" lnSpcReduction="10000"/>
          </a:bodyPr>
          <a:lstStyle/>
          <a:p>
            <a:r>
              <a:rPr lang="en-US" dirty="0"/>
              <a:t>You may not reject all the blacks from the jury pool.</a:t>
            </a:r>
          </a:p>
          <a:p>
            <a:endParaRPr lang="en-US" dirty="0"/>
          </a:p>
          <a:p>
            <a:r>
              <a:rPr lang="en-US" dirty="0"/>
              <a:t>OK, great.</a:t>
            </a:r>
          </a:p>
          <a:p>
            <a:endParaRPr lang="en-US" dirty="0"/>
          </a:p>
          <a:p>
            <a:r>
              <a:rPr lang="en-US" dirty="0"/>
              <a:t>However, no such challenge has ever been successful. Flowers v. Mississippi (2019) was really the first big one. Maybe we are seeing a shift.</a:t>
            </a:r>
          </a:p>
          <a:p>
            <a:endParaRPr lang="en-US" dirty="0"/>
          </a:p>
          <a:p>
            <a:r>
              <a:rPr lang="en-US" dirty="0"/>
              <a:t>DA must provide “a reason” other than race to strike the person. “He shuffled” is accepted. He’s a member of the NAACP is accepted. He subscribes to Jet magazine is accepted.</a:t>
            </a:r>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8D4B8CC8-9496-482A-B097-746D52D1E611}" type="slidenum">
              <a:rPr lang="en-US" smtClean="0"/>
              <a:t>34</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4067407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Kentucky passed the first Racial Justice Act (1999), but it was severely watered down</a:t>
            </a:r>
          </a:p>
        </p:txBody>
      </p:sp>
      <p:sp>
        <p:nvSpPr>
          <p:cNvPr id="3" name="Content Placeholder 2"/>
          <p:cNvSpPr>
            <a:spLocks noGrp="1"/>
          </p:cNvSpPr>
          <p:nvPr>
            <p:ph idx="1"/>
          </p:nvPr>
        </p:nvSpPr>
        <p:spPr/>
        <p:txBody>
          <a:bodyPr/>
          <a:lstStyle/>
          <a:p>
            <a:r>
              <a:rPr lang="en-US" dirty="0"/>
              <a:t>From the </a:t>
            </a:r>
            <a:r>
              <a:rPr lang="en-US" i="1" dirty="0"/>
              <a:t>Winston Salem Journal</a:t>
            </a:r>
            <a:r>
              <a:rPr lang="en-US" dirty="0"/>
              <a:t>, Dec 25, 2011:</a:t>
            </a:r>
          </a:p>
          <a:p>
            <a:pPr marL="0" indent="0">
              <a:buNone/>
            </a:pPr>
            <a:r>
              <a:rPr lang="en-US" dirty="0"/>
              <a:t>“The North Carolina and Kentucky laws, although they are known with the same name, couldn't be more different. The law in Kentucky </a:t>
            </a:r>
            <a:r>
              <a:rPr lang="en-US" dirty="0">
                <a:solidFill>
                  <a:srgbClr val="FF0000"/>
                </a:solidFill>
              </a:rPr>
              <a:t>isn't retroactive</a:t>
            </a:r>
            <a:r>
              <a:rPr lang="en-US" dirty="0"/>
              <a:t> for defendants sentenced to death before 1998, and they can </a:t>
            </a:r>
            <a:r>
              <a:rPr lang="en-US" dirty="0">
                <a:solidFill>
                  <a:srgbClr val="FF0000"/>
                </a:solidFill>
              </a:rPr>
              <a:t>only raise a claim before a trial</a:t>
            </a:r>
            <a:r>
              <a:rPr lang="en-US" dirty="0"/>
              <a:t>. They also have to prove by clear and convincing evidence that racial bias played a role in </a:t>
            </a:r>
            <a:r>
              <a:rPr lang="en-US" dirty="0">
                <a:solidFill>
                  <a:srgbClr val="FF0000"/>
                </a:solidFill>
              </a:rPr>
              <a:t>their individual case</a:t>
            </a:r>
            <a:r>
              <a:rPr lang="en-US" dirty="0"/>
              <a:t>, which limits the use of statewide statistics. The law also </a:t>
            </a:r>
            <a:r>
              <a:rPr lang="en-US" dirty="0">
                <a:solidFill>
                  <a:srgbClr val="FF0000"/>
                </a:solidFill>
              </a:rPr>
              <a:t>prohibits</a:t>
            </a:r>
            <a:r>
              <a:rPr lang="en-US" dirty="0"/>
              <a:t> defendants from claiming racial discrimination in a </a:t>
            </a:r>
            <a:r>
              <a:rPr lang="en-US" dirty="0">
                <a:solidFill>
                  <a:srgbClr val="FF0000"/>
                </a:solidFill>
              </a:rPr>
              <a:t>jury's decision </a:t>
            </a:r>
            <a:r>
              <a:rPr lang="en-US" dirty="0"/>
              <a:t>to impose the death penalty.”</a:t>
            </a:r>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8D4B8CC8-9496-482A-B097-746D52D1E611}" type="slidenum">
              <a:rPr lang="en-US" smtClean="0"/>
              <a:t>35</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912588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 a turn to the legislature</a:t>
            </a:r>
          </a:p>
        </p:txBody>
      </p:sp>
      <p:sp>
        <p:nvSpPr>
          <p:cNvPr id="3" name="Content Placeholder 2"/>
          <p:cNvSpPr>
            <a:spLocks noGrp="1"/>
          </p:cNvSpPr>
          <p:nvPr>
            <p:ph idx="1"/>
          </p:nvPr>
        </p:nvSpPr>
        <p:spPr/>
        <p:txBody>
          <a:bodyPr/>
          <a:lstStyle/>
          <a:p>
            <a:r>
              <a:rPr lang="en-US" dirty="0"/>
              <a:t>If the US SC will not use statistical evidence, pass a law specifically to allow this</a:t>
            </a:r>
          </a:p>
          <a:p>
            <a:endParaRPr lang="en-US" dirty="0"/>
          </a:p>
          <a:p>
            <a:r>
              <a:rPr lang="en-US" dirty="0"/>
              <a:t>From lawyering to lobbying…</a:t>
            </a:r>
          </a:p>
          <a:p>
            <a:endParaRPr lang="en-US" dirty="0"/>
          </a:p>
          <a:p>
            <a:r>
              <a:rPr lang="en-US" dirty="0"/>
              <a:t>Remember the context of continual reforms in the DP system in NC from 2001 through 2008. Lots of changes happening, all moving to reduce use and provide more safeguards.</a:t>
            </a:r>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8D4B8CC8-9496-482A-B097-746D52D1E611}" type="slidenum">
              <a:rPr lang="en-US" smtClean="0"/>
              <a:t>36</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4023249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Feb 2001 RJA proposed</a:t>
            </a:r>
          </a:p>
        </p:txBody>
      </p:sp>
      <p:sp>
        <p:nvSpPr>
          <p:cNvPr id="3" name="Content Placeholder 2"/>
          <p:cNvSpPr>
            <a:spLocks noGrp="1"/>
          </p:cNvSpPr>
          <p:nvPr>
            <p:ph idx="1"/>
          </p:nvPr>
        </p:nvSpPr>
        <p:spPr/>
        <p:txBody>
          <a:bodyPr/>
          <a:lstStyle/>
          <a:p>
            <a:r>
              <a:rPr lang="en-US" dirty="0"/>
              <a:t>Rep. Ronnie Sutton (D-Pembroke)</a:t>
            </a:r>
          </a:p>
          <a:p>
            <a:endParaRPr lang="en-US" dirty="0"/>
          </a:p>
          <a:p>
            <a:r>
              <a:rPr lang="en-US" dirty="0"/>
              <a:t>Passed through committees, postponed indefinitely in Oct 2002</a:t>
            </a:r>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8D4B8CC8-9496-482A-B097-746D52D1E611}" type="slidenum">
              <a:rPr lang="en-US" smtClean="0"/>
              <a:t>37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11478949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April 2007</a:t>
            </a:r>
          </a:p>
        </p:txBody>
      </p:sp>
      <p:sp>
        <p:nvSpPr>
          <p:cNvPr id="3" name="Content Placeholder 2"/>
          <p:cNvSpPr>
            <a:spLocks noGrp="1"/>
          </p:cNvSpPr>
          <p:nvPr>
            <p:ph idx="1"/>
          </p:nvPr>
        </p:nvSpPr>
        <p:spPr/>
        <p:txBody>
          <a:bodyPr/>
          <a:lstStyle/>
          <a:p>
            <a:r>
              <a:rPr lang="en-US" dirty="0"/>
              <a:t>Larry </a:t>
            </a:r>
            <a:r>
              <a:rPr lang="en-US" dirty="0" err="1"/>
              <a:t>Womble</a:t>
            </a:r>
            <a:r>
              <a:rPr lang="en-US" dirty="0"/>
              <a:t>, Earline </a:t>
            </a:r>
            <a:r>
              <a:rPr lang="en-US" dirty="0" err="1"/>
              <a:t>Parmon</a:t>
            </a:r>
            <a:r>
              <a:rPr lang="en-US" dirty="0"/>
              <a:t>, (D-Forsyth)</a:t>
            </a:r>
          </a:p>
          <a:p>
            <a:endParaRPr lang="en-US" dirty="0"/>
          </a:p>
          <a:p>
            <a:r>
              <a:rPr lang="en-US" dirty="0"/>
              <a:t>Died in committee</a:t>
            </a:r>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8D4B8CC8-9496-482A-B097-746D52D1E611}" type="slidenum">
              <a:rPr lang="en-US" smtClean="0"/>
              <a:t>38</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10170240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March 2009</a:t>
            </a:r>
          </a:p>
        </p:txBody>
      </p:sp>
      <p:sp>
        <p:nvSpPr>
          <p:cNvPr id="3" name="Content Placeholder 2"/>
          <p:cNvSpPr>
            <a:spLocks noGrp="1"/>
          </p:cNvSpPr>
          <p:nvPr>
            <p:ph idx="1"/>
          </p:nvPr>
        </p:nvSpPr>
        <p:spPr/>
        <p:txBody>
          <a:bodyPr/>
          <a:lstStyle/>
          <a:p>
            <a:r>
              <a:rPr lang="en-US" dirty="0"/>
              <a:t>Floyd </a:t>
            </a:r>
            <a:r>
              <a:rPr lang="en-US" dirty="0" err="1"/>
              <a:t>McKissick</a:t>
            </a:r>
            <a:r>
              <a:rPr lang="en-US" dirty="0"/>
              <a:t> </a:t>
            </a:r>
            <a:r>
              <a:rPr lang="en-US" dirty="0" err="1"/>
              <a:t>Jr</a:t>
            </a:r>
            <a:r>
              <a:rPr lang="en-US" dirty="0"/>
              <a:t> (D-Durham)</a:t>
            </a:r>
          </a:p>
          <a:p>
            <a:pPr lvl="1"/>
            <a:r>
              <a:rPr lang="en-US" dirty="0"/>
              <a:t>(Note: his dad was the first Black student at UNC Law)</a:t>
            </a:r>
          </a:p>
          <a:p>
            <a:r>
              <a:rPr lang="en-US" dirty="0"/>
              <a:t>Legislative Black Caucus pushes hard</a:t>
            </a:r>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8D4B8CC8-9496-482A-B097-746D52D1E611}" type="slidenum">
              <a:rPr lang="en-US" smtClean="0"/>
              <a:t>39</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4193444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 and LA mandatory schemes ruled unconstitutional in 1976</a:t>
            </a:r>
          </a:p>
        </p:txBody>
      </p:sp>
      <p:sp>
        <p:nvSpPr>
          <p:cNvPr id="3" name="Content Placeholder 2"/>
          <p:cNvSpPr>
            <a:spLocks noGrp="1"/>
          </p:cNvSpPr>
          <p:nvPr>
            <p:ph idx="1"/>
          </p:nvPr>
        </p:nvSpPr>
        <p:spPr/>
        <p:txBody>
          <a:bodyPr>
            <a:normAutofit/>
          </a:bodyPr>
          <a:lstStyle/>
          <a:p>
            <a:r>
              <a:rPr lang="en-US" dirty="0"/>
              <a:t>Woodson v. North Carolina (please review it on the book web page, legal citations section): it’s very simple. Any law that mandates death as the punishment for a certain class of crimes is cruel and unusual.</a:t>
            </a:r>
          </a:p>
          <a:p>
            <a:r>
              <a:rPr lang="en-US" dirty="0"/>
              <a:t>Roberts v. Louisiana: same ruling.</a:t>
            </a:r>
          </a:p>
          <a:p>
            <a:endParaRPr lang="en-US" dirty="0"/>
          </a:p>
          <a:p>
            <a:r>
              <a:rPr lang="en-US" dirty="0"/>
              <a:t>So, in response to that, NC did pass a law.</a:t>
            </a:r>
          </a:p>
          <a:p>
            <a:endParaRPr lang="en-US" dirty="0"/>
          </a:p>
          <a:p>
            <a:r>
              <a:rPr lang="en-US" dirty="0"/>
              <a:t>Mandatory prosecution. Jury can then decide.</a:t>
            </a:r>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37D11953-B253-49BF-8F13-FAFD60755BB9}" type="slidenum">
              <a:rPr lang="en-US" smtClean="0"/>
              <a:t>4</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227496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Outside actors</a:t>
            </a:r>
          </a:p>
        </p:txBody>
      </p:sp>
      <p:sp>
        <p:nvSpPr>
          <p:cNvPr id="3" name="Content Placeholder 2"/>
          <p:cNvSpPr>
            <a:spLocks noGrp="1"/>
          </p:cNvSpPr>
          <p:nvPr>
            <p:ph idx="1"/>
          </p:nvPr>
        </p:nvSpPr>
        <p:spPr>
          <a:xfrm>
            <a:off x="838200" y="1600200"/>
            <a:ext cx="9372600" cy="5105400"/>
          </a:xfrm>
        </p:spPr>
        <p:txBody>
          <a:bodyPr>
            <a:normAutofit/>
          </a:bodyPr>
          <a:lstStyle/>
          <a:p>
            <a:r>
              <a:rPr lang="en-US" dirty="0"/>
              <a:t>NAACP, Rev. Barber, much more aggressive, public tone of pressure than previous president of NAACP</a:t>
            </a:r>
          </a:p>
          <a:p>
            <a:r>
              <a:rPr lang="en-US" dirty="0"/>
              <a:t>Death penalty reform advocates</a:t>
            </a:r>
          </a:p>
          <a:p>
            <a:pPr lvl="1"/>
            <a:r>
              <a:rPr lang="en-US" dirty="0"/>
              <a:t>Had already had lots of successes restricting use, many reforms since 2000 / 2001: eyewitness ID reform, discretion not to seek death, creation of Innocence Inquiry Commission, and so on…</a:t>
            </a:r>
          </a:p>
          <a:p>
            <a:r>
              <a:rPr lang="en-US" dirty="0"/>
              <a:t>Democratic caucus has a closed session, people come out unanimously in favor.</a:t>
            </a:r>
          </a:p>
          <a:p>
            <a:pPr lvl="1"/>
            <a:r>
              <a:rPr lang="en-US" dirty="0"/>
              <a:t>Black caucus within the democratic party: Don’t think representation does not matter; it does. </a:t>
            </a:r>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8D4B8CC8-9496-482A-B097-746D52D1E611}" type="slidenum">
              <a:rPr lang="en-US" smtClean="0"/>
              <a:t>40</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23996230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877" y="274638"/>
            <a:ext cx="10884665" cy="1935162"/>
          </a:xfrm>
        </p:spPr>
        <p:txBody>
          <a:bodyPr>
            <a:normAutofit fontScale="90000"/>
          </a:bodyPr>
          <a:lstStyle/>
          <a:p>
            <a:r>
              <a:rPr lang="en-US" dirty="0"/>
              <a:t>Lobbying the General Assembly in 2009: Bo Jones, Jonathan Hoffman, Ed Chapman, Darryl Hunt</a:t>
            </a:r>
            <a:br>
              <a:rPr lang="en-US" dirty="0"/>
            </a:b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92200" y="2209801"/>
            <a:ext cx="5807600" cy="4525963"/>
          </a:xfrm>
        </p:spPr>
      </p:pic>
      <p:sp>
        <p:nvSpPr>
          <p:cNvPr id="3" name="Footer Placeholder 2"/>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8D4B8CC8-9496-482A-B097-746D52D1E611}" type="slidenum">
              <a:rPr lang="en-US" smtClean="0"/>
              <a:t>41</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37433747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Timing is everything</a:t>
            </a:r>
          </a:p>
        </p:txBody>
      </p:sp>
      <p:sp>
        <p:nvSpPr>
          <p:cNvPr id="3" name="Content Placeholder 2"/>
          <p:cNvSpPr>
            <a:spLocks noGrp="1"/>
          </p:cNvSpPr>
          <p:nvPr>
            <p:ph idx="1"/>
          </p:nvPr>
        </p:nvSpPr>
        <p:spPr/>
        <p:txBody>
          <a:bodyPr/>
          <a:lstStyle/>
          <a:p>
            <a:r>
              <a:rPr lang="en-US" dirty="0"/>
              <a:t>NC as a leader in reforms from 2000 through 2009, eyewitness ID, many other reforms</a:t>
            </a:r>
          </a:p>
          <a:p>
            <a:r>
              <a:rPr lang="en-US" dirty="0"/>
              <a:t>Exonerations: lots of them here in NC</a:t>
            </a:r>
          </a:p>
          <a:p>
            <a:endParaRPr lang="en-US" dirty="0"/>
          </a:p>
          <a:p>
            <a:r>
              <a:rPr lang="en-US" dirty="0"/>
              <a:t>Lobbying by </a:t>
            </a:r>
            <a:r>
              <a:rPr lang="en-US" dirty="0" err="1"/>
              <a:t>exonerees</a:t>
            </a:r>
            <a:r>
              <a:rPr lang="en-US" dirty="0"/>
              <a:t>, including Bo Jones, Darryl Hunt, Jonathan Hoffman, Ed Chapman</a:t>
            </a:r>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8D4B8CC8-9496-482A-B097-746D52D1E611}" type="slidenum">
              <a:rPr lang="en-US" smtClean="0"/>
              <a:t>42</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33871995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2009 RJA</a:t>
            </a:r>
          </a:p>
        </p:txBody>
      </p:sp>
      <p:sp>
        <p:nvSpPr>
          <p:cNvPr id="3" name="Content Placeholder 2"/>
          <p:cNvSpPr>
            <a:spLocks noGrp="1"/>
          </p:cNvSpPr>
          <p:nvPr>
            <p:ph idx="1"/>
          </p:nvPr>
        </p:nvSpPr>
        <p:spPr/>
        <p:txBody>
          <a:bodyPr>
            <a:normAutofit lnSpcReduction="10000"/>
          </a:bodyPr>
          <a:lstStyle/>
          <a:p>
            <a:r>
              <a:rPr lang="en-US" dirty="0"/>
              <a:t>Read the law, it is only 3 pages long…</a:t>
            </a:r>
          </a:p>
          <a:p>
            <a:r>
              <a:rPr lang="en-US" dirty="0"/>
              <a:t>Show racial disparity in:</a:t>
            </a:r>
          </a:p>
          <a:p>
            <a:r>
              <a:rPr lang="en-US" dirty="0"/>
              <a:t>Decision to seek or impose death:</a:t>
            </a:r>
          </a:p>
          <a:p>
            <a:pPr lvl="1"/>
            <a:r>
              <a:rPr lang="en-US" dirty="0"/>
              <a:t>In the county, prosecutorial district, judicial division, or state</a:t>
            </a:r>
          </a:p>
          <a:p>
            <a:pPr lvl="1"/>
            <a:r>
              <a:rPr lang="en-US" dirty="0"/>
              <a:t>At the time that death was sought or imposed</a:t>
            </a:r>
          </a:p>
          <a:p>
            <a:pPr lvl="1"/>
            <a:endParaRPr lang="en-US" dirty="0"/>
          </a:p>
          <a:p>
            <a:r>
              <a:rPr lang="en-US" dirty="0"/>
              <a:t>Disparities may relate to:</a:t>
            </a:r>
          </a:p>
          <a:p>
            <a:pPr lvl="1"/>
            <a:r>
              <a:rPr lang="en-US" dirty="0"/>
              <a:t>Use of the 12 peremptory strikes each side is allowed</a:t>
            </a:r>
          </a:p>
          <a:p>
            <a:pPr lvl="1"/>
            <a:r>
              <a:rPr lang="en-US" dirty="0"/>
              <a:t>Race of victim</a:t>
            </a:r>
          </a:p>
          <a:p>
            <a:pPr lvl="1"/>
            <a:r>
              <a:rPr lang="en-US" dirty="0"/>
              <a:t>Race of offender</a:t>
            </a:r>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8D4B8CC8-9496-482A-B097-746D52D1E611}" type="slidenum">
              <a:rPr lang="en-US" smtClean="0"/>
              <a:t>43</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10243385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this ever pass???</a:t>
            </a:r>
          </a:p>
        </p:txBody>
      </p:sp>
      <p:sp>
        <p:nvSpPr>
          <p:cNvPr id="3" name="Content Placeholder 2"/>
          <p:cNvSpPr>
            <a:spLocks noGrp="1"/>
          </p:cNvSpPr>
          <p:nvPr>
            <p:ph idx="1"/>
          </p:nvPr>
        </p:nvSpPr>
        <p:spPr/>
        <p:txBody>
          <a:bodyPr>
            <a:normAutofit/>
          </a:bodyPr>
          <a:lstStyle/>
          <a:p>
            <a:r>
              <a:rPr lang="en-US" dirty="0"/>
              <a:t>O’Brien and Grosso article</a:t>
            </a:r>
          </a:p>
          <a:p>
            <a:pPr lvl="1"/>
            <a:r>
              <a:rPr lang="en-US" dirty="0"/>
              <a:t>Lots of mobilization</a:t>
            </a:r>
          </a:p>
          <a:p>
            <a:pPr lvl="1"/>
            <a:r>
              <a:rPr lang="en-US" dirty="0"/>
              <a:t>Evolution of the argument following </a:t>
            </a:r>
            <a:r>
              <a:rPr lang="en-US" dirty="0" err="1"/>
              <a:t>McCleskey</a:t>
            </a:r>
            <a:endParaRPr lang="en-US" dirty="0"/>
          </a:p>
          <a:p>
            <a:pPr lvl="1"/>
            <a:r>
              <a:rPr lang="en-US" dirty="0"/>
              <a:t>Dissatisfaction with the Batson ruling, or lack of enforcement</a:t>
            </a:r>
          </a:p>
          <a:p>
            <a:pPr lvl="1"/>
            <a:r>
              <a:rPr lang="en-US" dirty="0"/>
              <a:t>Large black caucus in the Democratic Party; party-line vote.</a:t>
            </a:r>
          </a:p>
          <a:p>
            <a:endParaRPr lang="en-US" dirty="0"/>
          </a:p>
          <a:p>
            <a:r>
              <a:rPr lang="en-US" dirty="0"/>
              <a:t>Post-passage controversies</a:t>
            </a:r>
          </a:p>
          <a:p>
            <a:pPr lvl="1"/>
            <a:r>
              <a:rPr lang="en-US" dirty="0"/>
              <a:t>That party-line vote was a recipe for repeal as soon as the majority changed.</a:t>
            </a:r>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8D4B8CC8-9496-482A-B097-746D52D1E611}" type="slidenum">
              <a:rPr lang="en-US" smtClean="0"/>
              <a:t>44</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1146220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The NC death penalty statute:</a:t>
            </a:r>
          </a:p>
        </p:txBody>
      </p:sp>
      <p:sp>
        <p:nvSpPr>
          <p:cNvPr id="10" name="Content Placeholder 9"/>
          <p:cNvSpPr>
            <a:spLocks noGrp="1"/>
          </p:cNvSpPr>
          <p:nvPr>
            <p:ph idx="1"/>
          </p:nvPr>
        </p:nvSpPr>
        <p:spPr/>
        <p:txBody>
          <a:bodyPr>
            <a:normAutofit lnSpcReduction="10000"/>
          </a:bodyPr>
          <a:lstStyle/>
          <a:p>
            <a:r>
              <a:rPr lang="en-US" dirty="0">
                <a:hlinkClick r:id="rId2"/>
              </a:rPr>
              <a:t>https://www.ncleg.gov/EnactedLegislation/Statutes/HTML/BySection/Chapter_14/GS_14-17.html</a:t>
            </a:r>
            <a:endParaRPr lang="en-US" dirty="0"/>
          </a:p>
          <a:p>
            <a:r>
              <a:rPr lang="en-US" dirty="0"/>
              <a:t>14-17,a: A murder which shall be perpetrated by means of a nuclear, biological, or chemical weapon of mass destruction as defined in G.S. 14-288.21, poison, lying in wait, imprisonment, starving, torture, or by any other kind of willful, deliberate, and premeditated killing, or which shall be committed in the perpetration or attempted perpetration of any arson, rape or a sex offense, robbery, kidnapping, burglary, or other felony committed or attempted with the use of a deadly weapon shall be deemed to be murder in the first degree, a Class A felony.</a:t>
            </a:r>
          </a:p>
        </p:txBody>
      </p:sp>
      <p:sp>
        <p:nvSpPr>
          <p:cNvPr id="7" name="Footer Placeholder 6"/>
          <p:cNvSpPr>
            <a:spLocks noGrp="1"/>
          </p:cNvSpPr>
          <p:nvPr>
            <p:ph type="ftr" sz="quarter" idx="11"/>
          </p:nvPr>
        </p:nvSpPr>
        <p:spPr/>
        <p:txBody>
          <a:bodyPr/>
          <a:lstStyle/>
          <a:p>
            <a:r>
              <a:rPr lang="en-US"/>
              <a:t>Baumgartner, POLI 203, Spring 2025</a:t>
            </a:r>
          </a:p>
        </p:txBody>
      </p:sp>
      <p:sp>
        <p:nvSpPr>
          <p:cNvPr id="8" name="Slide Number Placeholder 7"/>
          <p:cNvSpPr>
            <a:spLocks noGrp="1"/>
          </p:cNvSpPr>
          <p:nvPr>
            <p:ph type="sldNum" sz="quarter" idx="12"/>
          </p:nvPr>
        </p:nvSpPr>
        <p:spPr/>
        <p:txBody>
          <a:bodyPr/>
          <a:lstStyle/>
          <a:p>
            <a:fld id="{37D11953-B253-49BF-8F13-FAFD60755BB9}" type="slidenum">
              <a:rPr lang="en-US" smtClean="0"/>
              <a:t>5</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1100459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Aggravating circumstances separately listed</a:t>
            </a:r>
          </a:p>
        </p:txBody>
      </p:sp>
      <p:sp>
        <p:nvSpPr>
          <p:cNvPr id="3" name="Content Placeholder 2"/>
          <p:cNvSpPr>
            <a:spLocks noGrp="1"/>
          </p:cNvSpPr>
          <p:nvPr>
            <p:ph idx="1"/>
          </p:nvPr>
        </p:nvSpPr>
        <p:spPr/>
        <p:txBody>
          <a:bodyPr>
            <a:normAutofit lnSpcReduction="10000"/>
          </a:bodyPr>
          <a:lstStyle/>
          <a:p>
            <a:r>
              <a:rPr lang="en-US" dirty="0">
                <a:hlinkClick r:id="rId2"/>
              </a:rPr>
              <a:t>https://www.ncleg.net/EnactedLegislation/Statutes/HTML/BySection/Chapter_15A/GS_15A-1340.16.html</a:t>
            </a:r>
            <a:endParaRPr lang="en-US" dirty="0"/>
          </a:p>
          <a:p>
            <a:r>
              <a:rPr lang="en-US" dirty="0"/>
              <a:t>There are more than 20 things listed, too long for a slide.</a:t>
            </a:r>
          </a:p>
          <a:p>
            <a:r>
              <a:rPr lang="en-US" dirty="0"/>
              <a:t>Includes several vague things:</a:t>
            </a:r>
          </a:p>
          <a:p>
            <a:pPr lvl="1"/>
            <a:r>
              <a:rPr lang="en-US" dirty="0"/>
              <a:t>Gang-related</a:t>
            </a:r>
          </a:p>
          <a:p>
            <a:pPr lvl="1"/>
            <a:r>
              <a:rPr lang="en-US" dirty="0"/>
              <a:t>“especially heinous, atrocious, or cruel”</a:t>
            </a:r>
          </a:p>
          <a:p>
            <a:pPr lvl="1"/>
            <a:r>
              <a:rPr lang="en-US" dirty="0"/>
              <a:t>“great risk of death to more than one person”</a:t>
            </a:r>
          </a:p>
          <a:p>
            <a:pPr lvl="1"/>
            <a:r>
              <a:rPr lang="en-US" dirty="0"/>
              <a:t>Killer was armed or used a deadly weapon</a:t>
            </a:r>
          </a:p>
          <a:p>
            <a:pPr lvl="1"/>
            <a:r>
              <a:rPr lang="en-US" dirty="0"/>
              <a:t>#20: “Any other aggravating factor reasonably related to the purposes of sentencing”</a:t>
            </a:r>
          </a:p>
          <a:p>
            <a:r>
              <a:rPr lang="en-US" dirty="0"/>
              <a:t>(Note: Mitigating factors also listed a similarly long list.)</a:t>
            </a:r>
          </a:p>
          <a:p>
            <a:pPr lvl="1"/>
            <a:endParaRPr lang="en-US" dirty="0"/>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37D11953-B253-49BF-8F13-FAFD60755BB9}" type="slidenum">
              <a:rPr lang="en-US" smtClean="0"/>
              <a:t>6</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1107809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North Carolina leads the nation in death sentencing (1972-1976)</a:t>
            </a:r>
          </a:p>
        </p:txBody>
      </p:sp>
      <p:sp>
        <p:nvSpPr>
          <p:cNvPr id="3" name="Content Placeholder 2"/>
          <p:cNvSpPr>
            <a:spLocks noGrp="1"/>
          </p:cNvSpPr>
          <p:nvPr>
            <p:ph idx="1"/>
          </p:nvPr>
        </p:nvSpPr>
        <p:spPr/>
        <p:txBody>
          <a:bodyPr/>
          <a:lstStyle/>
          <a:p>
            <a:r>
              <a:rPr lang="en-US" dirty="0"/>
              <a:t>The NC death row was emptied, like all others, in 1972</a:t>
            </a:r>
          </a:p>
          <a:p>
            <a:r>
              <a:rPr lang="en-US" dirty="0"/>
              <a:t>But it filled up again very quickly under the mandatory death sentence law in place from 1972 to 2001</a:t>
            </a:r>
          </a:p>
          <a:p>
            <a:r>
              <a:rPr lang="en-US" dirty="0"/>
              <a:t>July 1, 1976: 115 individuals on death row</a:t>
            </a:r>
          </a:p>
          <a:p>
            <a:r>
              <a:rPr lang="en-US" dirty="0"/>
              <a:t>All these sentences were ruled invalid by Woodson v. North Carolina</a:t>
            </a:r>
          </a:p>
          <a:p>
            <a:r>
              <a:rPr lang="en-US" dirty="0"/>
              <a:t>March 1978: just six people on death row</a:t>
            </a:r>
          </a:p>
          <a:p>
            <a:r>
              <a:rPr lang="en-US" dirty="0"/>
              <a:t>NC death row was the largest in the nation in 1976</a:t>
            </a:r>
          </a:p>
          <a:p>
            <a:r>
              <a:rPr lang="en-US" dirty="0"/>
              <a:t>Of the first 100 death sentences nationally after Furman, 44 were in NC</a:t>
            </a:r>
          </a:p>
          <a:p>
            <a:endParaRPr lang="en-US" dirty="0"/>
          </a:p>
          <a:p>
            <a:endParaRPr lang="en-US" dirty="0"/>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37D11953-B253-49BF-8F13-FAFD60755BB9}" type="slidenum">
              <a:rPr lang="en-US" smtClean="0"/>
              <a:t>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471286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Mandatory prosecution, but no mandatory sentence (1976-2001)</a:t>
            </a:r>
          </a:p>
        </p:txBody>
      </p:sp>
      <p:sp>
        <p:nvSpPr>
          <p:cNvPr id="3" name="Content Placeholder 2"/>
          <p:cNvSpPr>
            <a:spLocks noGrp="1"/>
          </p:cNvSpPr>
          <p:nvPr>
            <p:ph idx="1"/>
          </p:nvPr>
        </p:nvSpPr>
        <p:spPr/>
        <p:txBody>
          <a:bodyPr/>
          <a:lstStyle/>
          <a:p>
            <a:r>
              <a:rPr lang="en-US" dirty="0"/>
              <a:t>The DA *must* seek death if the crime is death-eligible.</a:t>
            </a:r>
          </a:p>
          <a:p>
            <a:r>
              <a:rPr lang="en-US" dirty="0"/>
              <a:t>The </a:t>
            </a:r>
            <a:r>
              <a:rPr lang="en-US" dirty="0" err="1"/>
              <a:t>sentencer</a:t>
            </a:r>
            <a:r>
              <a:rPr lang="en-US" dirty="0"/>
              <a:t> (e.g., the jury) can then weigh the aggravators and the </a:t>
            </a:r>
            <a:r>
              <a:rPr lang="en-US" dirty="0" err="1"/>
              <a:t>mitigators</a:t>
            </a:r>
            <a:r>
              <a:rPr lang="en-US" dirty="0"/>
              <a:t> in the penalty phase of the trial</a:t>
            </a:r>
          </a:p>
          <a:p>
            <a:endParaRPr lang="en-US" dirty="0"/>
          </a:p>
          <a:p>
            <a:r>
              <a:rPr lang="en-US" dirty="0"/>
              <a:t>Note: The NC SC made this even more harsh in 1979 and 1991</a:t>
            </a:r>
          </a:p>
          <a:p>
            <a:endParaRPr lang="en-US" dirty="0"/>
          </a:p>
          <a:p>
            <a:r>
              <a:rPr lang="en-US" dirty="0"/>
              <a:t>2001: DA discretion allowed (last state in the US to stop the practice of mandatory capital prosecution)</a:t>
            </a:r>
          </a:p>
          <a:p>
            <a:endParaRPr lang="en-US" dirty="0"/>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37D11953-B253-49BF-8F13-FAFD60755BB9}" type="slidenum">
              <a:rPr lang="en-US" smtClean="0"/>
              <a:t>8</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383701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1979, State v. Johnson</a:t>
            </a:r>
          </a:p>
        </p:txBody>
      </p:sp>
      <p:sp>
        <p:nvSpPr>
          <p:cNvPr id="3" name="Content Placeholder 2"/>
          <p:cNvSpPr>
            <a:spLocks noGrp="1"/>
          </p:cNvSpPr>
          <p:nvPr>
            <p:ph idx="1"/>
          </p:nvPr>
        </p:nvSpPr>
        <p:spPr/>
        <p:txBody>
          <a:bodyPr/>
          <a:lstStyle/>
          <a:p>
            <a:r>
              <a:rPr lang="en-US" dirty="0"/>
              <a:t>No plea-bargains allowed that would preclude death.</a:t>
            </a:r>
          </a:p>
          <a:p>
            <a:pPr lvl="1"/>
            <a:r>
              <a:rPr lang="en-US" dirty="0"/>
              <a:t>That is, the DA could not promise only a life sentence in exchange for a guilty plea.</a:t>
            </a:r>
          </a:p>
          <a:p>
            <a:r>
              <a:rPr lang="en-US" dirty="0"/>
              <a:t>Rather, the accused must plead guilty to the capital crime, and seek mercy from the jury.</a:t>
            </a:r>
          </a:p>
          <a:p>
            <a:r>
              <a:rPr lang="en-US" dirty="0"/>
              <a:t>This did still allow one to plead guilty to 2</a:t>
            </a:r>
            <a:r>
              <a:rPr lang="en-US" baseline="30000" dirty="0"/>
              <a:t>nd</a:t>
            </a:r>
            <a:r>
              <a:rPr lang="en-US" dirty="0"/>
              <a:t> degree murder, if the DA allowed it. But that’s a big step down and so many DA’s would not want that. The punishment might be too low.</a:t>
            </a:r>
          </a:p>
          <a:p>
            <a:r>
              <a:rPr lang="en-US" dirty="0"/>
              <a:t>Also recall that before 1993 there was no such thing as LWOP. So Life meant 20 years + eligibility for parole.</a:t>
            </a:r>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37D11953-B253-49BF-8F13-FAFD60755BB9}" type="slidenum">
              <a:rPr lang="en-US" smtClean="0"/>
              <a:t>9</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2561962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2019</TotalTime>
  <Words>4114</Words>
  <Application>Microsoft Office PowerPoint</Application>
  <PresentationFormat>Widescreen</PresentationFormat>
  <Paragraphs>359</Paragraphs>
  <Slides>44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Calibri Light</vt:lpstr>
      <vt:lpstr>Office Theme</vt:lpstr>
      <vt:lpstr>POLI 203, North Carolina’s Death Penalty since Furman, leading to the 2009 RJA</vt:lpstr>
      <vt:lpstr>NC death penalty system</vt:lpstr>
      <vt:lpstr>NC and Louisiana respond to Furman with mandatory death for all eligible crimes</vt:lpstr>
      <vt:lpstr>NC and LA mandatory schemes ruled unconstitutional in 1976</vt:lpstr>
      <vt:lpstr>The NC death penalty statute:</vt:lpstr>
      <vt:lpstr>Aggravating circumstances separately listed</vt:lpstr>
      <vt:lpstr>North Carolina leads the nation in death sentencing (1972-1976)</vt:lpstr>
      <vt:lpstr>Mandatory prosecution, but no mandatory sentence (1976-2001)</vt:lpstr>
      <vt:lpstr>1979, State v. Johnson</vt:lpstr>
      <vt:lpstr>1991, State v. Case</vt:lpstr>
      <vt:lpstr>Just how enthusiastic were DA’s in the 1990s?</vt:lpstr>
      <vt:lpstr>2001, Prosecutorial discretion</vt:lpstr>
      <vt:lpstr>So, really three periods of the death penalty in NC</vt:lpstr>
      <vt:lpstr>Three periods of the NC death penalty: Before Woodson; Mandatory Prosecution; Discretion.</vt:lpstr>
      <vt:lpstr>A crisis of confidence, a wave of reforms</vt:lpstr>
      <vt:lpstr>Exonerations</vt:lpstr>
      <vt:lpstr>Other smaller issues, and the over all decline continues.</vt:lpstr>
      <vt:lpstr>Results of this crisis of confidence: Reforms</vt:lpstr>
      <vt:lpstr>Sentencing Reform, 1993</vt:lpstr>
      <vt:lpstr>Post-conviction discovery, 1996</vt:lpstr>
      <vt:lpstr>Indigent Defense Services Act of 2000</vt:lpstr>
      <vt:lpstr>IDS, Center for Death Penalty Litigation</vt:lpstr>
      <vt:lpstr>Prosecutor discretion to seek the death penalty or not (2001)</vt:lpstr>
      <vt:lpstr>Immediate results from the 2001 reform. Each dot is a county. Some higher, some lower, but all showed a big decline in percent of homicides charged capitally.</vt:lpstr>
      <vt:lpstr>Other major reforms</vt:lpstr>
      <vt:lpstr>NC Eyewitness Identification Reform Act of 2007</vt:lpstr>
      <vt:lpstr>Major reforms affecting the death penalty / percent of current inmates NOT subject to this reform</vt:lpstr>
      <vt:lpstr>These reforms are associated with a dramatic decline since 1993 in the number of sentences.</vt:lpstr>
      <vt:lpstr>Current death row inmates: About 2/3 were already on death row before the 2001 reforms.</vt:lpstr>
      <vt:lpstr>Net results: low rates per 100 homicides, and almost no death sentences in recent years</vt:lpstr>
      <vt:lpstr>Method of execution: the next round of litigation to come.</vt:lpstr>
      <vt:lpstr>Race and Executions</vt:lpstr>
      <vt:lpstr>Courts unresponsive to statistics</vt:lpstr>
      <vt:lpstr>Batson v. Kentucky (1986)</vt:lpstr>
      <vt:lpstr>Kentucky passed the first Racial Justice Act (1999), but it was severely watered down</vt:lpstr>
      <vt:lpstr>So a turn to the legislature</vt:lpstr>
      <vt:lpstr>Feb 2001 RJA proposed</vt:lpstr>
      <vt:lpstr>April 2007</vt:lpstr>
      <vt:lpstr>March 2009</vt:lpstr>
      <vt:lpstr>Outside actors</vt:lpstr>
      <vt:lpstr>Lobbying the General Assembly in 2009: Bo Jones, Jonathan Hoffman, Ed Chapman, Darryl Hunt </vt:lpstr>
      <vt:lpstr>Timing is everything</vt:lpstr>
      <vt:lpstr>2009 RJA</vt:lpstr>
      <vt:lpstr>How did this ever pass???</vt:lpstr>
    </vt:vector>
  </TitlesOfParts>
  <Company>UNC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Carolina Sentencing Guidelines</dc:title>
  <dc:creator>Baumgartner, Frank R.</dc:creator>
  <cp:lastModifiedBy>Baumgartner, Frank R.</cp:lastModifiedBy>
  <cp:revision>139</cp:revision>
  <dcterms:created xsi:type="dcterms:W3CDTF">2018-01-29T17:41:15Z</dcterms:created>
  <dcterms:modified xsi:type="dcterms:W3CDTF">2025-04-13T18:28:37Z</dcterms:modified>
</cp:coreProperties>
</file>