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9" r:id="rId3"/>
    <p:sldId id="265" r:id="rId4"/>
    <p:sldId id="262" r:id="rId5"/>
    <p:sldId id="263" r:id="rId6"/>
    <p:sldId id="264" r:id="rId7"/>
    <p:sldId id="266" r:id="rId8"/>
    <p:sldId id="267" r:id="rId9"/>
    <p:sldId id="268" r:id="rId10"/>
    <p:sldId id="270" r:id="rId11"/>
    <p:sldId id="274" r:id="rId12"/>
    <p:sldId id="275" r:id="rId13"/>
    <p:sldId id="276" r:id="rId14"/>
    <p:sldId id="277" r:id="rId15"/>
    <p:sldId id="278" r:id="rId16"/>
    <p:sldId id="279" r:id="rId17"/>
    <p:sldId id="281" r:id="rId18"/>
    <p:sldId id="280" r:id="rId19"/>
    <p:sldId id="287" r:id="rId20"/>
    <p:sldId id="288" r:id="rId21"/>
    <p:sldId id="289" r:id="rId22"/>
    <p:sldId id="283" r:id="rId23"/>
    <p:sldId id="284" r:id="rId24"/>
    <p:sldId id="291" r:id="rId25"/>
    <p:sldId id="285" r:id="rId26"/>
    <p:sldId id="286" r:id="rId27"/>
    <p:sldId id="292" r:id="rId28"/>
    <p:sldId id="297" r:id="rId29"/>
    <p:sldId id="298" r:id="rId30"/>
    <p:sldId id="299" r:id="rId31"/>
    <p:sldId id="300" r:id="rId32"/>
    <p:sldId id="301" r:id="rId33"/>
    <p:sldId id="302" r:id="rId34"/>
    <p:sldId id="303" r:id="rId35"/>
    <p:sldId id="304" r:id="rId36"/>
    <p:sldId id="305" r:id="rId37"/>
    <p:sldId id="306" r:id="rId38"/>
    <p:sldId id="307"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22" autoAdjust="0"/>
    <p:restoredTop sz="94660"/>
  </p:normalViewPr>
  <p:slideViewPr>
    <p:cSldViewPr snapToGrid="0">
      <p:cViewPr varScale="1">
        <p:scale>
          <a:sx n="115" d="100"/>
          <a:sy n="115" d="100"/>
        </p:scale>
        <p:origin x="114" y="876"/>
      </p:cViewPr>
      <p:guideLst/>
    </p:cSldViewPr>
  </p:slideViewPr>
  <p:notesTextViewPr>
    <p:cViewPr>
      <p:scale>
        <a:sx n="1" d="1"/>
        <a:sy n="1" d="1"/>
      </p:scale>
      <p:origin x="0" y="0"/>
    </p:cViewPr>
  </p:notesTextViewPr>
  <p:sorterViewPr>
    <p:cViewPr>
      <p:scale>
        <a:sx n="100" d="100"/>
        <a:sy n="100" d="100"/>
      </p:scale>
      <p:origin x="0" y="-3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 Democrats in NC General Assembly Over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Sheet1!$F$1</c:f>
              <c:strCache>
                <c:ptCount val="1"/>
                <c:pt idx="0">
                  <c:v>Senate</c:v>
                </c:pt>
              </c:strCache>
            </c:strRef>
          </c:tx>
          <c:spPr>
            <a:ln w="28575" cap="rnd">
              <a:solidFill>
                <a:schemeClr val="tx1"/>
              </a:solidFill>
              <a:round/>
            </a:ln>
            <a:effectLst/>
          </c:spPr>
          <c:marker>
            <c:symbol val="none"/>
          </c:marker>
          <c:cat>
            <c:numRef>
              <c:f>Sheet1!$A$2:$A$18</c:f>
              <c:numCache>
                <c:formatCode>General</c:formatCode>
                <c:ptCount val="17"/>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pt idx="15">
                  <c:v>2023</c:v>
                </c:pt>
                <c:pt idx="16">
                  <c:v>2025</c:v>
                </c:pt>
              </c:numCache>
            </c:numRef>
          </c:cat>
          <c:val>
            <c:numRef>
              <c:f>Sheet1!$F$2:$F$18</c:f>
              <c:numCache>
                <c:formatCode>_(* #,##0.00_);_(* \(#,##0.00\);_(* "-"??_);_(@_)</c:formatCode>
                <c:ptCount val="17"/>
                <c:pt idx="0">
                  <c:v>78</c:v>
                </c:pt>
                <c:pt idx="1">
                  <c:v>52</c:v>
                </c:pt>
                <c:pt idx="2">
                  <c:v>60</c:v>
                </c:pt>
                <c:pt idx="3">
                  <c:v>70</c:v>
                </c:pt>
                <c:pt idx="4">
                  <c:v>70</c:v>
                </c:pt>
                <c:pt idx="5">
                  <c:v>56</c:v>
                </c:pt>
                <c:pt idx="6">
                  <c:v>58</c:v>
                </c:pt>
                <c:pt idx="7">
                  <c:v>62</c:v>
                </c:pt>
                <c:pt idx="8">
                  <c:v>60</c:v>
                </c:pt>
                <c:pt idx="9">
                  <c:v>38</c:v>
                </c:pt>
                <c:pt idx="10">
                  <c:v>36</c:v>
                </c:pt>
                <c:pt idx="11">
                  <c:v>32</c:v>
                </c:pt>
                <c:pt idx="12">
                  <c:v>30</c:v>
                </c:pt>
                <c:pt idx="13">
                  <c:v>42</c:v>
                </c:pt>
                <c:pt idx="14">
                  <c:v>44</c:v>
                </c:pt>
                <c:pt idx="15">
                  <c:v>40</c:v>
                </c:pt>
                <c:pt idx="16">
                  <c:v>40</c:v>
                </c:pt>
              </c:numCache>
            </c:numRef>
          </c:val>
          <c:smooth val="0"/>
          <c:extLst>
            <c:ext xmlns:c16="http://schemas.microsoft.com/office/drawing/2014/chart" uri="{C3380CC4-5D6E-409C-BE32-E72D297353CC}">
              <c16:uniqueId val="{00000000-3B88-46E1-8805-5E0F6F01B070}"/>
            </c:ext>
          </c:extLst>
        </c:ser>
        <c:ser>
          <c:idx val="1"/>
          <c:order val="1"/>
          <c:tx>
            <c:strRef>
              <c:f>Sheet1!$G$1</c:f>
              <c:strCache>
                <c:ptCount val="1"/>
                <c:pt idx="0">
                  <c:v>House</c:v>
                </c:pt>
              </c:strCache>
            </c:strRef>
          </c:tx>
          <c:spPr>
            <a:ln w="28575" cap="rnd">
              <a:solidFill>
                <a:schemeClr val="tx1"/>
              </a:solidFill>
              <a:prstDash val="sysDash"/>
              <a:round/>
            </a:ln>
            <a:effectLst/>
          </c:spPr>
          <c:marker>
            <c:symbol val="none"/>
          </c:marker>
          <c:cat>
            <c:numRef>
              <c:f>Sheet1!$A$2:$A$18</c:f>
              <c:numCache>
                <c:formatCode>General</c:formatCode>
                <c:ptCount val="17"/>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pt idx="15">
                  <c:v>2023</c:v>
                </c:pt>
                <c:pt idx="16">
                  <c:v>2025</c:v>
                </c:pt>
              </c:numCache>
            </c:numRef>
          </c:cat>
          <c:val>
            <c:numRef>
              <c:f>Sheet1!$G$2:$G$18</c:f>
              <c:numCache>
                <c:formatCode>_(* #,##0.00_);_(* \(#,##0.00\);_(* "-"??_);_(@_)</c:formatCode>
                <c:ptCount val="17"/>
                <c:pt idx="0">
                  <c:v>65</c:v>
                </c:pt>
                <c:pt idx="1">
                  <c:v>43.333333333333336</c:v>
                </c:pt>
                <c:pt idx="2">
                  <c:v>49.166666666666664</c:v>
                </c:pt>
                <c:pt idx="3">
                  <c:v>55</c:v>
                </c:pt>
                <c:pt idx="4">
                  <c:v>51.666666666666664</c:v>
                </c:pt>
                <c:pt idx="5">
                  <c:v>50</c:v>
                </c:pt>
                <c:pt idx="6">
                  <c:v>52.5</c:v>
                </c:pt>
                <c:pt idx="7">
                  <c:v>56.666666666666664</c:v>
                </c:pt>
                <c:pt idx="8">
                  <c:v>56.666666666666664</c:v>
                </c:pt>
                <c:pt idx="9">
                  <c:v>43.69747899159664</c:v>
                </c:pt>
                <c:pt idx="10">
                  <c:v>35.833333333333336</c:v>
                </c:pt>
                <c:pt idx="11">
                  <c:v>38.333333333333336</c:v>
                </c:pt>
                <c:pt idx="12">
                  <c:v>38.333333333333336</c:v>
                </c:pt>
                <c:pt idx="13">
                  <c:v>45.833333333333336</c:v>
                </c:pt>
                <c:pt idx="14">
                  <c:v>42.5</c:v>
                </c:pt>
                <c:pt idx="15">
                  <c:v>40.833333333333336</c:v>
                </c:pt>
                <c:pt idx="16">
                  <c:v>40.833333333333336</c:v>
                </c:pt>
              </c:numCache>
            </c:numRef>
          </c:val>
          <c:smooth val="0"/>
          <c:extLst>
            <c:ext xmlns:c16="http://schemas.microsoft.com/office/drawing/2014/chart" uri="{C3380CC4-5D6E-409C-BE32-E72D297353CC}">
              <c16:uniqueId val="{00000001-3B88-46E1-8805-5E0F6F01B070}"/>
            </c:ext>
          </c:extLst>
        </c:ser>
        <c:ser>
          <c:idx val="2"/>
          <c:order val="2"/>
          <c:tx>
            <c:strRef>
              <c:f>Sheet1!$H$1</c:f>
              <c:strCache>
                <c:ptCount val="1"/>
                <c:pt idx="0">
                  <c:v>Majority</c:v>
                </c:pt>
              </c:strCache>
            </c:strRef>
          </c:tx>
          <c:spPr>
            <a:ln w="28575" cap="rnd">
              <a:solidFill>
                <a:schemeClr val="accent3"/>
              </a:solidFill>
              <a:round/>
            </a:ln>
            <a:effectLst/>
          </c:spPr>
          <c:marker>
            <c:symbol val="none"/>
          </c:marker>
          <c:cat>
            <c:numRef>
              <c:f>Sheet1!$A$2:$A$18</c:f>
              <c:numCache>
                <c:formatCode>General</c:formatCode>
                <c:ptCount val="17"/>
                <c:pt idx="0">
                  <c:v>1993</c:v>
                </c:pt>
                <c:pt idx="1">
                  <c:v>1995</c:v>
                </c:pt>
                <c:pt idx="2">
                  <c:v>1997</c:v>
                </c:pt>
                <c:pt idx="3">
                  <c:v>1999</c:v>
                </c:pt>
                <c:pt idx="4">
                  <c:v>2001</c:v>
                </c:pt>
                <c:pt idx="5">
                  <c:v>2003</c:v>
                </c:pt>
                <c:pt idx="6">
                  <c:v>2005</c:v>
                </c:pt>
                <c:pt idx="7">
                  <c:v>2007</c:v>
                </c:pt>
                <c:pt idx="8">
                  <c:v>2009</c:v>
                </c:pt>
                <c:pt idx="9">
                  <c:v>2011</c:v>
                </c:pt>
                <c:pt idx="10">
                  <c:v>2013</c:v>
                </c:pt>
                <c:pt idx="11">
                  <c:v>2015</c:v>
                </c:pt>
                <c:pt idx="12">
                  <c:v>2017</c:v>
                </c:pt>
                <c:pt idx="13">
                  <c:v>2019</c:v>
                </c:pt>
                <c:pt idx="14">
                  <c:v>2021</c:v>
                </c:pt>
                <c:pt idx="15">
                  <c:v>2023</c:v>
                </c:pt>
                <c:pt idx="16">
                  <c:v>2025</c:v>
                </c:pt>
              </c:numCache>
            </c:numRef>
          </c:cat>
          <c:val>
            <c:numRef>
              <c:f>Sheet1!$H$2:$H$18</c:f>
              <c:numCache>
                <c:formatCode>General</c:formatCode>
                <c:ptCount val="17"/>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numCache>
            </c:numRef>
          </c:val>
          <c:smooth val="0"/>
          <c:extLst>
            <c:ext xmlns:c16="http://schemas.microsoft.com/office/drawing/2014/chart" uri="{C3380CC4-5D6E-409C-BE32-E72D297353CC}">
              <c16:uniqueId val="{00000002-3B88-46E1-8805-5E0F6F01B070}"/>
            </c:ext>
          </c:extLst>
        </c:ser>
        <c:dLbls>
          <c:showLegendKey val="0"/>
          <c:showVal val="0"/>
          <c:showCatName val="0"/>
          <c:showSerName val="0"/>
          <c:showPercent val="0"/>
          <c:showBubbleSize val="0"/>
        </c:dLbls>
        <c:smooth val="0"/>
        <c:axId val="468692424"/>
        <c:axId val="468692752"/>
      </c:lineChart>
      <c:catAx>
        <c:axId val="46869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692752"/>
        <c:crosses val="autoZero"/>
        <c:auto val="1"/>
        <c:lblAlgn val="ctr"/>
        <c:lblOffset val="100"/>
        <c:noMultiLvlLbl val="0"/>
      </c:catAx>
      <c:valAx>
        <c:axId val="46869275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8692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0.54717</cdr:x>
      <cdr:y>0.25481</cdr:y>
    </cdr:from>
    <cdr:to>
      <cdr:x>0.97009</cdr:x>
      <cdr:y>0.36752</cdr:y>
    </cdr:to>
    <cdr:sp macro="" textlink="">
      <cdr:nvSpPr>
        <cdr:cNvPr id="2" name="TextBox 1"/>
        <cdr:cNvSpPr txBox="1"/>
      </cdr:nvSpPr>
      <cdr:spPr>
        <a:xfrm xmlns:a="http://schemas.openxmlformats.org/drawingml/2006/main">
          <a:off x="5753792" y="1108768"/>
          <a:ext cx="4447309" cy="4904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t>2010: First election in NC history where R’s controlled both chambers.</a:t>
          </a:r>
        </a:p>
        <a:p xmlns:a="http://schemas.openxmlformats.org/drawingml/2006/main">
          <a:r>
            <a:rPr lang="en-US" dirty="0" smtClean="0"/>
            <a:t>They have controlled ever since.</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6421F-7BBC-4F22-BBE3-D4F3A5D41068}"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0ADF6-B1C2-4809-81B8-B6471EB311A5}" type="slidenum">
              <a:rPr lang="en-US" smtClean="0"/>
              <a:t>‹#›</a:t>
            </a:fld>
            <a:endParaRPr lang="en-US"/>
          </a:p>
        </p:txBody>
      </p:sp>
    </p:spTree>
    <p:extLst>
      <p:ext uri="{BB962C8B-B14F-4D97-AF65-F5344CB8AC3E}">
        <p14:creationId xmlns:p14="http://schemas.microsoft.com/office/powerpoint/2010/main" val="4079588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0ADF6-B1C2-4809-81B8-B6471EB311A5}" type="slidenum">
              <a:rPr lang="en-US" smtClean="0"/>
              <a:t>1</a:t>
            </a:fld>
            <a:endParaRPr lang="en-US"/>
          </a:p>
        </p:txBody>
      </p:sp>
    </p:spTree>
    <p:extLst>
      <p:ext uri="{BB962C8B-B14F-4D97-AF65-F5344CB8AC3E}">
        <p14:creationId xmlns:p14="http://schemas.microsoft.com/office/powerpoint/2010/main" val="311080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0ADF6-B1C2-4809-81B8-B6471EB311A5}" type="slidenum">
              <a:rPr lang="en-US" smtClean="0"/>
              <a:t>18</a:t>
            </a:fld>
            <a:endParaRPr lang="en-US"/>
          </a:p>
        </p:txBody>
      </p:sp>
    </p:spTree>
    <p:extLst>
      <p:ext uri="{BB962C8B-B14F-4D97-AF65-F5344CB8AC3E}">
        <p14:creationId xmlns:p14="http://schemas.microsoft.com/office/powerpoint/2010/main" val="129476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A44519-6D3E-4695-BAC1-3DEDC0E4680E}" type="datetime1">
              <a:rPr lang="en-US" smtClean="0"/>
              <a:t>4/14/2025</a:t>
            </a:fld>
            <a:endParaRPr lang="en-US"/>
          </a:p>
        </p:txBody>
      </p:sp>
      <p:sp>
        <p:nvSpPr>
          <p:cNvPr id="5" name="Footer Placeholder 4"/>
          <p:cNvSpPr>
            <a:spLocks noGrp="1"/>
          </p:cNvSpPr>
          <p:nvPr>
            <p:ph type="ftr" sz="quarter" idx="11"/>
          </p:nvPr>
        </p:nvSpPr>
        <p:spPr/>
        <p:txBody>
          <a:bodyPr/>
          <a:lstStyle/>
          <a:p>
            <a:r>
              <a:rPr lang="en-US" smtClean="0"/>
              <a:t>Baumgartner, POLI 203, Spring 2025</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57443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910768-2489-415B-A0AF-B770FB0BE14C}" type="datetime1">
              <a:rPr lang="en-US" smtClean="0"/>
              <a:t>4/14/2025</a:t>
            </a:fld>
            <a:endParaRPr lang="en-US"/>
          </a:p>
        </p:txBody>
      </p:sp>
      <p:sp>
        <p:nvSpPr>
          <p:cNvPr id="5" name="Footer Placeholder 4"/>
          <p:cNvSpPr>
            <a:spLocks noGrp="1"/>
          </p:cNvSpPr>
          <p:nvPr>
            <p:ph type="ftr" sz="quarter" idx="11"/>
          </p:nvPr>
        </p:nvSpPr>
        <p:spPr/>
        <p:txBody>
          <a:bodyPr/>
          <a:lstStyle/>
          <a:p>
            <a:r>
              <a:rPr lang="en-US" smtClean="0"/>
              <a:t>Baumgartner, POLI 203, Spring 2025</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427332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C3998E-9306-4C50-81ED-64D98C51EEB8}" type="datetime1">
              <a:rPr lang="en-US" smtClean="0"/>
              <a:t>4/14/2025</a:t>
            </a:fld>
            <a:endParaRPr lang="en-US"/>
          </a:p>
        </p:txBody>
      </p:sp>
      <p:sp>
        <p:nvSpPr>
          <p:cNvPr id="5" name="Footer Placeholder 4"/>
          <p:cNvSpPr>
            <a:spLocks noGrp="1"/>
          </p:cNvSpPr>
          <p:nvPr>
            <p:ph type="ftr" sz="quarter" idx="11"/>
          </p:nvPr>
        </p:nvSpPr>
        <p:spPr/>
        <p:txBody>
          <a:bodyPr/>
          <a:lstStyle/>
          <a:p>
            <a:r>
              <a:rPr lang="en-US" smtClean="0"/>
              <a:t>Baumgartner, POLI 203, Spring 2025</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00383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C6F46B-96E3-4F51-875B-244470B59E2F}" type="datetime1">
              <a:rPr lang="en-US" smtClean="0"/>
              <a:t>4/14/2025</a:t>
            </a:fld>
            <a:endParaRPr lang="en-US"/>
          </a:p>
        </p:txBody>
      </p:sp>
      <p:sp>
        <p:nvSpPr>
          <p:cNvPr id="5" name="Footer Placeholder 4"/>
          <p:cNvSpPr>
            <a:spLocks noGrp="1"/>
          </p:cNvSpPr>
          <p:nvPr>
            <p:ph type="ftr" sz="quarter" idx="11"/>
          </p:nvPr>
        </p:nvSpPr>
        <p:spPr/>
        <p:txBody>
          <a:bodyPr/>
          <a:lstStyle/>
          <a:p>
            <a:r>
              <a:rPr lang="en-US" smtClean="0"/>
              <a:t>Baumgartner, POLI 203, Spring 2025</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62616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7F272E-E307-4B97-83FD-8DF19ECA7CEF}" type="datetime1">
              <a:rPr lang="en-US" smtClean="0"/>
              <a:t>4/14/2025</a:t>
            </a:fld>
            <a:endParaRPr lang="en-US"/>
          </a:p>
        </p:txBody>
      </p:sp>
      <p:sp>
        <p:nvSpPr>
          <p:cNvPr id="5" name="Footer Placeholder 4"/>
          <p:cNvSpPr>
            <a:spLocks noGrp="1"/>
          </p:cNvSpPr>
          <p:nvPr>
            <p:ph type="ftr" sz="quarter" idx="11"/>
          </p:nvPr>
        </p:nvSpPr>
        <p:spPr/>
        <p:txBody>
          <a:bodyPr/>
          <a:lstStyle/>
          <a:p>
            <a:r>
              <a:rPr lang="en-US" smtClean="0"/>
              <a:t>Baumgartner, POLI 203, Spring 2025</a:t>
            </a:r>
            <a:endParaRPr lang="en-US"/>
          </a:p>
        </p:txBody>
      </p:sp>
      <p:sp>
        <p:nvSpPr>
          <p:cNvPr id="6" name="Slide Number Placeholder 5"/>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01781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3EC865-7069-4785-9338-647D9A98A7CC}" type="datetime1">
              <a:rPr lang="en-US" smtClean="0"/>
              <a:t>4/14/2025</a:t>
            </a:fld>
            <a:endParaRPr lang="en-US"/>
          </a:p>
        </p:txBody>
      </p:sp>
      <p:sp>
        <p:nvSpPr>
          <p:cNvPr id="6" name="Footer Placeholder 5"/>
          <p:cNvSpPr>
            <a:spLocks noGrp="1"/>
          </p:cNvSpPr>
          <p:nvPr>
            <p:ph type="ftr" sz="quarter" idx="11"/>
          </p:nvPr>
        </p:nvSpPr>
        <p:spPr/>
        <p:txBody>
          <a:bodyPr/>
          <a:lstStyle/>
          <a:p>
            <a:r>
              <a:rPr lang="en-US" smtClean="0"/>
              <a:t>Baumgartner, POLI 203, Spring 2025</a:t>
            </a:r>
            <a:endParaRPr lang="en-US"/>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295932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3413CA-E577-4C40-99CB-F1846622B482}" type="datetime1">
              <a:rPr lang="en-US" smtClean="0"/>
              <a:t>4/14/2025</a:t>
            </a:fld>
            <a:endParaRPr lang="en-US"/>
          </a:p>
        </p:txBody>
      </p:sp>
      <p:sp>
        <p:nvSpPr>
          <p:cNvPr id="8" name="Footer Placeholder 7"/>
          <p:cNvSpPr>
            <a:spLocks noGrp="1"/>
          </p:cNvSpPr>
          <p:nvPr>
            <p:ph type="ftr" sz="quarter" idx="11"/>
          </p:nvPr>
        </p:nvSpPr>
        <p:spPr/>
        <p:txBody>
          <a:bodyPr/>
          <a:lstStyle/>
          <a:p>
            <a:r>
              <a:rPr lang="en-US" smtClean="0"/>
              <a:t>Baumgartner, POLI 203, Spring 2025</a:t>
            </a:r>
            <a:endParaRPr lang="en-US"/>
          </a:p>
        </p:txBody>
      </p:sp>
      <p:sp>
        <p:nvSpPr>
          <p:cNvPr id="9" name="Slide Number Placeholder 8"/>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68795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5AFB75-A36C-45B1-A25C-83E8BCA5D72A}" type="datetime1">
              <a:rPr lang="en-US" smtClean="0"/>
              <a:t>4/14/2025</a:t>
            </a:fld>
            <a:endParaRPr lang="en-US"/>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122506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6E62A-D655-468E-BF47-3450C999DDFD}" type="datetime1">
              <a:rPr lang="en-US" smtClean="0"/>
              <a:t>4/14/2025</a:t>
            </a:fld>
            <a:endParaRPr lang="en-US"/>
          </a:p>
        </p:txBody>
      </p:sp>
      <p:sp>
        <p:nvSpPr>
          <p:cNvPr id="3" name="Footer Placeholder 2"/>
          <p:cNvSpPr>
            <a:spLocks noGrp="1"/>
          </p:cNvSpPr>
          <p:nvPr>
            <p:ph type="ftr" sz="quarter" idx="11"/>
          </p:nvPr>
        </p:nvSpPr>
        <p:spPr/>
        <p:txBody>
          <a:bodyPr/>
          <a:lstStyle/>
          <a:p>
            <a:r>
              <a:rPr lang="en-US" smtClean="0"/>
              <a:t>Baumgartner, POLI 203, Spring 2025</a:t>
            </a:r>
            <a:endParaRPr lang="en-US"/>
          </a:p>
        </p:txBody>
      </p:sp>
      <p:sp>
        <p:nvSpPr>
          <p:cNvPr id="4" name="Slide Number Placeholder 3"/>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38394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ED44D-6E73-4E5A-B385-002026415364}" type="datetime1">
              <a:rPr lang="en-US" smtClean="0"/>
              <a:t>4/14/2025</a:t>
            </a:fld>
            <a:endParaRPr lang="en-US"/>
          </a:p>
        </p:txBody>
      </p:sp>
      <p:sp>
        <p:nvSpPr>
          <p:cNvPr id="6" name="Footer Placeholder 5"/>
          <p:cNvSpPr>
            <a:spLocks noGrp="1"/>
          </p:cNvSpPr>
          <p:nvPr>
            <p:ph type="ftr" sz="quarter" idx="11"/>
          </p:nvPr>
        </p:nvSpPr>
        <p:spPr/>
        <p:txBody>
          <a:bodyPr/>
          <a:lstStyle/>
          <a:p>
            <a:r>
              <a:rPr lang="en-US" smtClean="0"/>
              <a:t>Baumgartner, POLI 203, Spring 2025</a:t>
            </a:r>
            <a:endParaRPr lang="en-US"/>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2263299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A8ACA8-D14A-4ED8-BC44-17975E337AE9}" type="datetime1">
              <a:rPr lang="en-US" smtClean="0"/>
              <a:t>4/14/2025</a:t>
            </a:fld>
            <a:endParaRPr lang="en-US"/>
          </a:p>
        </p:txBody>
      </p:sp>
      <p:sp>
        <p:nvSpPr>
          <p:cNvPr id="6" name="Footer Placeholder 5"/>
          <p:cNvSpPr>
            <a:spLocks noGrp="1"/>
          </p:cNvSpPr>
          <p:nvPr>
            <p:ph type="ftr" sz="quarter" idx="11"/>
          </p:nvPr>
        </p:nvSpPr>
        <p:spPr/>
        <p:txBody>
          <a:bodyPr/>
          <a:lstStyle/>
          <a:p>
            <a:r>
              <a:rPr lang="en-US" smtClean="0"/>
              <a:t>Baumgartner, POLI 203, Spring 2025</a:t>
            </a:r>
            <a:endParaRPr lang="en-US"/>
          </a:p>
        </p:txBody>
      </p:sp>
      <p:sp>
        <p:nvSpPr>
          <p:cNvPr id="7" name="Slide Number Placeholder 6"/>
          <p:cNvSpPr>
            <a:spLocks noGrp="1"/>
          </p:cNvSpPr>
          <p:nvPr>
            <p:ph type="sldNum" sz="quarter" idx="12"/>
          </p:nvPr>
        </p:nvSpPr>
        <p:spPr/>
        <p:txBody>
          <a:bodyPr/>
          <a:lstStyle/>
          <a:p>
            <a:fld id="{8D4B8CC8-9496-482A-B097-746D52D1E611}" type="slidenum">
              <a:rPr lang="en-US" smtClean="0"/>
              <a:t>‹#›</a:t>
            </a:fld>
            <a:endParaRPr lang="en-US"/>
          </a:p>
        </p:txBody>
      </p:sp>
    </p:spTree>
    <p:extLst>
      <p:ext uri="{BB962C8B-B14F-4D97-AF65-F5344CB8AC3E}">
        <p14:creationId xmlns:p14="http://schemas.microsoft.com/office/powerpoint/2010/main" val="415358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56D3D-7EB8-444B-995E-62AD36A20414}" type="datetime1">
              <a:rPr lang="en-US" smtClean="0"/>
              <a:t>4/14/2025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Baumgartner, POLI 203, Spring 2025</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B8CC8-9496-482A-B097-746D52D1E611}" type="slidenum">
              <a:rPr lang="en-US" smtClean="0"/>
              <a:t>‹#›</a:t>
            </a:fld>
            <a:endParaRPr lang="en-US"/>
          </a:p>
        </p:txBody>
      </p:sp>
    </p:spTree>
    <p:extLst>
      <p:ext uri="{BB962C8B-B14F-4D97-AF65-F5344CB8AC3E}">
        <p14:creationId xmlns:p14="http://schemas.microsoft.com/office/powerpoint/2010/main" val="919580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hyperlink" Target="http://www.wral.com/news/local/story/123357/" TargetMode="External"/><Relationship Id="rId2" Type="http://schemas.openxmlformats.org/officeDocument/2006/relationships/hyperlink" Target="http://www.wral.com/news/local/story/123265/"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185" y="321583"/>
            <a:ext cx="11852030" cy="1964418"/>
          </a:xfrm>
        </p:spPr>
        <p:txBody>
          <a:bodyPr>
            <a:normAutofit/>
          </a:bodyPr>
          <a:lstStyle/>
          <a:p>
            <a:r>
              <a:rPr lang="en-US" dirty="0" smtClean="0"/>
              <a:t>Racial Justice Act, passage, revisions, repeal, etc</a:t>
            </a:r>
            <a:r>
              <a:rPr lang="en-US" dirty="0" smtClean="0"/>
              <a:t>.</a:t>
            </a:r>
            <a:br>
              <a:rPr lang="en-US" dirty="0" smtClean="0"/>
            </a:br>
            <a:r>
              <a:rPr lang="en-US" dirty="0"/>
              <a:t/>
            </a:r>
            <a:br>
              <a:rPr lang="en-US" dirty="0"/>
            </a:br>
            <a:r>
              <a:rPr lang="en-US" dirty="0" smtClean="0"/>
              <a:t>California version as well.</a:t>
            </a:r>
            <a:endParaRPr lang="en-US" dirty="0"/>
          </a:p>
        </p:txBody>
      </p:sp>
      <p:sp>
        <p:nvSpPr>
          <p:cNvPr id="2" name="Content Placeholder 1"/>
          <p:cNvSpPr>
            <a:spLocks noGrp="1"/>
          </p:cNvSpPr>
          <p:nvPr>
            <p:ph idx="1"/>
          </p:nvPr>
        </p:nvSpPr>
        <p:spPr>
          <a:xfrm>
            <a:off x="838200" y="3108959"/>
            <a:ext cx="10515600" cy="3068003"/>
          </a:xfrm>
        </p:spPr>
        <p:txBody>
          <a:bodyPr>
            <a:normAutofit/>
          </a:bodyPr>
          <a:lstStyle/>
          <a:p>
            <a:endParaRPr lang="en-US" dirty="0"/>
          </a:p>
          <a:p>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smtClean="0"/>
              <a:t>April 16, 2025</a:t>
            </a:r>
            <a:endParaRPr lang="en-US" dirty="0" smtClean="0"/>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6272588"/>
            <a:ext cx="1656522" cy="457200"/>
          </a:xfrm>
          <a:prstGeom prst="rect">
            <a:avLst/>
          </a:prstGeom>
        </p:spPr>
      </p:pic>
      <p:sp>
        <p:nvSpPr>
          <p:cNvPr id="3" name="Footer Placeholder 2"/>
          <p:cNvSpPr>
            <a:spLocks noGrp="1"/>
          </p:cNvSpPr>
          <p:nvPr>
            <p:ph type="ftr" sz="quarter" idx="11"/>
          </p:nvPr>
        </p:nvSpPr>
        <p:spPr/>
        <p:txBody>
          <a:bodyPr/>
          <a:lstStyle/>
          <a:p>
            <a:r>
              <a:rPr lang="en-US" smtClean="0"/>
              <a:t>Baumgartner, POLI 203, Spring 2025</a:t>
            </a:r>
            <a:endParaRPr lang="en-US" dirty="0"/>
          </a:p>
        </p:txBody>
      </p:sp>
      <p:sp>
        <p:nvSpPr>
          <p:cNvPr id="5" name="Slide Number Placeholder 4"/>
          <p:cNvSpPr>
            <a:spLocks noGrp="1"/>
          </p:cNvSpPr>
          <p:nvPr>
            <p:ph type="sldNum" sz="quarter" idx="12"/>
          </p:nvPr>
        </p:nvSpPr>
        <p:spPr/>
        <p:txBody>
          <a:bodyPr/>
          <a:lstStyle/>
          <a:p>
            <a:fld id="{8D4B8CC8-9496-482A-B097-746D52D1E611}" type="slidenum">
              <a:rPr lang="en-US" smtClean="0"/>
              <a:t>1</a:t>
            </a:fld>
            <a:endParaRPr lang="en-US"/>
          </a:p>
        </p:txBody>
      </p:sp>
    </p:spTree>
    <p:extLst>
      <p:ext uri="{BB962C8B-B14F-4D97-AF65-F5344CB8AC3E}">
        <p14:creationId xmlns:p14="http://schemas.microsoft.com/office/powerpoint/2010/main" val="868473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seek death, juries impose it</a:t>
            </a:r>
            <a:endParaRPr lang="en-US" dirty="0"/>
          </a:p>
        </p:txBody>
      </p:sp>
      <p:sp>
        <p:nvSpPr>
          <p:cNvPr id="3" name="Content Placeholder 2"/>
          <p:cNvSpPr>
            <a:spLocks noGrp="1"/>
          </p:cNvSpPr>
          <p:nvPr>
            <p:ph idx="1"/>
          </p:nvPr>
        </p:nvSpPr>
        <p:spPr/>
        <p:txBody>
          <a:bodyPr/>
          <a:lstStyle/>
          <a:p>
            <a:r>
              <a:rPr lang="en-US" dirty="0" smtClean="0"/>
              <a:t>Thinking back to Deadly Justice, chapter 4 on racial bias, you will see separate analyses of:</a:t>
            </a:r>
          </a:p>
          <a:p>
            <a:endParaRPr lang="en-US" dirty="0"/>
          </a:p>
          <a:p>
            <a:pPr lvl="1"/>
            <a:r>
              <a:rPr lang="en-US" dirty="0" smtClean="0"/>
              <a:t>DA’s decision to seek a death sentence (e.g., “charging”)</a:t>
            </a:r>
          </a:p>
          <a:p>
            <a:pPr lvl="1"/>
            <a:endParaRPr lang="en-US" dirty="0"/>
          </a:p>
          <a:p>
            <a:pPr lvl="1"/>
            <a:r>
              <a:rPr lang="en-US" dirty="0" smtClean="0"/>
              <a:t>Juries’ decisions to impose death (“sentencing”)</a:t>
            </a:r>
          </a:p>
          <a:p>
            <a:pPr lvl="1"/>
            <a:endParaRPr lang="en-US" dirty="0"/>
          </a:p>
          <a:p>
            <a:r>
              <a:rPr lang="en-US" dirty="0" smtClean="0"/>
              <a:t>Should we constrain the actions of jurors? Kentucky said no. Is the jury a state actor? Interesting philosophical / legal question.</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30470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8915400" cy="1143000"/>
          </a:xfrm>
        </p:spPr>
        <p:txBody>
          <a:bodyPr>
            <a:normAutofit fontScale="90000"/>
          </a:bodyPr>
          <a:lstStyle/>
          <a:p>
            <a:r>
              <a:rPr lang="en-US" dirty="0" smtClean="0"/>
              <a:t>OK, what is clear and what is not clear about the NC RJA?</a:t>
            </a:r>
            <a:endParaRPr lang="en-US" dirty="0"/>
          </a:p>
        </p:txBody>
      </p:sp>
      <p:sp>
        <p:nvSpPr>
          <p:cNvPr id="3" name="Content Placeholder 2"/>
          <p:cNvSpPr>
            <a:spLocks noGrp="1"/>
          </p:cNvSpPr>
          <p:nvPr>
            <p:ph idx="1"/>
          </p:nvPr>
        </p:nvSpPr>
        <p:spPr/>
        <p:txBody>
          <a:bodyPr/>
          <a:lstStyle/>
          <a:p>
            <a:r>
              <a:rPr lang="en-US" dirty="0" smtClean="0"/>
              <a:t>Clear:</a:t>
            </a:r>
          </a:p>
          <a:p>
            <a:pPr lvl="1"/>
            <a:r>
              <a:rPr lang="en-US" dirty="0" smtClean="0"/>
              <a:t>Inmate</a:t>
            </a:r>
          </a:p>
          <a:p>
            <a:pPr lvl="1"/>
            <a:r>
              <a:rPr lang="en-US" dirty="0" smtClean="0"/>
              <a:t>Victim</a:t>
            </a:r>
          </a:p>
          <a:p>
            <a:pPr lvl="1"/>
            <a:r>
              <a:rPr lang="en-US" dirty="0" smtClean="0"/>
              <a:t>Jury selection</a:t>
            </a:r>
          </a:p>
          <a:p>
            <a:pPr lvl="1"/>
            <a:r>
              <a:rPr lang="en-US" dirty="0" smtClean="0"/>
              <a:t>Statistical evidence can be used</a:t>
            </a:r>
          </a:p>
          <a:p>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71985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Unclear, needs to be litigated…</a:t>
            </a:r>
            <a:endParaRPr lang="en-US" dirty="0"/>
          </a:p>
        </p:txBody>
      </p:sp>
      <p:sp>
        <p:nvSpPr>
          <p:cNvPr id="3" name="Content Placeholder 2"/>
          <p:cNvSpPr>
            <a:spLocks noGrp="1"/>
          </p:cNvSpPr>
          <p:nvPr>
            <p:ph idx="1"/>
          </p:nvPr>
        </p:nvSpPr>
        <p:spPr/>
        <p:txBody>
          <a:bodyPr/>
          <a:lstStyle/>
          <a:p>
            <a:r>
              <a:rPr lang="en-US" dirty="0" smtClean="0"/>
              <a:t>What if I show bias in the county, but the state rebuts that there is no bias in the district or state?</a:t>
            </a:r>
          </a:p>
          <a:p>
            <a:endParaRPr lang="en-US" dirty="0"/>
          </a:p>
          <a:p>
            <a:r>
              <a:rPr lang="en-US" dirty="0" smtClean="0"/>
              <a:t>What if I show bias in a certain time frame?  Which time frame is appropriate?  Can’t just be the day of my trial, obviously. </a:t>
            </a:r>
          </a:p>
          <a:p>
            <a:endParaRPr lang="en-US" dirty="0"/>
          </a:p>
          <a:p>
            <a:r>
              <a:rPr lang="en-US" dirty="0" smtClean="0"/>
              <a:t>What if the state counter-argues that it was 10 years ago, and therefore not relevant, or in a different county / judicial district?</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240912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enough disparity? </a:t>
            </a:r>
            <a:endParaRPr lang="en-US" dirty="0"/>
          </a:p>
        </p:txBody>
      </p:sp>
      <p:sp>
        <p:nvSpPr>
          <p:cNvPr id="3" name="Content Placeholder 2"/>
          <p:cNvSpPr>
            <a:spLocks noGrp="1"/>
          </p:cNvSpPr>
          <p:nvPr>
            <p:ph idx="1"/>
          </p:nvPr>
        </p:nvSpPr>
        <p:spPr/>
        <p:txBody>
          <a:bodyPr/>
          <a:lstStyle/>
          <a:p>
            <a:r>
              <a:rPr lang="en-US" dirty="0" smtClean="0"/>
              <a:t>40% for whites v. 41% for blacks? Is that enough?</a:t>
            </a:r>
          </a:p>
          <a:p>
            <a:r>
              <a:rPr lang="en-US" dirty="0" smtClean="0"/>
              <a:t>Judge has to rule on this, unclear</a:t>
            </a:r>
          </a:p>
          <a:p>
            <a:pPr lvl="1"/>
            <a:r>
              <a:rPr lang="en-US" dirty="0" smtClean="0"/>
              <a:t>Judge Weeks:  BOTH statistically significant at .05 level (1 in 20 chance of occurring by random chance), AND a 20 percent difference in value.  This was taken from employment law.</a:t>
            </a:r>
          </a:p>
          <a:p>
            <a:pPr lvl="1"/>
            <a:r>
              <a:rPr lang="en-US" dirty="0" smtClean="0"/>
              <a:t>(His ruling shows that for jury strikes, the actual probability level </a:t>
            </a:r>
            <a:r>
              <a:rPr lang="en-US" dirty="0"/>
              <a:t>was more like 1 in </a:t>
            </a:r>
            <a:r>
              <a:rPr lang="en-US" dirty="0" smtClean="0"/>
              <a:t>10,000,000,000,000,000,000,000,000,000,000.)</a:t>
            </a:r>
          </a:p>
          <a:p>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109758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10,000,000,000,000,000,000,000,000,000,000.</a:t>
            </a:r>
            <a:br>
              <a:rPr lang="en-US" dirty="0"/>
            </a:br>
            <a:endParaRPr lang="en-US" dirty="0"/>
          </a:p>
        </p:txBody>
      </p:sp>
      <p:sp>
        <p:nvSpPr>
          <p:cNvPr id="3" name="Content Placeholder 2"/>
          <p:cNvSpPr>
            <a:spLocks noGrp="1"/>
          </p:cNvSpPr>
          <p:nvPr>
            <p:ph idx="1"/>
          </p:nvPr>
        </p:nvSpPr>
        <p:spPr>
          <a:xfrm>
            <a:off x="1981200" y="1219200"/>
            <a:ext cx="8229600" cy="5410200"/>
          </a:xfrm>
        </p:spPr>
        <p:txBody>
          <a:bodyPr>
            <a:normAutofit fontScale="85000" lnSpcReduction="20000"/>
          </a:bodyPr>
          <a:lstStyle/>
          <a:p>
            <a:pPr marL="0" indent="0">
              <a:buNone/>
            </a:pPr>
            <a:r>
              <a:rPr lang="en-US" dirty="0" smtClean="0"/>
              <a:t>ten </a:t>
            </a:r>
            <a:r>
              <a:rPr lang="en-US" dirty="0"/>
              <a:t>commas?</a:t>
            </a:r>
          </a:p>
          <a:p>
            <a:pPr marL="0" indent="0">
              <a:buNone/>
            </a:pPr>
            <a:r>
              <a:rPr lang="en-US" dirty="0"/>
              <a:t>1: thousand</a:t>
            </a:r>
          </a:p>
          <a:p>
            <a:pPr marL="0" indent="0">
              <a:buNone/>
            </a:pPr>
            <a:r>
              <a:rPr lang="en-US" dirty="0"/>
              <a:t>2: million</a:t>
            </a:r>
          </a:p>
          <a:p>
            <a:pPr marL="0" indent="0">
              <a:buNone/>
            </a:pPr>
            <a:r>
              <a:rPr lang="en-US" dirty="0"/>
              <a:t>3: billion</a:t>
            </a:r>
          </a:p>
          <a:p>
            <a:pPr marL="0" indent="0">
              <a:buNone/>
            </a:pPr>
            <a:r>
              <a:rPr lang="en-US" dirty="0"/>
              <a:t>4: trillion</a:t>
            </a:r>
          </a:p>
          <a:p>
            <a:pPr marL="0" indent="0">
              <a:buNone/>
            </a:pPr>
            <a:r>
              <a:rPr lang="en-US" dirty="0"/>
              <a:t>5: quadrillion</a:t>
            </a:r>
          </a:p>
          <a:p>
            <a:pPr marL="0" indent="0">
              <a:buNone/>
            </a:pPr>
            <a:r>
              <a:rPr lang="en-US" dirty="0"/>
              <a:t>6: quintillion</a:t>
            </a:r>
          </a:p>
          <a:p>
            <a:pPr marL="0" indent="0">
              <a:buNone/>
            </a:pPr>
            <a:r>
              <a:rPr lang="en-US" dirty="0"/>
              <a:t>7: sextillion</a:t>
            </a:r>
          </a:p>
          <a:p>
            <a:pPr marL="0" indent="0">
              <a:buNone/>
            </a:pPr>
            <a:r>
              <a:rPr lang="en-US" dirty="0"/>
              <a:t>8: octillion</a:t>
            </a:r>
          </a:p>
          <a:p>
            <a:pPr marL="0" indent="0">
              <a:buNone/>
            </a:pPr>
            <a:r>
              <a:rPr lang="en-US" dirty="0"/>
              <a:t>9: nonillion</a:t>
            </a:r>
          </a:p>
          <a:p>
            <a:pPr marL="0" indent="0">
              <a:buNone/>
            </a:pPr>
            <a:r>
              <a:rPr lang="en-US" dirty="0"/>
              <a:t>10: </a:t>
            </a:r>
            <a:r>
              <a:rPr lang="en-US" dirty="0" smtClean="0"/>
              <a:t>decillion</a:t>
            </a:r>
          </a:p>
          <a:p>
            <a:pPr marL="0" indent="0">
              <a:buNone/>
            </a:pPr>
            <a:endParaRPr lang="en-US" dirty="0"/>
          </a:p>
          <a:p>
            <a:pPr marL="0" indent="0">
              <a:buNone/>
            </a:pPr>
            <a:r>
              <a:rPr lang="en-US" dirty="0" smtClean="0"/>
              <a:t>So the odds were 1 in 10 decillion, not very likely.</a:t>
            </a:r>
            <a:endParaRPr lang="en-US" dirty="0"/>
          </a:p>
          <a:p>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01719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rebut?</a:t>
            </a:r>
            <a:endParaRPr lang="en-US" dirty="0"/>
          </a:p>
        </p:txBody>
      </p:sp>
      <p:sp>
        <p:nvSpPr>
          <p:cNvPr id="3" name="Content Placeholder 2"/>
          <p:cNvSpPr>
            <a:spLocks noGrp="1"/>
          </p:cNvSpPr>
          <p:nvPr>
            <p:ph idx="1"/>
          </p:nvPr>
        </p:nvSpPr>
        <p:spPr/>
        <p:txBody>
          <a:bodyPr>
            <a:normAutofit/>
          </a:bodyPr>
          <a:lstStyle/>
          <a:p>
            <a:r>
              <a:rPr lang="en-US" dirty="0" smtClean="0"/>
              <a:t>Statistical evidence, clearly</a:t>
            </a:r>
          </a:p>
          <a:p>
            <a:endParaRPr lang="en-US" dirty="0"/>
          </a:p>
          <a:p>
            <a:r>
              <a:rPr lang="en-US" dirty="0" smtClean="0"/>
              <a:t>But also “sworn testimony” of people involved in the system</a:t>
            </a:r>
          </a:p>
          <a:p>
            <a:pPr lvl="1"/>
            <a:r>
              <a:rPr lang="en-US" dirty="0" smtClean="0"/>
              <a:t>I did not intend to discriminate</a:t>
            </a:r>
          </a:p>
          <a:p>
            <a:pPr lvl="1"/>
            <a:r>
              <a:rPr lang="en-US" dirty="0" smtClean="0"/>
              <a:t>We have programs in place to eliminate discrimination</a:t>
            </a:r>
          </a:p>
          <a:p>
            <a:r>
              <a:rPr lang="en-US" dirty="0" smtClean="0"/>
              <a:t>Unclear how such evidence would / should be weighed by a judge or the NC SC</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70713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this ever pass???</a:t>
            </a:r>
            <a:endParaRPr lang="en-US" dirty="0"/>
          </a:p>
        </p:txBody>
      </p:sp>
      <p:sp>
        <p:nvSpPr>
          <p:cNvPr id="3" name="Content Placeholder 2"/>
          <p:cNvSpPr>
            <a:spLocks noGrp="1"/>
          </p:cNvSpPr>
          <p:nvPr>
            <p:ph idx="1"/>
          </p:nvPr>
        </p:nvSpPr>
        <p:spPr/>
        <p:txBody>
          <a:bodyPr>
            <a:normAutofit/>
          </a:bodyPr>
          <a:lstStyle/>
          <a:p>
            <a:r>
              <a:rPr lang="en-US" dirty="0" smtClean="0"/>
              <a:t>O’Brien and Grosso article</a:t>
            </a:r>
          </a:p>
          <a:p>
            <a:pPr lvl="1"/>
            <a:r>
              <a:rPr lang="en-US" dirty="0" smtClean="0"/>
              <a:t>Lots of mobilization</a:t>
            </a:r>
          </a:p>
          <a:p>
            <a:pPr lvl="1"/>
            <a:r>
              <a:rPr lang="en-US" dirty="0" smtClean="0"/>
              <a:t>Evolution of the argument following </a:t>
            </a:r>
            <a:r>
              <a:rPr lang="en-US" dirty="0" err="1" smtClean="0"/>
              <a:t>McCleskey</a:t>
            </a:r>
            <a:endParaRPr lang="en-US" dirty="0" smtClean="0"/>
          </a:p>
          <a:p>
            <a:pPr lvl="1"/>
            <a:r>
              <a:rPr lang="en-US" dirty="0" smtClean="0"/>
              <a:t>Dissatisfaction with the Batson ruling, or lack of enforcement</a:t>
            </a:r>
          </a:p>
          <a:p>
            <a:pPr lvl="1"/>
            <a:r>
              <a:rPr lang="en-US" dirty="0" smtClean="0"/>
              <a:t>Large black caucus in the Democratic Party; party-line vote.</a:t>
            </a:r>
          </a:p>
          <a:p>
            <a:endParaRPr lang="en-US" dirty="0" smtClean="0"/>
          </a:p>
          <a:p>
            <a:r>
              <a:rPr lang="en-US" dirty="0" smtClean="0"/>
              <a:t>Post-passage controversies</a:t>
            </a:r>
          </a:p>
          <a:p>
            <a:pPr lvl="1"/>
            <a:r>
              <a:rPr lang="en-US" dirty="0" smtClean="0"/>
              <a:t>That party-line vote was a recipe for repeal as soon as the majority changed.</a:t>
            </a:r>
            <a:endParaRPr lang="en-US" dirty="0"/>
          </a:p>
          <a:p>
            <a:pPr marL="0" indent="0">
              <a:buNone/>
            </a:pP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031702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happened after it passed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First surprise: almost everyone on death row appealed</a:t>
            </a:r>
          </a:p>
          <a:p>
            <a:pPr lvl="1"/>
            <a:r>
              <a:rPr lang="en-US" dirty="0" smtClean="0"/>
              <a:t>Something like 145 of 150 inmates appealed</a:t>
            </a:r>
          </a:p>
          <a:p>
            <a:pPr lvl="1"/>
            <a:r>
              <a:rPr lang="en-US" dirty="0" smtClean="0"/>
              <a:t>White on white cases as well as others. (Does that make sense? It does to me; a disparity is a disparity and life and death should not hinge on it. But anyway the cases all hinge on jury selection, not race effects for inmates and victims.)</a:t>
            </a:r>
          </a:p>
          <a:p>
            <a:endParaRPr lang="en-US" dirty="0"/>
          </a:p>
          <a:p>
            <a:r>
              <a:rPr lang="en-US" dirty="0" smtClean="0"/>
              <a:t>Second, it becomes a political football (no surprise).  However, the focus on Hugh Holliman is a surprise.  He was defeated for reelection.</a:t>
            </a:r>
          </a:p>
          <a:p>
            <a:endParaRPr lang="en-US" dirty="0" smtClean="0"/>
          </a:p>
          <a:p>
            <a:r>
              <a:rPr lang="en-US" dirty="0"/>
              <a:t>Third, the CDPL and others mount a massive fund effort to get a study done in 12 months: thousands of murders analyzed, a </a:t>
            </a:r>
            <a:r>
              <a:rPr lang="en-US" dirty="0" err="1"/>
              <a:t>Baldus</a:t>
            </a:r>
            <a:r>
              <a:rPr lang="en-US" dirty="0"/>
              <a:t> study. But the focus is on jury strikes. Evidence is overwhelming. </a:t>
            </a:r>
          </a:p>
          <a:p>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756768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2011, the Republican Party takes over both chambers, for the first time in recent history.</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dirty="0"/>
          </a:p>
        </p:txBody>
      </p:sp>
      <p:sp>
        <p:nvSpPr>
          <p:cNvPr id="3" name="Slide Number Placeholder 2"/>
          <p:cNvSpPr>
            <a:spLocks noGrp="1"/>
          </p:cNvSpPr>
          <p:nvPr>
            <p:ph type="sldNum" sz="quarter" idx="12"/>
          </p:nvPr>
        </p:nvSpPr>
        <p:spPr/>
        <p:txBody>
          <a:bodyPr/>
          <a:lstStyle/>
          <a:p>
            <a:fld id="{8D4B8CC8-9496-482A-B097-746D52D1E611}" type="slidenum">
              <a:rPr lang="en-US" smtClean="0"/>
              <a:t>18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183607650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53419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859" y="274638"/>
            <a:ext cx="10983817" cy="1630362"/>
          </a:xfrm>
        </p:spPr>
        <p:txBody>
          <a:bodyPr>
            <a:normAutofit/>
          </a:bodyPr>
          <a:lstStyle/>
          <a:p>
            <a:r>
              <a:rPr lang="en-US" dirty="0" smtClean="0"/>
              <a:t>Hugh Holliman entered politics because of his daughter’s murder by Ricky Sanderson</a:t>
            </a:r>
            <a:endParaRPr lang="en-US" dirty="0"/>
          </a:p>
        </p:txBody>
      </p:sp>
      <p:sp>
        <p:nvSpPr>
          <p:cNvPr id="3" name="Content Placeholder 2"/>
          <p:cNvSpPr>
            <a:spLocks noGrp="1"/>
          </p:cNvSpPr>
          <p:nvPr>
            <p:ph idx="1"/>
          </p:nvPr>
        </p:nvSpPr>
        <p:spPr>
          <a:xfrm>
            <a:off x="561859" y="2286001"/>
            <a:ext cx="10675346" cy="3840163"/>
          </a:xfrm>
        </p:spPr>
        <p:txBody>
          <a:bodyPr/>
          <a:lstStyle/>
          <a:p>
            <a:r>
              <a:rPr lang="en-US" dirty="0">
                <a:hlinkClick r:id="rId2"/>
              </a:rPr>
              <a:t>http://www.wral.com/news/local/story/123265</a:t>
            </a:r>
            <a:r>
              <a:rPr lang="en-US" dirty="0" smtClean="0">
                <a:hlinkClick r:id="rId2"/>
              </a:rPr>
              <a:t>/</a:t>
            </a:r>
            <a:endParaRPr lang="en-US" dirty="0" smtClean="0"/>
          </a:p>
          <a:p>
            <a:r>
              <a:rPr lang="en-US" dirty="0">
                <a:hlinkClick r:id="rId3"/>
              </a:rPr>
              <a:t>http://www.wral.com/news/local/story/123357</a:t>
            </a:r>
            <a:r>
              <a:rPr lang="en-US" dirty="0" smtClean="0">
                <a:hlinkClick r:id="rId3"/>
              </a:rPr>
              <a:t>/</a:t>
            </a:r>
            <a:endParaRPr lang="en-US" dirty="0" smtClean="0"/>
          </a:p>
          <a:p>
            <a:endParaRPr lang="en-US" dirty="0" smtClean="0"/>
          </a:p>
          <a:p>
            <a:r>
              <a:rPr lang="en-US" dirty="0" smtClean="0"/>
              <a:t>Ricky Sanderson was executed in 1998. Holliman and Sanderson visited in prison, and prayed together. Holliman was present when Sanderson was gassed.</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19</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8861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 a turn to the legislature</a:t>
            </a:r>
            <a:endParaRPr lang="en-US" dirty="0"/>
          </a:p>
        </p:txBody>
      </p:sp>
      <p:sp>
        <p:nvSpPr>
          <p:cNvPr id="3" name="Content Placeholder 2"/>
          <p:cNvSpPr>
            <a:spLocks noGrp="1"/>
          </p:cNvSpPr>
          <p:nvPr>
            <p:ph idx="1"/>
          </p:nvPr>
        </p:nvSpPr>
        <p:spPr/>
        <p:txBody>
          <a:bodyPr/>
          <a:lstStyle/>
          <a:p>
            <a:r>
              <a:rPr lang="en-US" dirty="0" smtClean="0"/>
              <a:t>If the US SC will not use statistical evidence, pass a law specifically to allow this</a:t>
            </a:r>
          </a:p>
          <a:p>
            <a:endParaRPr lang="en-US" dirty="0"/>
          </a:p>
          <a:p>
            <a:r>
              <a:rPr lang="en-US" dirty="0" smtClean="0"/>
              <a:t>From lawyering to lobbying…</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008016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Hugh Holliman the target of these ads, defeated in 2012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05000"/>
            <a:ext cx="8229600" cy="4385680"/>
          </a:xfrm>
        </p:spPr>
      </p:pic>
      <p:sp>
        <p:nvSpPr>
          <p:cNvPr id="3" name="Footer Placeholder 2"/>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20</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138021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many ironies</a:t>
            </a:r>
            <a:endParaRPr lang="en-US" dirty="0"/>
          </a:p>
        </p:txBody>
      </p:sp>
      <p:sp>
        <p:nvSpPr>
          <p:cNvPr id="3" name="Content Placeholder 2"/>
          <p:cNvSpPr>
            <a:spLocks noGrp="1"/>
          </p:cNvSpPr>
          <p:nvPr>
            <p:ph idx="1"/>
          </p:nvPr>
        </p:nvSpPr>
        <p:spPr/>
        <p:txBody>
          <a:bodyPr>
            <a:normAutofit/>
          </a:bodyPr>
          <a:lstStyle/>
          <a:p>
            <a:r>
              <a:rPr lang="en-US" dirty="0" smtClean="0"/>
              <a:t>Hugh Holliman as the target</a:t>
            </a:r>
          </a:p>
          <a:p>
            <a:r>
              <a:rPr lang="en-US" dirty="0" smtClean="0"/>
              <a:t>Henry McCollum as the threatening inmate (he was exonerated in 2014 after 30 years)</a:t>
            </a:r>
          </a:p>
          <a:p>
            <a:endParaRPr lang="en-US" dirty="0"/>
          </a:p>
          <a:p>
            <a:r>
              <a:rPr lang="en-US" dirty="0" smtClean="0"/>
              <a:t>Suggestion that people would go free (much less “move into your neighborhood”)</a:t>
            </a:r>
          </a:p>
          <a:p>
            <a:endParaRPr lang="en-US" dirty="0"/>
          </a:p>
          <a:p>
            <a:r>
              <a:rPr lang="en-US" dirty="0" smtClean="0"/>
              <a:t>But race, crime, capital punishment are potent scare dynamics in elections.  Holliman was defeated.</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546638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Strategy</a:t>
            </a:r>
            <a:endParaRPr lang="en-US" dirty="0"/>
          </a:p>
        </p:txBody>
      </p:sp>
      <p:sp>
        <p:nvSpPr>
          <p:cNvPr id="3" name="Content Placeholder 2"/>
          <p:cNvSpPr>
            <a:spLocks noGrp="1"/>
          </p:cNvSpPr>
          <p:nvPr>
            <p:ph idx="1"/>
          </p:nvPr>
        </p:nvSpPr>
        <p:spPr/>
        <p:txBody>
          <a:bodyPr>
            <a:normAutofit lnSpcReduction="10000"/>
          </a:bodyPr>
          <a:lstStyle/>
          <a:p>
            <a:r>
              <a:rPr lang="en-US" dirty="0" smtClean="0"/>
              <a:t>Focus on the jury venire members not allowed to exercise their constitutional right and responsibility to be on a jury</a:t>
            </a:r>
          </a:p>
          <a:p>
            <a:endParaRPr lang="en-US" dirty="0"/>
          </a:p>
          <a:p>
            <a:r>
              <a:rPr lang="en-US" dirty="0" smtClean="0"/>
              <a:t>Avoid the race-of-victim litigation</a:t>
            </a:r>
          </a:p>
          <a:p>
            <a:r>
              <a:rPr lang="en-US" dirty="0" smtClean="0"/>
              <a:t>Avoid the race-of-inmate question</a:t>
            </a:r>
          </a:p>
          <a:p>
            <a:endParaRPr lang="en-US" dirty="0"/>
          </a:p>
          <a:p>
            <a:r>
              <a:rPr lang="en-US" dirty="0" smtClean="0"/>
              <a:t>No one can argue that black citizens should not have an equal right to be on a jury. Since that was in the law, it was “low-hanging fruit” because it’s pretty standard practice to eliminate most blacks from capital juries…</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799445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cases make it to trial</a:t>
            </a:r>
            <a:endParaRPr lang="en-US" dirty="0"/>
          </a:p>
        </p:txBody>
      </p:sp>
      <p:sp>
        <p:nvSpPr>
          <p:cNvPr id="3" name="Content Placeholder 2"/>
          <p:cNvSpPr>
            <a:spLocks noGrp="1"/>
          </p:cNvSpPr>
          <p:nvPr>
            <p:ph idx="1"/>
          </p:nvPr>
        </p:nvSpPr>
        <p:spPr/>
        <p:txBody>
          <a:bodyPr>
            <a:normAutofit/>
          </a:bodyPr>
          <a:lstStyle/>
          <a:p>
            <a:r>
              <a:rPr lang="en-US" dirty="0" smtClean="0"/>
              <a:t>First case: approved on the basis of jury selection  (Marcus Robinson)</a:t>
            </a:r>
          </a:p>
          <a:p>
            <a:r>
              <a:rPr lang="en-US" dirty="0" smtClean="0"/>
              <a:t>Next 3 cases combined, one involved the killer of a police officer.  Also successful on the basis of jury selection</a:t>
            </a:r>
          </a:p>
          <a:p>
            <a:endParaRPr lang="en-US" dirty="0"/>
          </a:p>
          <a:p>
            <a:r>
              <a:rPr lang="en-US" dirty="0" smtClean="0"/>
              <a:t>2015: cases overturned on the basis that the judge should have allowed more time for the prosecutors to submit their evidence.</a:t>
            </a:r>
          </a:p>
          <a:p>
            <a:endParaRPr lang="en-US" dirty="0"/>
          </a:p>
          <a:p>
            <a:r>
              <a:rPr lang="en-US" dirty="0" smtClean="0"/>
              <a:t>2018: NC SC agrees to hear the appeals of the 4 inmates who had been returned to death row. The case is pending.</a:t>
            </a:r>
          </a:p>
          <a:p>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244699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2" y="365125"/>
            <a:ext cx="4472247" cy="5856713"/>
          </a:xfrm>
        </p:spPr>
        <p:txBody>
          <a:bodyPr>
            <a:normAutofit fontScale="90000"/>
          </a:bodyPr>
          <a:lstStyle/>
          <a:p>
            <a:r>
              <a:rPr lang="en-US" dirty="0" smtClean="0"/>
              <a:t>One of the RJA cases involved the killing of an NC state trooper. Many troopers were in the courtroom when Judge Weeks ruled in favor of the inmate.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29175" y="986623"/>
            <a:ext cx="6524625" cy="4894280"/>
          </a:xfrm>
        </p:spPr>
      </p:pic>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933846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stand</a:t>
            </a:r>
            <a:endParaRPr lang="en-US" dirty="0"/>
          </a:p>
        </p:txBody>
      </p:sp>
      <p:sp>
        <p:nvSpPr>
          <p:cNvPr id="3" name="Content Placeholder 2"/>
          <p:cNvSpPr>
            <a:spLocks noGrp="1"/>
          </p:cNvSpPr>
          <p:nvPr>
            <p:ph idx="1"/>
          </p:nvPr>
        </p:nvSpPr>
        <p:spPr>
          <a:xfrm>
            <a:off x="771698" y="1443239"/>
            <a:ext cx="10515600" cy="4625051"/>
          </a:xfrm>
        </p:spPr>
        <p:txBody>
          <a:bodyPr>
            <a:normAutofit/>
          </a:bodyPr>
          <a:lstStyle/>
          <a:p>
            <a:r>
              <a:rPr lang="en-US" dirty="0" smtClean="0"/>
              <a:t>4 cases were heard, then the law was repealed</a:t>
            </a:r>
          </a:p>
          <a:p>
            <a:r>
              <a:rPr lang="en-US" dirty="0" smtClean="0"/>
              <a:t>Can you take away a right, once granted?  In other words, do the 142 inmates who filed in 2009 have the right to have their cases heard, even though the law is no longer in effect?</a:t>
            </a:r>
          </a:p>
          <a:p>
            <a:r>
              <a:rPr lang="en-US" dirty="0" smtClean="0"/>
              <a:t>The four cases that were heard, and which were successful, are to have new hearings.  But the law is no longer in effect…  They are currently back on death row.</a:t>
            </a:r>
          </a:p>
          <a:p>
            <a:r>
              <a:rPr lang="en-US" dirty="0" smtClean="0"/>
              <a:t>The NC SC heard arguments on the four cases, in August 2019</a:t>
            </a:r>
          </a:p>
          <a:p>
            <a:r>
              <a:rPr lang="en-US" dirty="0" smtClean="0"/>
              <a:t>If they find in favor of the 4, what about the 142 others who sought relief, under a law which has since been rescinded? What a mess!</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734045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Restoring Proper Justice </a:t>
            </a:r>
            <a:r>
              <a:rPr lang="en-US" dirty="0" smtClean="0"/>
              <a:t>Act (2013; repeal immediately in 2011, back to requirement of demonstrating discriminatory intent.</a:t>
            </a:r>
            <a:endParaRPr lang="en-US" dirty="0"/>
          </a:p>
        </p:txBody>
      </p:sp>
      <p:sp>
        <p:nvSpPr>
          <p:cNvPr id="3" name="Content Placeholder 2"/>
          <p:cNvSpPr>
            <a:spLocks noGrp="1"/>
          </p:cNvSpPr>
          <p:nvPr>
            <p:ph idx="1"/>
          </p:nvPr>
        </p:nvSpPr>
        <p:spPr/>
        <p:txBody>
          <a:bodyPr>
            <a:normAutofit/>
          </a:bodyPr>
          <a:lstStyle/>
          <a:p>
            <a:r>
              <a:rPr lang="en-US" dirty="0" smtClean="0"/>
              <a:t>Kick-start the execution machinery</a:t>
            </a:r>
          </a:p>
          <a:p>
            <a:r>
              <a:rPr lang="en-US" dirty="0" smtClean="0"/>
              <a:t>Look at the law on the web site and consider</a:t>
            </a:r>
          </a:p>
          <a:p>
            <a:r>
              <a:rPr lang="en-US" dirty="0" smtClean="0"/>
              <a:t>Is this “cheap talk”?  That is, are there so many legal hurdles to making this happen that it simply allows politicians to take a stand without actually worrying about making it happen?</a:t>
            </a:r>
          </a:p>
          <a:p>
            <a:r>
              <a:rPr lang="en-US" dirty="0" smtClean="0"/>
              <a:t>Or, even if it is not going to happen, is there a large constituency for bringing back executions? </a:t>
            </a:r>
          </a:p>
          <a:p>
            <a:r>
              <a:rPr lang="en-US" dirty="0" smtClean="0"/>
              <a:t>The symbolic value of the death penalty…</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9784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3 states have an RJA</a:t>
            </a:r>
            <a:endParaRPr lang="en-US" dirty="0"/>
          </a:p>
        </p:txBody>
      </p:sp>
      <p:sp>
        <p:nvSpPr>
          <p:cNvPr id="3" name="Content Placeholder 2"/>
          <p:cNvSpPr>
            <a:spLocks noGrp="1"/>
          </p:cNvSpPr>
          <p:nvPr>
            <p:ph idx="1"/>
          </p:nvPr>
        </p:nvSpPr>
        <p:spPr/>
        <p:txBody>
          <a:bodyPr/>
          <a:lstStyle/>
          <a:p>
            <a:r>
              <a:rPr lang="en-US" dirty="0" smtClean="0"/>
              <a:t>Kentucky’s is really in name only. It was gutted during the legislative process.</a:t>
            </a:r>
          </a:p>
          <a:p>
            <a:r>
              <a:rPr lang="en-US" dirty="0" smtClean="0"/>
              <a:t>NC’s was operable only from 2009 to 2011 when it was appealed. But 140 people on death row filed and it’s unclear whether they will get relief.</a:t>
            </a:r>
          </a:p>
          <a:p>
            <a:endParaRPr lang="en-US" dirty="0"/>
          </a:p>
          <a:p>
            <a:r>
              <a:rPr lang="en-US" dirty="0" smtClean="0"/>
              <a:t>California’s 2020 law is actually much more expansive.</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27</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920289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8EF3-B8AC-4A33-8E0A-5544BCFB0233}"/>
              </a:ext>
            </a:extLst>
          </p:cNvPr>
          <p:cNvSpPr>
            <a:spLocks noGrp="1"/>
          </p:cNvSpPr>
          <p:nvPr>
            <p:ph type="title"/>
          </p:nvPr>
        </p:nvSpPr>
        <p:spPr>
          <a:xfrm>
            <a:off x="1371600" y="207818"/>
            <a:ext cx="9601200" cy="1845426"/>
          </a:xfrm>
        </p:spPr>
        <p:txBody>
          <a:bodyPr>
            <a:normAutofit fontScale="90000"/>
          </a:bodyPr>
          <a:lstStyle/>
          <a:p>
            <a:r>
              <a:rPr lang="en-US" b="1" dirty="0"/>
              <a:t>Pen. Code § 745 (a</a:t>
            </a:r>
            <a:r>
              <a:rPr lang="en-US" b="1" dirty="0"/>
              <a:t>)</a:t>
            </a:r>
            <a:br>
              <a:rPr lang="en-US" b="1" dirty="0"/>
            </a:br>
            <a:r>
              <a:rPr lang="en-US" b="1" dirty="0"/>
              <a:t>https://law.justia.com/codes/california/2020/code-pen/part-2/title-2/section-745/</a:t>
            </a:r>
            <a:endParaRPr lang="en-US" b="1" dirty="0"/>
          </a:p>
        </p:txBody>
      </p:sp>
      <p:sp>
        <p:nvSpPr>
          <p:cNvPr id="3" name="Content Placeholder 2">
            <a:extLst>
              <a:ext uri="{FF2B5EF4-FFF2-40B4-BE49-F238E27FC236}">
                <a16:creationId xmlns:a16="http://schemas.microsoft.com/office/drawing/2014/main" id="{A2A8AB5B-E170-41E5-9362-21C8842B1793}"/>
              </a:ext>
            </a:extLst>
          </p:cNvPr>
          <p:cNvSpPr>
            <a:spLocks noGrp="1"/>
          </p:cNvSpPr>
          <p:nvPr>
            <p:ph idx="1"/>
          </p:nvPr>
        </p:nvSpPr>
        <p:spPr>
          <a:xfrm>
            <a:off x="1371600" y="2357438"/>
            <a:ext cx="9601200" cy="3509961"/>
          </a:xfrm>
        </p:spPr>
        <p:txBody>
          <a:bodyPr>
            <a:normAutofit/>
          </a:bodyPr>
          <a:lstStyle/>
          <a:p>
            <a:pPr marL="0" indent="0">
              <a:buNone/>
            </a:pPr>
            <a:r>
              <a:rPr lang="en-US" sz="3200" dirty="0"/>
              <a:t>The state shall not seek or obtain a criminal conviction or seek, obtain, or impose a sentence on the basis of race, ethnicity, or national origin.  </a:t>
            </a:r>
          </a:p>
          <a:p>
            <a:pPr marL="0" indent="0">
              <a:buNone/>
            </a:pPr>
            <a:endParaRPr lang="en-US" sz="3200" dirty="0"/>
          </a:p>
          <a:p>
            <a:pPr marL="0" indent="0">
              <a:buNone/>
            </a:pPr>
            <a:r>
              <a:rPr lang="en-US" sz="3200" dirty="0"/>
              <a:t>A violation is established if the defendant proves, by a </a:t>
            </a:r>
            <a:r>
              <a:rPr lang="en-US" sz="3200" b="1" dirty="0"/>
              <a:t>preponderance of the evidence</a:t>
            </a:r>
            <a:r>
              <a:rPr lang="en-US" sz="3200" dirty="0"/>
              <a:t>, any of the following:</a:t>
            </a:r>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28</a:t>
            </a:fld>
            <a:endParaRPr lang="en-US"/>
          </a:p>
        </p:txBody>
      </p:sp>
      <p:pic>
        <p:nvPicPr>
          <p:cNvPr id="9"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7968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8B77-A37C-4EC6-BD4A-64E345617116}"/>
              </a:ext>
            </a:extLst>
          </p:cNvPr>
          <p:cNvSpPr>
            <a:spLocks noGrp="1"/>
          </p:cNvSpPr>
          <p:nvPr>
            <p:ph type="title"/>
          </p:nvPr>
        </p:nvSpPr>
        <p:spPr/>
        <p:txBody>
          <a:bodyPr/>
          <a:lstStyle/>
          <a:p>
            <a:r>
              <a:rPr lang="en-US" b="1" dirty="0"/>
              <a:t>§ 745 (a)(1) out of court bias</a:t>
            </a:r>
          </a:p>
        </p:txBody>
      </p:sp>
      <p:sp>
        <p:nvSpPr>
          <p:cNvPr id="3" name="Content Placeholder 2">
            <a:extLst>
              <a:ext uri="{FF2B5EF4-FFF2-40B4-BE49-F238E27FC236}">
                <a16:creationId xmlns:a16="http://schemas.microsoft.com/office/drawing/2014/main" id="{3C2848F6-532F-45AD-979F-FF549E8B1219}"/>
              </a:ext>
            </a:extLst>
          </p:cNvPr>
          <p:cNvSpPr>
            <a:spLocks noGrp="1"/>
          </p:cNvSpPr>
          <p:nvPr>
            <p:ph idx="1"/>
          </p:nvPr>
        </p:nvSpPr>
        <p:spPr/>
        <p:txBody>
          <a:bodyPr>
            <a:normAutofit/>
          </a:bodyPr>
          <a:lstStyle/>
          <a:p>
            <a:r>
              <a:rPr lang="en-US" sz="3200" dirty="0"/>
              <a:t>The judge, an attorney in the case, a law enforcement officer involved in the case, an expert witness, or juror exhibited bias or animus towards the defendant because of the defendant’s race, ethnicity, or national origin.</a:t>
            </a:r>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29</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94882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877" y="274638"/>
            <a:ext cx="10884665" cy="1935162"/>
          </a:xfrm>
        </p:spPr>
        <p:txBody>
          <a:bodyPr>
            <a:normAutofit fontScale="90000"/>
          </a:bodyPr>
          <a:lstStyle/>
          <a:p>
            <a:r>
              <a:rPr lang="en-US" dirty="0" smtClean="0"/>
              <a:t>Lobbying the General Assembly in 2009: Bo Jones, Jonathan Hoffman, Ed Chapman, Darryl Hunt</a:t>
            </a:r>
            <a:br>
              <a:rPr lang="en-US"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2200" y="2209801"/>
            <a:ext cx="5807600" cy="4525963"/>
          </a:xfrm>
        </p:spPr>
      </p:pic>
      <p:sp>
        <p:nvSpPr>
          <p:cNvPr id="3" name="Footer Placeholder 2"/>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122648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29FE-97B8-4049-BAD4-50B0CDD7A188}"/>
              </a:ext>
            </a:extLst>
          </p:cNvPr>
          <p:cNvSpPr>
            <a:spLocks noGrp="1"/>
          </p:cNvSpPr>
          <p:nvPr>
            <p:ph type="title"/>
          </p:nvPr>
        </p:nvSpPr>
        <p:spPr/>
        <p:txBody>
          <a:bodyPr/>
          <a:lstStyle/>
          <a:p>
            <a:r>
              <a:rPr lang="en-US" b="1" dirty="0"/>
              <a:t>§ 745 (a)(2) in court bias</a:t>
            </a:r>
          </a:p>
        </p:txBody>
      </p:sp>
      <p:sp>
        <p:nvSpPr>
          <p:cNvPr id="3" name="Content Placeholder 2">
            <a:extLst>
              <a:ext uri="{FF2B5EF4-FFF2-40B4-BE49-F238E27FC236}">
                <a16:creationId xmlns:a16="http://schemas.microsoft.com/office/drawing/2014/main" id="{16ECD401-8547-40C9-9ABA-F22C2BA58A49}"/>
              </a:ext>
            </a:extLst>
          </p:cNvPr>
          <p:cNvSpPr>
            <a:spLocks noGrp="1"/>
          </p:cNvSpPr>
          <p:nvPr>
            <p:ph idx="1"/>
          </p:nvPr>
        </p:nvSpPr>
        <p:spPr>
          <a:xfrm>
            <a:off x="1371600" y="1631852"/>
            <a:ext cx="9601200" cy="4235548"/>
          </a:xfrm>
        </p:spPr>
        <p:txBody>
          <a:bodyPr>
            <a:noAutofit/>
          </a:bodyPr>
          <a:lstStyle/>
          <a:p>
            <a:r>
              <a:rPr lang="en-US" sz="2800" dirty="0"/>
              <a:t>During the defendant’s trial, in court and during the proceedings, the judge, an attorney in the case, a law enforcement officer involved in the case, an expert witness, or juror, used racially discriminatory language about the defendant’s R/E/NO,</a:t>
            </a:r>
          </a:p>
          <a:p>
            <a:r>
              <a:rPr lang="en-US" sz="2800" dirty="0"/>
              <a:t>Or otherwise exhibited bias or animus towards the defendant because of the defendant’s R/E/NO, whether or not purposeful.</a:t>
            </a:r>
          </a:p>
          <a:p>
            <a:r>
              <a:rPr lang="en-US" sz="2800" dirty="0"/>
              <a:t>This paragraph does not apply if the person speaking is describing language used by another that is relevant to the case or if the person speaking is giving a racially neutral and unbiased physical description of the suspect. </a:t>
            </a:r>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30</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96400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9C0A-4F77-48CA-803E-5DE597452C59}"/>
              </a:ext>
            </a:extLst>
          </p:cNvPr>
          <p:cNvSpPr>
            <a:spLocks noGrp="1"/>
          </p:cNvSpPr>
          <p:nvPr>
            <p:ph type="title"/>
          </p:nvPr>
        </p:nvSpPr>
        <p:spPr>
          <a:xfrm>
            <a:off x="1371600" y="685800"/>
            <a:ext cx="9601200" cy="1157288"/>
          </a:xfrm>
        </p:spPr>
        <p:txBody>
          <a:bodyPr/>
          <a:lstStyle/>
          <a:p>
            <a:r>
              <a:rPr lang="en-US" b="1" dirty="0"/>
              <a:t>Differences between (a)(1) and (a)(2)</a:t>
            </a:r>
          </a:p>
        </p:txBody>
      </p:sp>
      <p:sp>
        <p:nvSpPr>
          <p:cNvPr id="4" name="Text Placeholder 3">
            <a:extLst>
              <a:ext uri="{FF2B5EF4-FFF2-40B4-BE49-F238E27FC236}">
                <a16:creationId xmlns:a16="http://schemas.microsoft.com/office/drawing/2014/main" id="{F8B136BF-AF81-4A4C-B71E-1E5465BA560C}"/>
              </a:ext>
            </a:extLst>
          </p:cNvPr>
          <p:cNvSpPr>
            <a:spLocks noGrp="1"/>
          </p:cNvSpPr>
          <p:nvPr>
            <p:ph type="body" idx="1"/>
          </p:nvPr>
        </p:nvSpPr>
        <p:spPr>
          <a:xfrm>
            <a:off x="1371600" y="1647826"/>
            <a:ext cx="4443984" cy="719136"/>
          </a:xfrm>
        </p:spPr>
        <p:txBody>
          <a:bodyPr/>
          <a:lstStyle/>
          <a:p>
            <a:r>
              <a:rPr lang="en-US" b="1" dirty="0"/>
              <a:t>§ 745 (a)(1)</a:t>
            </a:r>
          </a:p>
        </p:txBody>
      </p:sp>
      <p:sp>
        <p:nvSpPr>
          <p:cNvPr id="3" name="Content Placeholder 2">
            <a:extLst>
              <a:ext uri="{FF2B5EF4-FFF2-40B4-BE49-F238E27FC236}">
                <a16:creationId xmlns:a16="http://schemas.microsoft.com/office/drawing/2014/main" id="{546B25F9-78AE-4454-A53D-FDC0782986E9}"/>
              </a:ext>
            </a:extLst>
          </p:cNvPr>
          <p:cNvSpPr>
            <a:spLocks noGrp="1"/>
          </p:cNvSpPr>
          <p:nvPr>
            <p:ph sz="half" idx="2"/>
          </p:nvPr>
        </p:nvSpPr>
        <p:spPr>
          <a:xfrm>
            <a:off x="1371600" y="2471738"/>
            <a:ext cx="4443984" cy="3800475"/>
          </a:xfrm>
        </p:spPr>
        <p:txBody>
          <a:bodyPr>
            <a:normAutofit/>
          </a:bodyPr>
          <a:lstStyle/>
          <a:p>
            <a:r>
              <a:rPr lang="en-US" sz="2800" dirty="0"/>
              <a:t>Applies to racial bias exhibited outside the courtroom</a:t>
            </a:r>
          </a:p>
          <a:p>
            <a:r>
              <a:rPr lang="en-US" sz="2800" dirty="0"/>
              <a:t>The bias or animus must be directed towards the defendant</a:t>
            </a:r>
          </a:p>
        </p:txBody>
      </p:sp>
      <p:sp>
        <p:nvSpPr>
          <p:cNvPr id="5" name="Text Placeholder 4">
            <a:extLst>
              <a:ext uri="{FF2B5EF4-FFF2-40B4-BE49-F238E27FC236}">
                <a16:creationId xmlns:a16="http://schemas.microsoft.com/office/drawing/2014/main" id="{3F6DCE5B-3A0A-4C9F-9E9F-37E1369E8D5F}"/>
              </a:ext>
            </a:extLst>
          </p:cNvPr>
          <p:cNvSpPr>
            <a:spLocks noGrp="1"/>
          </p:cNvSpPr>
          <p:nvPr>
            <p:ph type="body" sz="quarter" idx="3"/>
          </p:nvPr>
        </p:nvSpPr>
        <p:spPr>
          <a:xfrm>
            <a:off x="6525014" y="1543050"/>
            <a:ext cx="4443984" cy="823912"/>
          </a:xfrm>
        </p:spPr>
        <p:txBody>
          <a:bodyPr/>
          <a:lstStyle/>
          <a:p>
            <a:r>
              <a:rPr lang="en-US" b="1" dirty="0"/>
              <a:t>§ 745 (a)(2)</a:t>
            </a:r>
          </a:p>
        </p:txBody>
      </p:sp>
      <p:sp>
        <p:nvSpPr>
          <p:cNvPr id="6" name="Content Placeholder 5">
            <a:extLst>
              <a:ext uri="{FF2B5EF4-FFF2-40B4-BE49-F238E27FC236}">
                <a16:creationId xmlns:a16="http://schemas.microsoft.com/office/drawing/2014/main" id="{6363FC2C-FF5E-44D5-BEAA-694A87D4D6C2}"/>
              </a:ext>
            </a:extLst>
          </p:cNvPr>
          <p:cNvSpPr>
            <a:spLocks noGrp="1"/>
          </p:cNvSpPr>
          <p:nvPr>
            <p:ph sz="quarter" idx="4"/>
          </p:nvPr>
        </p:nvSpPr>
        <p:spPr>
          <a:xfrm>
            <a:off x="6525013" y="2471738"/>
            <a:ext cx="5162161" cy="3800475"/>
          </a:xfrm>
        </p:spPr>
        <p:txBody>
          <a:bodyPr>
            <a:noAutofit/>
          </a:bodyPr>
          <a:lstStyle/>
          <a:p>
            <a:r>
              <a:rPr lang="en-US" sz="2800" dirty="0"/>
              <a:t>Applies to racial bias exhibited inside the courtroom during trial</a:t>
            </a:r>
          </a:p>
          <a:p>
            <a:r>
              <a:rPr lang="en-US" sz="2800" dirty="0"/>
              <a:t>The bias or animus may be directed towards the defendant</a:t>
            </a:r>
          </a:p>
          <a:p>
            <a:r>
              <a:rPr lang="en-US" sz="2800" dirty="0"/>
              <a:t>But also racially discriminatory language about </a:t>
            </a:r>
            <a:r>
              <a:rPr lang="en-US" sz="2800" dirty="0" err="1"/>
              <a:t>def’s</a:t>
            </a:r>
            <a:r>
              <a:rPr lang="en-US" sz="2800" dirty="0"/>
              <a:t> R/E/NO group, even if not towards def.</a:t>
            </a:r>
          </a:p>
        </p:txBody>
      </p:sp>
      <p:sp>
        <p:nvSpPr>
          <p:cNvPr id="7" name="Footer Placeholder 6"/>
          <p:cNvSpPr>
            <a:spLocks noGrp="1"/>
          </p:cNvSpPr>
          <p:nvPr>
            <p:ph type="ftr" sz="quarter" idx="11"/>
          </p:nvPr>
        </p:nvSpPr>
        <p:spPr/>
        <p:txBody>
          <a:bodyPr/>
          <a:lstStyle/>
          <a:p>
            <a:r>
              <a:rPr lang="en-US" smtClean="0"/>
              <a:t>Baumgartner, POLI 203, Spring 2025</a:t>
            </a:r>
            <a:endParaRPr lang="en-US"/>
          </a:p>
        </p:txBody>
      </p:sp>
      <p:sp>
        <p:nvSpPr>
          <p:cNvPr id="8" name="Slide Number Placeholder 7"/>
          <p:cNvSpPr>
            <a:spLocks noGrp="1"/>
          </p:cNvSpPr>
          <p:nvPr>
            <p:ph type="sldNum" sz="quarter" idx="12"/>
          </p:nvPr>
        </p:nvSpPr>
        <p:spPr/>
        <p:txBody>
          <a:bodyPr/>
          <a:lstStyle/>
          <a:p>
            <a:fld id="{8D4B8CC8-9496-482A-B097-746D52D1E611}" type="slidenum">
              <a:rPr lang="en-US" smtClean="0"/>
              <a:t>31</a:t>
            </a:fld>
            <a:endParaRPr lang="en-US"/>
          </a:p>
        </p:txBody>
      </p:sp>
      <p:pic>
        <p:nvPicPr>
          <p:cNvPr id="9"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984030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3651E2-9F5B-4993-8728-3A88A8F74309}"/>
              </a:ext>
            </a:extLst>
          </p:cNvPr>
          <p:cNvSpPr>
            <a:spLocks noGrp="1"/>
          </p:cNvSpPr>
          <p:nvPr>
            <p:ph type="title"/>
          </p:nvPr>
        </p:nvSpPr>
        <p:spPr>
          <a:xfrm>
            <a:off x="640081" y="791570"/>
            <a:ext cx="4018839" cy="5262390"/>
          </a:xfrm>
        </p:spPr>
        <p:txBody>
          <a:bodyPr anchor="ctr">
            <a:normAutofit/>
          </a:bodyPr>
          <a:lstStyle/>
          <a:p>
            <a:pPr algn="r"/>
            <a:r>
              <a:rPr lang="en-US" sz="5000" dirty="0"/>
              <a:t>“Racially discriminatory language”</a:t>
            </a:r>
            <a:br>
              <a:rPr lang="en-US" sz="5000" dirty="0"/>
            </a:br>
            <a:r>
              <a:rPr lang="en-US" sz="5000" dirty="0"/>
              <a:t>defined:</a:t>
            </a:r>
          </a:p>
        </p:txBody>
      </p:sp>
      <p:sp>
        <p:nvSpPr>
          <p:cNvPr id="8" name="Content Placeholder 7">
            <a:extLst>
              <a:ext uri="{FF2B5EF4-FFF2-40B4-BE49-F238E27FC236}">
                <a16:creationId xmlns:a16="http://schemas.microsoft.com/office/drawing/2014/main" id="{5EE2882C-9332-4E1C-97FF-E6DEFA4A720C}"/>
              </a:ext>
            </a:extLst>
          </p:cNvPr>
          <p:cNvSpPr>
            <a:spLocks noGrp="1"/>
          </p:cNvSpPr>
          <p:nvPr>
            <p:ph idx="1"/>
          </p:nvPr>
        </p:nvSpPr>
        <p:spPr>
          <a:xfrm>
            <a:off x="6176719" y="428625"/>
            <a:ext cx="5739055" cy="6043613"/>
          </a:xfrm>
        </p:spPr>
        <p:txBody>
          <a:bodyPr anchor="ctr">
            <a:noAutofit/>
          </a:bodyPr>
          <a:lstStyle/>
          <a:p>
            <a:r>
              <a:rPr lang="en-US" sz="2400" dirty="0"/>
              <a:t>language that, to an objective observer, explicitly or implicitly appeals to racial bias,</a:t>
            </a:r>
          </a:p>
          <a:p>
            <a:r>
              <a:rPr lang="en-US" sz="2400" dirty="0"/>
              <a:t>including, but not limited to, racially charged or racially coded language, </a:t>
            </a:r>
          </a:p>
          <a:p>
            <a:r>
              <a:rPr lang="en-US" sz="2400" dirty="0"/>
              <a:t>language that compares the defendant to an animal, or language that references the defendant’s physical appearance, culture, ethnicity, or national origin.</a:t>
            </a:r>
          </a:p>
          <a:p>
            <a:r>
              <a:rPr lang="en-US" sz="2400" dirty="0"/>
              <a:t>Evidence that particular words or images are used exclusively or disproportionately in cases where the defendant is of a specific R/E/NO is relevant to determining whether language is discriminatory.</a:t>
            </a:r>
          </a:p>
        </p:txBody>
      </p:sp>
      <p:sp>
        <p:nvSpPr>
          <p:cNvPr id="2" name="Footer Placeholder 1"/>
          <p:cNvSpPr>
            <a:spLocks noGrp="1"/>
          </p:cNvSpPr>
          <p:nvPr>
            <p:ph type="ftr" sz="quarter" idx="11"/>
          </p:nvPr>
        </p:nvSpPr>
        <p:spPr/>
        <p:txBody>
          <a:bodyPr/>
          <a:lstStyle/>
          <a:p>
            <a:r>
              <a:rPr lang="en-US" smtClean="0"/>
              <a:t>Baumgartner, POLI 203, Spring 2025</a:t>
            </a:r>
            <a:endParaRPr lang="en-US"/>
          </a:p>
        </p:txBody>
      </p:sp>
      <p:sp>
        <p:nvSpPr>
          <p:cNvPr id="3" name="Slide Number Placeholder 2"/>
          <p:cNvSpPr>
            <a:spLocks noGrp="1"/>
          </p:cNvSpPr>
          <p:nvPr>
            <p:ph type="sldNum" sz="quarter" idx="12"/>
          </p:nvPr>
        </p:nvSpPr>
        <p:spPr/>
        <p:txBody>
          <a:bodyPr/>
          <a:lstStyle/>
          <a:p>
            <a:fld id="{8D4B8CC8-9496-482A-B097-746D52D1E611}" type="slidenum">
              <a:rPr lang="en-US" smtClean="0"/>
              <a:t>32</a:t>
            </a:fld>
            <a:endParaRPr lang="en-US"/>
          </a:p>
        </p:txBody>
      </p:sp>
      <p:pic>
        <p:nvPicPr>
          <p:cNvPr id="9"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320274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138A8-9A75-4631-9590-027681D962E8}"/>
              </a:ext>
            </a:extLst>
          </p:cNvPr>
          <p:cNvSpPr>
            <a:spLocks noGrp="1"/>
          </p:cNvSpPr>
          <p:nvPr>
            <p:ph type="title"/>
          </p:nvPr>
        </p:nvSpPr>
        <p:spPr/>
        <p:txBody>
          <a:bodyPr/>
          <a:lstStyle/>
          <a:p>
            <a:r>
              <a:rPr lang="en-US" b="1" dirty="0"/>
              <a:t>§ 745 (a)(3) charge or conviction</a:t>
            </a:r>
          </a:p>
        </p:txBody>
      </p:sp>
      <p:sp>
        <p:nvSpPr>
          <p:cNvPr id="3" name="Content Placeholder 2">
            <a:extLst>
              <a:ext uri="{FF2B5EF4-FFF2-40B4-BE49-F238E27FC236}">
                <a16:creationId xmlns:a16="http://schemas.microsoft.com/office/drawing/2014/main" id="{9269DEE1-89AB-43B9-9F94-C174C976ED7F}"/>
              </a:ext>
            </a:extLst>
          </p:cNvPr>
          <p:cNvSpPr>
            <a:spLocks noGrp="1"/>
          </p:cNvSpPr>
          <p:nvPr>
            <p:ph idx="1"/>
          </p:nvPr>
        </p:nvSpPr>
        <p:spPr>
          <a:xfrm>
            <a:off x="1371600" y="1730326"/>
            <a:ext cx="9601200" cy="4137074"/>
          </a:xfrm>
        </p:spPr>
        <p:txBody>
          <a:bodyPr>
            <a:noAutofit/>
          </a:bodyPr>
          <a:lstStyle/>
          <a:p>
            <a:pPr marL="0" indent="0">
              <a:buNone/>
            </a:pPr>
            <a:r>
              <a:rPr lang="en-US" sz="3200" dirty="0"/>
              <a:t>The defendant was charged or convicted of a more serious offense than defendants of other R/E/NOs who commit similar offenses and are similarly situated,</a:t>
            </a:r>
          </a:p>
          <a:p>
            <a:pPr marL="0" indent="0">
              <a:buNone/>
            </a:pPr>
            <a:r>
              <a:rPr lang="en-US" sz="3200" dirty="0"/>
              <a:t>And the evidence establishes that the prosecution more frequently sought or obtained convictions for more serious offenses against people who share the defendant’s R/E/NO in the county where the convictions were sought or obtained.</a:t>
            </a:r>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33</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27842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A80E-1466-44A4-8E90-AD005DC11CDC}"/>
              </a:ext>
            </a:extLst>
          </p:cNvPr>
          <p:cNvSpPr>
            <a:spLocks noGrp="1"/>
          </p:cNvSpPr>
          <p:nvPr>
            <p:ph type="title"/>
          </p:nvPr>
        </p:nvSpPr>
        <p:spPr/>
        <p:txBody>
          <a:bodyPr/>
          <a:lstStyle/>
          <a:p>
            <a:r>
              <a:rPr lang="en-US" b="1" dirty="0"/>
              <a:t>§ 745 (a)(4)(A) – sentence &amp; defendant race/ethnicity</a:t>
            </a:r>
            <a:endParaRPr lang="en-US" dirty="0"/>
          </a:p>
        </p:txBody>
      </p:sp>
      <p:sp>
        <p:nvSpPr>
          <p:cNvPr id="3" name="Content Placeholder 2">
            <a:extLst>
              <a:ext uri="{FF2B5EF4-FFF2-40B4-BE49-F238E27FC236}">
                <a16:creationId xmlns:a16="http://schemas.microsoft.com/office/drawing/2014/main" id="{CB06F06E-2D3E-46D2-9A74-175B739EE909}"/>
              </a:ext>
            </a:extLst>
          </p:cNvPr>
          <p:cNvSpPr>
            <a:spLocks noGrp="1"/>
          </p:cNvSpPr>
          <p:nvPr>
            <p:ph idx="1"/>
          </p:nvPr>
        </p:nvSpPr>
        <p:spPr>
          <a:xfrm>
            <a:off x="1371600" y="2286000"/>
            <a:ext cx="9601200" cy="4044462"/>
          </a:xfrm>
        </p:spPr>
        <p:txBody>
          <a:bodyPr>
            <a:normAutofit/>
          </a:bodyPr>
          <a:lstStyle/>
          <a:p>
            <a:pPr marL="0" indent="0">
              <a:buNone/>
            </a:pPr>
            <a:r>
              <a:rPr lang="en-US" sz="3200" dirty="0"/>
              <a:t>A longer or more severe sentence was imposed on the defendant than was imposed on other similarly situated individuals convicted of the same offense, </a:t>
            </a:r>
          </a:p>
          <a:p>
            <a:pPr marL="0" indent="0">
              <a:buNone/>
            </a:pPr>
            <a:r>
              <a:rPr lang="en-US" sz="3200" dirty="0"/>
              <a:t>and longer or more severe sentences were more frequently imposed for that offense on people that share</a:t>
            </a:r>
            <a:r>
              <a:rPr lang="en-US" sz="3200" b="1" dirty="0"/>
              <a:t> </a:t>
            </a:r>
            <a:r>
              <a:rPr lang="en-US" sz="3200" dirty="0"/>
              <a:t>the</a:t>
            </a:r>
            <a:r>
              <a:rPr lang="en-US" sz="3200" b="1" dirty="0"/>
              <a:t> </a:t>
            </a:r>
            <a:r>
              <a:rPr lang="en-US" sz="3200" dirty="0"/>
              <a:t>defendant’s</a:t>
            </a:r>
            <a:r>
              <a:rPr lang="en-US" sz="3200" b="1" dirty="0"/>
              <a:t> </a:t>
            </a:r>
            <a:r>
              <a:rPr lang="en-US" sz="3200" dirty="0"/>
              <a:t>race</a:t>
            </a:r>
            <a:r>
              <a:rPr lang="en-US" sz="3200" b="1" dirty="0"/>
              <a:t>, </a:t>
            </a:r>
            <a:r>
              <a:rPr lang="en-US" sz="3200" dirty="0"/>
              <a:t>ethnicity</a:t>
            </a:r>
            <a:r>
              <a:rPr lang="en-US" sz="3200" b="1" dirty="0"/>
              <a:t>, </a:t>
            </a:r>
            <a:r>
              <a:rPr lang="en-US" sz="3200" dirty="0"/>
              <a:t>or</a:t>
            </a:r>
            <a:r>
              <a:rPr lang="en-US" sz="3200" b="1" dirty="0"/>
              <a:t> </a:t>
            </a:r>
            <a:r>
              <a:rPr lang="en-US" sz="3200" dirty="0"/>
              <a:t>national</a:t>
            </a:r>
            <a:r>
              <a:rPr lang="en-US" sz="3200" b="1" dirty="0"/>
              <a:t> </a:t>
            </a:r>
            <a:r>
              <a:rPr lang="en-US" sz="3200" dirty="0"/>
              <a:t>origin than on defendants of other races, ethnicities, or national origins in the county where the sentence was imposed.</a:t>
            </a:r>
          </a:p>
          <a:p>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34</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8115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5C65-2F5E-4270-A6B1-614FA2CB8470}"/>
              </a:ext>
            </a:extLst>
          </p:cNvPr>
          <p:cNvSpPr>
            <a:spLocks noGrp="1"/>
          </p:cNvSpPr>
          <p:nvPr>
            <p:ph type="title"/>
          </p:nvPr>
        </p:nvSpPr>
        <p:spPr/>
        <p:txBody>
          <a:bodyPr/>
          <a:lstStyle/>
          <a:p>
            <a:r>
              <a:rPr lang="en-US" b="1" dirty="0"/>
              <a:t>§ 745 (a)(4)(B) – sentence &amp; victim race/ethnicity</a:t>
            </a:r>
            <a:endParaRPr lang="en-US" dirty="0"/>
          </a:p>
        </p:txBody>
      </p:sp>
      <p:sp>
        <p:nvSpPr>
          <p:cNvPr id="3" name="Content Placeholder 2">
            <a:extLst>
              <a:ext uri="{FF2B5EF4-FFF2-40B4-BE49-F238E27FC236}">
                <a16:creationId xmlns:a16="http://schemas.microsoft.com/office/drawing/2014/main" id="{0378B922-F46A-446A-88F1-FA3C24D9704B}"/>
              </a:ext>
            </a:extLst>
          </p:cNvPr>
          <p:cNvSpPr>
            <a:spLocks noGrp="1"/>
          </p:cNvSpPr>
          <p:nvPr>
            <p:ph idx="1"/>
          </p:nvPr>
        </p:nvSpPr>
        <p:spPr>
          <a:xfrm>
            <a:off x="1371600" y="2286000"/>
            <a:ext cx="9601200" cy="3886200"/>
          </a:xfrm>
        </p:spPr>
        <p:txBody>
          <a:bodyPr>
            <a:normAutofit lnSpcReduction="10000"/>
          </a:bodyPr>
          <a:lstStyle/>
          <a:p>
            <a:r>
              <a:rPr lang="en-US" sz="3200" dirty="0">
                <a:latin typeface="Calibri"/>
              </a:rPr>
              <a:t>A longer or more severe sentence was imposed on the defendant than was imposed on other similarly</a:t>
            </a:r>
            <a:r>
              <a:rPr lang="en-US" sz="3200" b="1" dirty="0">
                <a:latin typeface="Calibri"/>
              </a:rPr>
              <a:t> </a:t>
            </a:r>
            <a:r>
              <a:rPr lang="en-US" sz="3200" dirty="0">
                <a:latin typeface="Calibri"/>
              </a:rPr>
              <a:t>situated individuals convicted of the same offense, and longer or more severe sentences were more frequently imposed for the same offense on defendants in cases with victims of one race, ethnicity, or national origin</a:t>
            </a:r>
            <a:r>
              <a:rPr lang="en-US" sz="3200" b="1" dirty="0">
                <a:latin typeface="Calibri"/>
              </a:rPr>
              <a:t> </a:t>
            </a:r>
            <a:r>
              <a:rPr lang="en-US" sz="3200" dirty="0">
                <a:latin typeface="Calibri"/>
              </a:rPr>
              <a:t>than in cases with victims of other races, ethnicities, or national origins, in the county where the sentence was imposed. </a:t>
            </a:r>
          </a:p>
          <a:p>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35</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2740315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A64A-949A-4545-A8D0-7A6610364E2B}"/>
              </a:ext>
            </a:extLst>
          </p:cNvPr>
          <p:cNvSpPr>
            <a:spLocks noGrp="1"/>
          </p:cNvSpPr>
          <p:nvPr>
            <p:ph type="title"/>
          </p:nvPr>
        </p:nvSpPr>
        <p:spPr>
          <a:xfrm>
            <a:off x="640081" y="791570"/>
            <a:ext cx="4018839" cy="5262390"/>
          </a:xfrm>
        </p:spPr>
        <p:txBody>
          <a:bodyPr anchor="ctr">
            <a:normAutofit/>
          </a:bodyPr>
          <a:lstStyle/>
          <a:p>
            <a:pPr algn="r"/>
            <a:r>
              <a:rPr lang="en-US" sz="5400" dirty="0"/>
              <a:t>“More frequently” sought, obtained or imposed defined as:</a:t>
            </a:r>
          </a:p>
        </p:txBody>
      </p:sp>
      <p:sp>
        <p:nvSpPr>
          <p:cNvPr id="3" name="Content Placeholder 2">
            <a:extLst>
              <a:ext uri="{FF2B5EF4-FFF2-40B4-BE49-F238E27FC236}">
                <a16:creationId xmlns:a16="http://schemas.microsoft.com/office/drawing/2014/main" id="{74C5261D-9DBD-4E76-A592-9F396CE2D0F9}"/>
              </a:ext>
            </a:extLst>
          </p:cNvPr>
          <p:cNvSpPr>
            <a:spLocks noGrp="1"/>
          </p:cNvSpPr>
          <p:nvPr>
            <p:ph idx="1"/>
          </p:nvPr>
        </p:nvSpPr>
        <p:spPr>
          <a:xfrm>
            <a:off x="6176719" y="542925"/>
            <a:ext cx="5375199" cy="5511035"/>
          </a:xfrm>
        </p:spPr>
        <p:txBody>
          <a:bodyPr anchor="ctr">
            <a:noAutofit/>
          </a:bodyPr>
          <a:lstStyle/>
          <a:p>
            <a:r>
              <a:rPr lang="en-US" sz="2800" dirty="0"/>
              <a:t>Statistical evidence or aggregate data demonstrate a significant difference in seeking or obtaining convictions or in imposing sentences </a:t>
            </a:r>
          </a:p>
          <a:p>
            <a:r>
              <a:rPr lang="en-US" sz="2800" dirty="0"/>
              <a:t>comparing individuals who have committed similar offenses and are similarly situated, </a:t>
            </a:r>
          </a:p>
          <a:p>
            <a:r>
              <a:rPr lang="en-US" sz="2800" dirty="0"/>
              <a:t>and the prosecution cannot establish race-neutral reasons for the disparity.</a:t>
            </a:r>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36</a:t>
            </a:fld>
            <a:endParaRPr lang="en-US"/>
          </a:p>
        </p:txBody>
      </p:sp>
      <p:pic>
        <p:nvPicPr>
          <p:cNvPr id="9"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4280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D7DE2-5923-4007-AB4C-7102A8845AD8}"/>
              </a:ext>
            </a:extLst>
          </p:cNvPr>
          <p:cNvSpPr>
            <a:spLocks noGrp="1"/>
          </p:cNvSpPr>
          <p:nvPr>
            <p:ph type="title"/>
          </p:nvPr>
        </p:nvSpPr>
        <p:spPr>
          <a:xfrm>
            <a:off x="1371600" y="1281916"/>
            <a:ext cx="9601200" cy="1485900"/>
          </a:xfrm>
        </p:spPr>
        <p:txBody>
          <a:bodyPr>
            <a:normAutofit/>
          </a:bodyPr>
          <a:lstStyle/>
          <a:p>
            <a:r>
              <a:rPr lang="en-US"/>
              <a:t>PC § 745 (d) motion for disclosure of relevant evidence</a:t>
            </a:r>
          </a:p>
        </p:txBody>
      </p:sp>
      <p:sp>
        <p:nvSpPr>
          <p:cNvPr id="3" name="Content Placeholder 2">
            <a:extLst>
              <a:ext uri="{FF2B5EF4-FFF2-40B4-BE49-F238E27FC236}">
                <a16:creationId xmlns:a16="http://schemas.microsoft.com/office/drawing/2014/main" id="{84061DDF-CD53-4B00-850C-6D565E71D031}"/>
              </a:ext>
            </a:extLst>
          </p:cNvPr>
          <p:cNvSpPr>
            <a:spLocks noGrp="1"/>
          </p:cNvSpPr>
          <p:nvPr>
            <p:ph idx="1"/>
          </p:nvPr>
        </p:nvSpPr>
        <p:spPr>
          <a:xfrm>
            <a:off x="1371600" y="2920620"/>
            <a:ext cx="9601200" cy="3623055"/>
          </a:xfrm>
        </p:spPr>
        <p:txBody>
          <a:bodyPr>
            <a:noAutofit/>
          </a:bodyPr>
          <a:lstStyle/>
          <a:p>
            <a:r>
              <a:rPr lang="en-US" sz="3200" dirty="0"/>
              <a:t>A defendant may file a motion requesting disclosure of all evidence relevant to a potential violation </a:t>
            </a:r>
            <a:r>
              <a:rPr lang="en-US" sz="3200" dirty="0" smtClean="0"/>
              <a:t>in </a:t>
            </a:r>
            <a:r>
              <a:rPr lang="en-US" sz="3200" dirty="0"/>
              <a:t>the possession or control of the state.  </a:t>
            </a:r>
          </a:p>
          <a:p>
            <a:r>
              <a:rPr lang="en-US" sz="3200" dirty="0"/>
              <a:t>The motion shall describe the type of records or information the defendant seeks.  </a:t>
            </a:r>
          </a:p>
          <a:p>
            <a:r>
              <a:rPr lang="en-US" sz="3200" dirty="0"/>
              <a:t>Upon a showing of good cause, def. gets the info.</a:t>
            </a:r>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37</a:t>
            </a:fld>
            <a:endParaRPr lang="en-US"/>
          </a:p>
        </p:txBody>
      </p:sp>
      <p:pic>
        <p:nvPicPr>
          <p:cNvPr id="9"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13643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9932-4F4A-4DC8-9288-5C93D22C55D7}"/>
              </a:ext>
            </a:extLst>
          </p:cNvPr>
          <p:cNvSpPr>
            <a:spLocks noGrp="1"/>
          </p:cNvSpPr>
          <p:nvPr>
            <p:ph type="title"/>
          </p:nvPr>
        </p:nvSpPr>
        <p:spPr>
          <a:xfrm>
            <a:off x="1494430" y="249383"/>
            <a:ext cx="9325970" cy="1097280"/>
          </a:xfrm>
        </p:spPr>
        <p:txBody>
          <a:bodyPr>
            <a:normAutofit/>
          </a:bodyPr>
          <a:lstStyle/>
          <a:p>
            <a:r>
              <a:rPr lang="en-US" b="1" dirty="0"/>
              <a:t>Pen. Code § 745 (e) - Remedy</a:t>
            </a:r>
          </a:p>
        </p:txBody>
      </p:sp>
      <p:sp>
        <p:nvSpPr>
          <p:cNvPr id="3" name="Content Placeholder 2">
            <a:extLst>
              <a:ext uri="{FF2B5EF4-FFF2-40B4-BE49-F238E27FC236}">
                <a16:creationId xmlns:a16="http://schemas.microsoft.com/office/drawing/2014/main" id="{A30E86EE-7060-4C15-9EFB-A7CA60B4B908}"/>
              </a:ext>
            </a:extLst>
          </p:cNvPr>
          <p:cNvSpPr>
            <a:spLocks noGrp="1"/>
          </p:cNvSpPr>
          <p:nvPr>
            <p:ph idx="1"/>
          </p:nvPr>
        </p:nvSpPr>
        <p:spPr>
          <a:xfrm>
            <a:off x="1494430" y="1288473"/>
            <a:ext cx="9325970" cy="4398093"/>
          </a:xfrm>
        </p:spPr>
        <p:txBody>
          <a:bodyPr>
            <a:normAutofit/>
          </a:bodyPr>
          <a:lstStyle/>
          <a:p>
            <a:pPr marL="0" indent="0">
              <a:buNone/>
            </a:pPr>
            <a:r>
              <a:rPr lang="en-US" sz="3200" dirty="0"/>
              <a:t>… the court </a:t>
            </a:r>
            <a:r>
              <a:rPr lang="en-US" sz="3200" b="1" dirty="0"/>
              <a:t>shall</a:t>
            </a:r>
            <a:r>
              <a:rPr lang="en-US" sz="3200" dirty="0"/>
              <a:t> impose a remedy specific to the violation found from the following list</a:t>
            </a:r>
            <a:r>
              <a:rPr lang="en-US" sz="3200" dirty="0" smtClean="0"/>
              <a:t>:</a:t>
            </a:r>
          </a:p>
          <a:p>
            <a:pPr marL="0" indent="0">
              <a:buNone/>
            </a:pPr>
            <a:r>
              <a:rPr lang="en-US" sz="3200" dirty="0" smtClean="0"/>
              <a:t>Before trial:</a:t>
            </a:r>
            <a:endParaRPr lang="en-US" sz="3200" dirty="0" smtClean="0"/>
          </a:p>
          <a:p>
            <a:pPr lvl="1"/>
            <a:r>
              <a:rPr lang="en-US" sz="2800" dirty="0"/>
              <a:t>	</a:t>
            </a:r>
            <a:r>
              <a:rPr lang="en-US" sz="2800" dirty="0" smtClean="0"/>
              <a:t>Mistrial</a:t>
            </a:r>
          </a:p>
          <a:p>
            <a:pPr lvl="1"/>
            <a:r>
              <a:rPr lang="en-US" sz="2800" dirty="0"/>
              <a:t>	</a:t>
            </a:r>
            <a:r>
              <a:rPr lang="en-US" sz="2800" dirty="0" smtClean="0"/>
              <a:t>New jury</a:t>
            </a:r>
          </a:p>
          <a:p>
            <a:pPr lvl="1"/>
            <a:r>
              <a:rPr lang="en-US" sz="2800" dirty="0"/>
              <a:t>	</a:t>
            </a:r>
            <a:r>
              <a:rPr lang="en-US" sz="2800" dirty="0" smtClean="0"/>
              <a:t>Drop certain charges</a:t>
            </a:r>
          </a:p>
          <a:p>
            <a:pPr marL="0" indent="0">
              <a:buNone/>
            </a:pPr>
            <a:r>
              <a:rPr lang="en-US" sz="3200" dirty="0" smtClean="0"/>
              <a:t>After conviction:</a:t>
            </a:r>
          </a:p>
          <a:p>
            <a:pPr lvl="1"/>
            <a:r>
              <a:rPr lang="en-US" sz="2800" dirty="0"/>
              <a:t>	</a:t>
            </a:r>
            <a:r>
              <a:rPr lang="en-US" sz="2800" dirty="0" smtClean="0"/>
              <a:t>Reduce imposed punishment to one no higher than those imposed on people of other R/E/NO.</a:t>
            </a:r>
            <a:endParaRPr lang="en-US" sz="2800"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38</a:t>
            </a:fld>
            <a:endParaRPr lang="en-US"/>
          </a:p>
        </p:txBody>
      </p:sp>
      <p:pic>
        <p:nvPicPr>
          <p:cNvPr id="9"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64275"/>
            <a:ext cx="1656522" cy="457200"/>
          </a:xfrm>
          <a:prstGeom prst="rect">
            <a:avLst/>
          </a:prstGeom>
        </p:spPr>
      </p:pic>
    </p:spTree>
    <p:extLst>
      <p:ext uri="{BB962C8B-B14F-4D97-AF65-F5344CB8AC3E}">
        <p14:creationId xmlns:p14="http://schemas.microsoft.com/office/powerpoint/2010/main" val="2951333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we stand, in California</a:t>
            </a:r>
            <a:endParaRPr lang="en-US" dirty="0"/>
          </a:p>
        </p:txBody>
      </p:sp>
      <p:sp>
        <p:nvSpPr>
          <p:cNvPr id="3" name="Content Placeholder 2"/>
          <p:cNvSpPr>
            <a:spLocks noGrp="1"/>
          </p:cNvSpPr>
          <p:nvPr>
            <p:ph idx="1"/>
          </p:nvPr>
        </p:nvSpPr>
        <p:spPr/>
        <p:txBody>
          <a:bodyPr>
            <a:normAutofit lnSpcReduction="10000"/>
          </a:bodyPr>
          <a:lstStyle/>
          <a:p>
            <a:r>
              <a:rPr lang="en-US" dirty="0" smtClean="0"/>
              <a:t>No cases have been finally adjudicated.</a:t>
            </a:r>
          </a:p>
          <a:p>
            <a:r>
              <a:rPr lang="en-US" dirty="0" smtClean="0"/>
              <a:t>State must provide data if a judge so orders.</a:t>
            </a:r>
          </a:p>
          <a:p>
            <a:pPr lvl="1"/>
            <a:r>
              <a:rPr lang="en-US" dirty="0" smtClean="0"/>
              <a:t>(Do they have it? How far back does it go?)</a:t>
            </a:r>
          </a:p>
          <a:p>
            <a:r>
              <a:rPr lang="en-US" dirty="0" smtClean="0"/>
              <a:t>Are the people “similarly situated”?</a:t>
            </a:r>
          </a:p>
          <a:p>
            <a:pPr lvl="1"/>
            <a:r>
              <a:rPr lang="en-US" dirty="0" smtClean="0"/>
              <a:t>State will argue no, there are differences.</a:t>
            </a:r>
          </a:p>
          <a:p>
            <a:pPr lvl="1"/>
            <a:r>
              <a:rPr lang="en-US" dirty="0" smtClean="0"/>
              <a:t>Burden of proof is hypothetically on the state to demonstrate this.</a:t>
            </a:r>
          </a:p>
          <a:p>
            <a:r>
              <a:rPr lang="en-US" dirty="0" smtClean="0"/>
              <a:t>Recall the failure of proportionality review in Death Penalty cases.</a:t>
            </a:r>
          </a:p>
          <a:p>
            <a:pPr lvl="1"/>
            <a:r>
              <a:rPr lang="en-US" dirty="0" smtClean="0"/>
              <a:t>State can go through each case and argue that the facts are special…</a:t>
            </a:r>
          </a:p>
          <a:p>
            <a:r>
              <a:rPr lang="en-US" dirty="0" smtClean="0"/>
              <a:t>Not a slam dunk, not clear how it will be interpreted.</a:t>
            </a:r>
          </a:p>
          <a:p>
            <a:r>
              <a:rPr lang="en-US" dirty="0" smtClean="0"/>
              <a:t>No doubt, however, about the intent of the legislature.</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39</a:t>
            </a:fld>
            <a:endParaRPr lang="en-US"/>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222710"/>
            <a:ext cx="1656522" cy="457200"/>
          </a:xfrm>
          <a:prstGeom prst="rect">
            <a:avLst/>
          </a:prstGeom>
        </p:spPr>
      </p:pic>
    </p:spTree>
    <p:extLst>
      <p:ext uri="{BB962C8B-B14F-4D97-AF65-F5344CB8AC3E}">
        <p14:creationId xmlns:p14="http://schemas.microsoft.com/office/powerpoint/2010/main" val="1180125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2009</a:t>
            </a:r>
            <a:endParaRPr lang="en-US" dirty="0"/>
          </a:p>
        </p:txBody>
      </p:sp>
      <p:sp>
        <p:nvSpPr>
          <p:cNvPr id="3" name="Content Placeholder 2"/>
          <p:cNvSpPr>
            <a:spLocks noGrp="1"/>
          </p:cNvSpPr>
          <p:nvPr>
            <p:ph idx="1"/>
          </p:nvPr>
        </p:nvSpPr>
        <p:spPr/>
        <p:txBody>
          <a:bodyPr/>
          <a:lstStyle/>
          <a:p>
            <a:r>
              <a:rPr lang="en-US" dirty="0" smtClean="0"/>
              <a:t>Floyd </a:t>
            </a:r>
            <a:r>
              <a:rPr lang="en-US" dirty="0" err="1" smtClean="0"/>
              <a:t>McKissick</a:t>
            </a:r>
            <a:r>
              <a:rPr lang="en-US" dirty="0" smtClean="0"/>
              <a:t> </a:t>
            </a:r>
            <a:r>
              <a:rPr lang="en-US" dirty="0" err="1" smtClean="0"/>
              <a:t>Jr</a:t>
            </a:r>
            <a:r>
              <a:rPr lang="en-US" dirty="0" smtClean="0"/>
              <a:t> (D-Durham)</a:t>
            </a:r>
          </a:p>
          <a:p>
            <a:pPr lvl="1"/>
            <a:r>
              <a:rPr lang="en-US" dirty="0" smtClean="0"/>
              <a:t>(Note: his dad was the first Black student at UNC Law)</a:t>
            </a:r>
          </a:p>
          <a:p>
            <a:r>
              <a:rPr lang="en-US" dirty="0" smtClean="0"/>
              <a:t>Legislative Black Caucus pushes hard</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092595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Outside actors</a:t>
            </a:r>
            <a:endParaRPr lang="en-US" dirty="0"/>
          </a:p>
        </p:txBody>
      </p:sp>
      <p:sp>
        <p:nvSpPr>
          <p:cNvPr id="3" name="Content Placeholder 2"/>
          <p:cNvSpPr>
            <a:spLocks noGrp="1"/>
          </p:cNvSpPr>
          <p:nvPr>
            <p:ph idx="1"/>
          </p:nvPr>
        </p:nvSpPr>
        <p:spPr>
          <a:xfrm>
            <a:off x="838200" y="1600200"/>
            <a:ext cx="9372600" cy="5105400"/>
          </a:xfrm>
        </p:spPr>
        <p:txBody>
          <a:bodyPr>
            <a:normAutofit/>
          </a:bodyPr>
          <a:lstStyle/>
          <a:p>
            <a:r>
              <a:rPr lang="en-US" dirty="0" smtClean="0"/>
              <a:t>NAACP, Rev. Barber, much more aggressive, public tone of pressure than previous president of NAACP</a:t>
            </a:r>
          </a:p>
          <a:p>
            <a:r>
              <a:rPr lang="en-US" dirty="0" smtClean="0"/>
              <a:t>Death penalty reform advocates</a:t>
            </a:r>
          </a:p>
          <a:p>
            <a:pPr lvl="1"/>
            <a:r>
              <a:rPr lang="en-US" dirty="0" smtClean="0"/>
              <a:t>Had already had lots of successes restricting use, many reforms since 2000 / 2001: eyewitness ID reform, discretion not to seek death, creation of Innocence Inquiry Commission, and so on…</a:t>
            </a:r>
          </a:p>
          <a:p>
            <a:r>
              <a:rPr lang="en-US" dirty="0" smtClean="0"/>
              <a:t>Democratic caucus has a closed session, people come out unanimously in favor.</a:t>
            </a:r>
          </a:p>
          <a:p>
            <a:pPr lvl="1"/>
            <a:r>
              <a:rPr lang="en-US" dirty="0" smtClean="0"/>
              <a:t>Black caucus within the democratic party: Don’t think representation does not matter; it does. </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109035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is everything</a:t>
            </a:r>
            <a:endParaRPr lang="en-US" dirty="0"/>
          </a:p>
        </p:txBody>
      </p:sp>
      <p:sp>
        <p:nvSpPr>
          <p:cNvPr id="3" name="Content Placeholder 2"/>
          <p:cNvSpPr>
            <a:spLocks noGrp="1"/>
          </p:cNvSpPr>
          <p:nvPr>
            <p:ph idx="1"/>
          </p:nvPr>
        </p:nvSpPr>
        <p:spPr/>
        <p:txBody>
          <a:bodyPr/>
          <a:lstStyle/>
          <a:p>
            <a:r>
              <a:rPr lang="en-US" dirty="0" smtClean="0"/>
              <a:t>NC as a leader in reforms from 2000 through 2009, eyewitness ID, many other reforms</a:t>
            </a:r>
          </a:p>
          <a:p>
            <a:r>
              <a:rPr lang="en-US" dirty="0" smtClean="0"/>
              <a:t>Exonerations: lots of them here in NC</a:t>
            </a:r>
            <a:endParaRPr lang="en-US" dirty="0"/>
          </a:p>
          <a:p>
            <a:endParaRPr lang="en-US" dirty="0"/>
          </a:p>
          <a:p>
            <a:r>
              <a:rPr lang="en-US" dirty="0" smtClean="0"/>
              <a:t>Lobbying by </a:t>
            </a:r>
            <a:r>
              <a:rPr lang="en-US" dirty="0" err="1" smtClean="0"/>
              <a:t>exonerees</a:t>
            </a:r>
            <a:r>
              <a:rPr lang="en-US" dirty="0" smtClean="0"/>
              <a:t>, including Bo Jones, Darryl Hunt, Jonathan Hoffman, Ed Chapman</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231361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RJA</a:t>
            </a:r>
            <a:endParaRPr lang="en-US" dirty="0"/>
          </a:p>
        </p:txBody>
      </p:sp>
      <p:sp>
        <p:nvSpPr>
          <p:cNvPr id="3" name="Content Placeholder 2"/>
          <p:cNvSpPr>
            <a:spLocks noGrp="1"/>
          </p:cNvSpPr>
          <p:nvPr>
            <p:ph idx="1"/>
          </p:nvPr>
        </p:nvSpPr>
        <p:spPr/>
        <p:txBody>
          <a:bodyPr/>
          <a:lstStyle/>
          <a:p>
            <a:r>
              <a:rPr lang="en-US" dirty="0" smtClean="0"/>
              <a:t>Read the law, it is only 3 pages long…</a:t>
            </a:r>
          </a:p>
          <a:p>
            <a:r>
              <a:rPr lang="en-US" dirty="0" smtClean="0"/>
              <a:t>Show racial disparity in:</a:t>
            </a:r>
          </a:p>
          <a:p>
            <a:endParaRPr lang="en-US" dirty="0" smtClean="0"/>
          </a:p>
          <a:p>
            <a:r>
              <a:rPr lang="en-US" dirty="0" smtClean="0"/>
              <a:t>Decision to seek or impose death:</a:t>
            </a:r>
          </a:p>
          <a:p>
            <a:pPr lvl="1"/>
            <a:r>
              <a:rPr lang="en-US" dirty="0" smtClean="0"/>
              <a:t>In the county, prosecutorial district, judicial division, or state</a:t>
            </a:r>
          </a:p>
          <a:p>
            <a:pPr lvl="1"/>
            <a:r>
              <a:rPr lang="en-US" dirty="0" smtClean="0"/>
              <a:t>At the time that death was sought or imposed</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530351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Relevant evidence to demonstrate disparities</a:t>
            </a:r>
            <a:endParaRPr lang="en-US" dirty="0"/>
          </a:p>
        </p:txBody>
      </p:sp>
      <p:sp>
        <p:nvSpPr>
          <p:cNvPr id="3" name="Content Placeholder 2"/>
          <p:cNvSpPr>
            <a:spLocks noGrp="1"/>
          </p:cNvSpPr>
          <p:nvPr>
            <p:ph idx="1"/>
          </p:nvPr>
        </p:nvSpPr>
        <p:spPr/>
        <p:txBody>
          <a:bodyPr/>
          <a:lstStyle/>
          <a:p>
            <a:r>
              <a:rPr lang="en-US" dirty="0" smtClean="0"/>
              <a:t>Statistical or other evidence including but not limited to:</a:t>
            </a:r>
          </a:p>
          <a:p>
            <a:pPr lvl="1"/>
            <a:r>
              <a:rPr lang="en-US" dirty="0" smtClean="0"/>
              <a:t>Sworn testimony of attorneys… or other members of the criminal justice system</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869846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of three findings</a:t>
            </a:r>
            <a:endParaRPr lang="en-US" dirty="0"/>
          </a:p>
        </p:txBody>
      </p:sp>
      <p:sp>
        <p:nvSpPr>
          <p:cNvPr id="3" name="Content Placeholder 2"/>
          <p:cNvSpPr>
            <a:spLocks noGrp="1"/>
          </p:cNvSpPr>
          <p:nvPr>
            <p:ph idx="1"/>
          </p:nvPr>
        </p:nvSpPr>
        <p:spPr/>
        <p:txBody>
          <a:bodyPr/>
          <a:lstStyle/>
          <a:p>
            <a:r>
              <a:rPr lang="en-US" dirty="0" smtClean="0"/>
              <a:t>Inmate’s race</a:t>
            </a:r>
          </a:p>
          <a:p>
            <a:r>
              <a:rPr lang="en-US" dirty="0" smtClean="0"/>
              <a:t>Victim’s race</a:t>
            </a:r>
          </a:p>
          <a:p>
            <a:r>
              <a:rPr lang="en-US" dirty="0" smtClean="0"/>
              <a:t>Peremptory challenges in jury selection</a:t>
            </a:r>
            <a:endParaRPr lang="en-US" dirty="0"/>
          </a:p>
        </p:txBody>
      </p:sp>
      <p:sp>
        <p:nvSpPr>
          <p:cNvPr id="4" name="Footer Placeholder 3"/>
          <p:cNvSpPr>
            <a:spLocks noGrp="1"/>
          </p:cNvSpPr>
          <p:nvPr>
            <p:ph type="ftr" sz="quarter" idx="11"/>
          </p:nvPr>
        </p:nvSpPr>
        <p:spPr/>
        <p:txBody>
          <a:bodyPr/>
          <a:lstStyle/>
          <a:p>
            <a:r>
              <a:rPr lang="en-US" smtClean="0"/>
              <a:t>Baumgartner, POLI 203, Spring 2025</a:t>
            </a:r>
            <a:endParaRPr lang="en-US"/>
          </a:p>
        </p:txBody>
      </p:sp>
      <p:sp>
        <p:nvSpPr>
          <p:cNvPr id="5" name="Slide Number Placeholder 4"/>
          <p:cNvSpPr>
            <a:spLocks noGrp="1"/>
          </p:cNvSpPr>
          <p:nvPr>
            <p:ph type="sldNum" sz="quarter" idx="12"/>
          </p:nvPr>
        </p:nvSpPr>
        <p:spPr/>
        <p:txBody>
          <a:bodyPr/>
          <a:lstStyle/>
          <a:p>
            <a:fld id="{8D4B8CC8-9496-482A-B097-746D52D1E611}" type="slidenum">
              <a:rPr lang="en-US" smtClean="0"/>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346186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1040</TotalTime>
  <Words>2795</Words>
  <Application>Microsoft Office PowerPoint</Application>
  <PresentationFormat>Widescreen</PresentationFormat>
  <Paragraphs>291</Paragraphs>
  <Slides>39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Racial Justice Act, passage, revisions, repeal, etc.  California version as well.</vt:lpstr>
      <vt:lpstr>So a turn to the legislature</vt:lpstr>
      <vt:lpstr>Lobbying the General Assembly in 2009: Bo Jones, Jonathan Hoffman, Ed Chapman, Darryl Hunt </vt:lpstr>
      <vt:lpstr>March 2009</vt:lpstr>
      <vt:lpstr>Outside actors</vt:lpstr>
      <vt:lpstr>Timing is everything</vt:lpstr>
      <vt:lpstr>2009 RJA</vt:lpstr>
      <vt:lpstr>Relevant evidence to demonstrate disparities</vt:lpstr>
      <vt:lpstr>Any of three findings</vt:lpstr>
      <vt:lpstr>States seek death, juries impose it</vt:lpstr>
      <vt:lpstr>OK, what is clear and what is not clear about the NC RJA?</vt:lpstr>
      <vt:lpstr>Unclear, needs to be litigated…</vt:lpstr>
      <vt:lpstr>What is enough disparity? </vt:lpstr>
      <vt:lpstr>10,000,000,000,000,000,000,000,000,000,000. </vt:lpstr>
      <vt:lpstr>How to rebut?</vt:lpstr>
      <vt:lpstr>How did this ever pass???</vt:lpstr>
      <vt:lpstr>What happened after it passed</vt:lpstr>
      <vt:lpstr>In 2011, the Republican Party takes over both chambers, for the first time in recent history.</vt:lpstr>
      <vt:lpstr>Hugh Holliman entered politics because of his daughter’s murder by Ricky Sanderson</vt:lpstr>
      <vt:lpstr>Hugh Holliman the target of these ads, defeated in 2012</vt:lpstr>
      <vt:lpstr>So many ironies</vt:lpstr>
      <vt:lpstr>Legal Strategy</vt:lpstr>
      <vt:lpstr>4 cases make it to trial</vt:lpstr>
      <vt:lpstr>One of the RJA cases involved the killing of an NC state trooper. Many troopers were in the courtroom when Judge Weeks ruled in favor of the inmate.</vt:lpstr>
      <vt:lpstr>Where we stand</vt:lpstr>
      <vt:lpstr>Restoring Proper Justice Act (2013; repeal immediately in 2011, back to requirement of demonstrating discriminatory intent.</vt:lpstr>
      <vt:lpstr>Only 3 states have an RJA</vt:lpstr>
      <vt:lpstr>Pen. Code § 745 (a) https://law.justia.com/codes/california/2020/code-pen/part-2/title-2/section-745/</vt:lpstr>
      <vt:lpstr>§ 745 (a)(1) out of court bias</vt:lpstr>
      <vt:lpstr>§ 745 (a)(2) in court bias</vt:lpstr>
      <vt:lpstr>Differences between (a)(1) and (a)(2)</vt:lpstr>
      <vt:lpstr>“Racially discriminatory language” defined:</vt:lpstr>
      <vt:lpstr>§ 745 (a)(3) charge or conviction</vt:lpstr>
      <vt:lpstr>§ 745 (a)(4)(A) – sentence &amp; defendant race/ethnicity</vt:lpstr>
      <vt:lpstr>§ 745 (a)(4)(B) – sentence &amp; victim race/ethnicity</vt:lpstr>
      <vt:lpstr>“More frequently” sought, obtained or imposed defined as:</vt:lpstr>
      <vt:lpstr>PC § 745 (d) motion for disclosure of relevant evidence</vt:lpstr>
      <vt:lpstr>Pen. Code § 745 (e) - Remedy</vt:lpstr>
      <vt:lpstr>Where we stand, in California</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Lenovo User</dc:creator>
  <cp:lastModifiedBy>Baumgartner, Frank R.</cp:lastModifiedBy>
  <cp:revision>96</cp:revision>
  <dcterms:created xsi:type="dcterms:W3CDTF">2018-01-15T16:13:46Z</dcterms:created>
  <dcterms:modified xsi:type="dcterms:W3CDTF">2025-04-14T18:22:20Z</dcterms:modified>
</cp:coreProperties>
</file>