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61" r:id="rId3"/>
    <p:sldId id="260" r:id="rId4"/>
    <p:sldId id="310" r:id="rId5"/>
    <p:sldId id="306" r:id="rId6"/>
    <p:sldId id="307" r:id="rId7"/>
    <p:sldId id="308" r:id="rId8"/>
    <p:sldId id="309" r:id="rId9"/>
    <p:sldId id="31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722" autoAdjust="0"/>
    <p:restoredTop sz="94660"/>
  </p:normalViewPr>
  <p:slideViewPr>
    <p:cSldViewPr snapToGrid="0">
      <p:cViewPr varScale="1">
        <p:scale>
          <a:sx n="115" d="100"/>
          <a:sy n="115" d="100"/>
        </p:scale>
        <p:origin x="114" y="876"/>
      </p:cViewPr>
      <p:guideLst/>
    </p:cSldViewPr>
  </p:slideViewPr>
  <p:notesTextViewPr>
    <p:cViewPr>
      <p:scale>
        <a:sx n="1" d="1"/>
        <a:sy n="1" d="1"/>
      </p:scale>
      <p:origin x="0" y="0"/>
    </p:cViewPr>
  </p:notesTextViewPr>
  <p:sorterViewPr>
    <p:cViewPr>
      <p:scale>
        <a:sx n="100" d="100"/>
        <a:sy n="100" d="100"/>
      </p:scale>
      <p:origin x="0" y="-39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76421F-7BBC-4F22-BBE3-D4F3A5D41068}" type="datetimeFigureOut">
              <a:rPr lang="en-US" smtClean="0"/>
              <a:t>4/28/2025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30ADF6-B1C2-4809-81B8-B6471EB311A5}" type="slidenum">
              <a:rPr lang="en-US" smtClean="0"/>
              <a:t>‹#›</a:t>
            </a:fld>
            <a:endParaRPr lang="en-US"/>
          </a:p>
        </p:txBody>
      </p:sp>
    </p:spTree>
    <p:extLst>
      <p:ext uri="{BB962C8B-B14F-4D97-AF65-F5344CB8AC3E}">
        <p14:creationId xmlns:p14="http://schemas.microsoft.com/office/powerpoint/2010/main" val="4079588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30ADF6-B1C2-4809-81B8-B6471EB311A5}" type="slidenum">
              <a:rPr lang="en-US" smtClean="0"/>
              <a:t>1</a:t>
            </a:fld>
            <a:endParaRPr lang="en-US"/>
          </a:p>
        </p:txBody>
      </p:sp>
    </p:spTree>
    <p:extLst>
      <p:ext uri="{BB962C8B-B14F-4D97-AF65-F5344CB8AC3E}">
        <p14:creationId xmlns:p14="http://schemas.microsoft.com/office/powerpoint/2010/main" val="3110801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2B2E11-C14D-412A-A02D-2BEAB58F807E}" type="datetime1">
              <a:rPr lang="en-US" smtClean="0"/>
              <a:t>4/28/2025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3574432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EDEBB0-581B-4369-A7F2-CB9AE8B10A46}" type="datetime1">
              <a:rPr lang="en-US" smtClean="0"/>
              <a:t>4/28/2025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4273329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D8A9F1-F138-43D6-92A9-75B9E7A52A78}" type="datetime1">
              <a:rPr lang="en-US" smtClean="0"/>
              <a:t>4/28/2025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300383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D875B8-D632-43A0-8410-8CE21CBACF3E}" type="datetime1">
              <a:rPr lang="en-US" smtClean="0"/>
              <a:t>4/28/2025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162616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841E1A-9802-4EB4-BDD6-1A4A50536895}" type="datetime1">
              <a:rPr lang="en-US" smtClean="0"/>
              <a:t>4/28/2025</a:t>
            </a:fld>
            <a:endParaRPr lang="en-US"/>
          </a:p>
        </p:txBody>
      </p:sp>
      <p:sp>
        <p:nvSpPr>
          <p:cNvPr id="5" name="Footer Placeholder 4"/>
          <p:cNvSpPr>
            <a:spLocks noGrp="1"/>
          </p:cNvSpPr>
          <p:nvPr>
            <p:ph type="ftr" sz="quarter" idx="11"/>
          </p:nvPr>
        </p:nvSpPr>
        <p:spPr/>
        <p:txBody>
          <a:bodyPr/>
          <a:lstStyle/>
          <a:p>
            <a:r>
              <a:rPr lang="en-US"/>
              <a:t>Baumgartner, POLI 203, Spring 2025</a:t>
            </a:r>
          </a:p>
        </p:txBody>
      </p:sp>
      <p:sp>
        <p:nvSpPr>
          <p:cNvPr id="6" name="Slide Number Placeholder 5"/>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101781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D0236FB-31A1-4594-A51F-68942D7FD63D}" type="datetime1">
              <a:rPr lang="en-US" smtClean="0"/>
              <a:t>4/28/2025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2959328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EE053F-906A-443E-97E5-9FEBA63C3289}" type="datetime1">
              <a:rPr lang="en-US" smtClean="0"/>
              <a:t>4/28/2025</a:t>
            </a:fld>
            <a:endParaRPr lang="en-US"/>
          </a:p>
        </p:txBody>
      </p:sp>
      <p:sp>
        <p:nvSpPr>
          <p:cNvPr id="8" name="Footer Placeholder 7"/>
          <p:cNvSpPr>
            <a:spLocks noGrp="1"/>
          </p:cNvSpPr>
          <p:nvPr>
            <p:ph type="ftr" sz="quarter" idx="11"/>
          </p:nvPr>
        </p:nvSpPr>
        <p:spPr/>
        <p:txBody>
          <a:bodyPr/>
          <a:lstStyle/>
          <a:p>
            <a:r>
              <a:rPr lang="en-US"/>
              <a:t>Baumgartner, POLI 203, Spring 2025</a:t>
            </a:r>
          </a:p>
        </p:txBody>
      </p:sp>
      <p:sp>
        <p:nvSpPr>
          <p:cNvPr id="9" name="Slide Number Placeholder 8"/>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68795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C622A90-3968-4865-95E8-4A5F58A43475}" type="datetime1">
              <a:rPr lang="en-US" smtClean="0"/>
              <a:t>4/28/2025</a:t>
            </a:fld>
            <a:endParaRPr lang="en-US"/>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122506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329728-3289-419D-B357-ADE5165AB384}" type="datetime1">
              <a:rPr lang="en-US" smtClean="0"/>
              <a:t>4/28/2025</a:t>
            </a:fld>
            <a:endParaRPr lang="en-US"/>
          </a:p>
        </p:txBody>
      </p:sp>
      <p:sp>
        <p:nvSpPr>
          <p:cNvPr id="3" name="Footer Placeholder 2"/>
          <p:cNvSpPr>
            <a:spLocks noGrp="1"/>
          </p:cNvSpPr>
          <p:nvPr>
            <p:ph type="ftr" sz="quarter" idx="11"/>
          </p:nvPr>
        </p:nvSpPr>
        <p:spPr/>
        <p:txBody>
          <a:bodyPr/>
          <a:lstStyle/>
          <a:p>
            <a:r>
              <a:rPr lang="en-US"/>
              <a:t>Baumgartner, POLI 203, Spring 2025</a:t>
            </a:r>
          </a:p>
        </p:txBody>
      </p:sp>
      <p:sp>
        <p:nvSpPr>
          <p:cNvPr id="4" name="Slide Number Placeholder 3"/>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383944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B2D7A8-3332-42E0-8E4F-CAC1FA767C44}" type="datetime1">
              <a:rPr lang="en-US" smtClean="0"/>
              <a:t>4/28/2025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226329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01A8BC-B3B3-42A4-8F37-A1F25D6321F3}" type="datetime1">
              <a:rPr lang="en-US" smtClean="0"/>
              <a:t>4/28/2025</a:t>
            </a:fld>
            <a:endParaRPr lang="en-US"/>
          </a:p>
        </p:txBody>
      </p:sp>
      <p:sp>
        <p:nvSpPr>
          <p:cNvPr id="6" name="Footer Placeholder 5"/>
          <p:cNvSpPr>
            <a:spLocks noGrp="1"/>
          </p:cNvSpPr>
          <p:nvPr>
            <p:ph type="ftr" sz="quarter" idx="11"/>
          </p:nvPr>
        </p:nvSpPr>
        <p:spPr/>
        <p:txBody>
          <a:bodyPr/>
          <a:lstStyle/>
          <a:p>
            <a:r>
              <a:rPr lang="en-US"/>
              <a:t>Baumgartner, POLI 203, Spring 2025</a:t>
            </a:r>
          </a:p>
        </p:txBody>
      </p:sp>
      <p:sp>
        <p:nvSpPr>
          <p:cNvPr id="7" name="Slide Number Placeholder 6"/>
          <p:cNvSpPr>
            <a:spLocks noGrp="1"/>
          </p:cNvSpPr>
          <p:nvPr>
            <p:ph type="sldNum" sz="quarter" idx="12"/>
          </p:nvPr>
        </p:nvSpPr>
        <p:spPr/>
        <p:txBody>
          <a:bodyPr/>
          <a:lstStyle/>
          <a:p>
            <a:fld id="{8D4B8CC8-9496-482A-B097-746D52D1E611}" type="slidenum">
              <a:rPr lang="en-US" smtClean="0"/>
              <a:t>‹#›</a:t>
            </a:fld>
            <a:endParaRPr lang="en-US"/>
          </a:p>
        </p:txBody>
      </p:sp>
    </p:spTree>
    <p:extLst>
      <p:ext uri="{BB962C8B-B14F-4D97-AF65-F5344CB8AC3E}">
        <p14:creationId xmlns:p14="http://schemas.microsoft.com/office/powerpoint/2010/main" val="4153588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A218E2-423D-4B44-81E5-0B818111ABB9}" type="datetime1">
              <a:rPr lang="en-US" smtClean="0"/>
              <a:t>4/28/2025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Baumgartner, POLI 203, Spring 2025</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4B8CC8-9496-482A-B097-746D52D1E611}" type="slidenum">
              <a:rPr lang="en-US" smtClean="0"/>
              <a:t>‹#›</a:t>
            </a:fld>
            <a:endParaRPr lang="en-US"/>
          </a:p>
        </p:txBody>
      </p:sp>
    </p:spTree>
    <p:extLst>
      <p:ext uri="{BB962C8B-B14F-4D97-AF65-F5344CB8AC3E}">
        <p14:creationId xmlns:p14="http://schemas.microsoft.com/office/powerpoint/2010/main" val="919580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6185" y="321583"/>
            <a:ext cx="11852030" cy="1332650"/>
          </a:xfrm>
        </p:spPr>
        <p:txBody>
          <a:bodyPr>
            <a:normAutofit/>
          </a:bodyPr>
          <a:lstStyle/>
          <a:p>
            <a:r>
              <a:rPr lang="en-US" dirty="0"/>
              <a:t>Review for final and last feedback</a:t>
            </a:r>
          </a:p>
        </p:txBody>
      </p:sp>
      <p:sp>
        <p:nvSpPr>
          <p:cNvPr id="2" name="Content Placeholder 1"/>
          <p:cNvSpPr>
            <a:spLocks noGrp="1"/>
          </p:cNvSpPr>
          <p:nvPr>
            <p:ph idx="1"/>
          </p:nvPr>
        </p:nvSpPr>
        <p:spPr>
          <a:xfrm>
            <a:off x="838200" y="1654234"/>
            <a:ext cx="10515600" cy="4322618"/>
          </a:xfrm>
        </p:spPr>
        <p:txBody>
          <a:bodyPr>
            <a:normAutofit/>
          </a:bodyPr>
          <a:lstStyle/>
          <a:p>
            <a:r>
              <a:rPr lang="en-US" dirty="0"/>
              <a:t>Plan for today:</a:t>
            </a:r>
          </a:p>
          <a:p>
            <a:r>
              <a:rPr lang="en-US" dirty="0"/>
              <a:t>We already reviewed the first-day survey</a:t>
            </a:r>
          </a:p>
          <a:p>
            <a:r>
              <a:rPr lang="en-US" dirty="0"/>
              <a:t>Logistics of Exam and any questions</a:t>
            </a:r>
          </a:p>
          <a:p>
            <a:endParaRPr lang="en-US" dirty="0"/>
          </a:p>
          <a:p>
            <a:r>
              <a:rPr lang="en-US" dirty="0"/>
              <a:t>Final comments and feedback</a:t>
            </a:r>
          </a:p>
          <a:p>
            <a:endParaRPr lang="en-US" dirty="0"/>
          </a:p>
          <a:p>
            <a:endParaRPr lang="en-US" dirty="0"/>
          </a:p>
          <a:p>
            <a:pPr marL="0" indent="0" algn="ctr">
              <a:buNone/>
            </a:pPr>
            <a:r>
              <a:rPr lang="en-US" dirty="0"/>
              <a:t>April 28, 2025</a:t>
            </a:r>
          </a:p>
        </p:txBody>
      </p:sp>
      <p:pic>
        <p:nvPicPr>
          <p:cNvPr id="8"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
        <p:nvSpPr>
          <p:cNvPr id="3" name="Footer Placeholder 2"/>
          <p:cNvSpPr>
            <a:spLocks noGrp="1"/>
          </p:cNvSpPr>
          <p:nvPr>
            <p:ph type="ftr" sz="quarter" idx="11"/>
          </p:nvPr>
        </p:nvSpPr>
        <p:spPr/>
        <p:txBody>
          <a:bodyPr/>
          <a:lstStyle/>
          <a:p>
            <a:r>
              <a:rPr lang="en-US"/>
              <a:t>Baumgartner, POLI 203, Spring 2025</a:t>
            </a:r>
            <a:endParaRPr lang="en-US" dirty="0"/>
          </a:p>
        </p:txBody>
      </p:sp>
      <p:sp>
        <p:nvSpPr>
          <p:cNvPr id="5" name="Slide Number Placeholder 4"/>
          <p:cNvSpPr>
            <a:spLocks noGrp="1"/>
          </p:cNvSpPr>
          <p:nvPr>
            <p:ph type="sldNum" sz="quarter" idx="12"/>
          </p:nvPr>
        </p:nvSpPr>
        <p:spPr/>
        <p:txBody>
          <a:bodyPr/>
          <a:lstStyle/>
          <a:p>
            <a:fld id="{8D4B8CC8-9496-482A-B097-746D52D1E611}" type="slidenum">
              <a:rPr lang="en-US" smtClean="0"/>
              <a:t>1</a:t>
            </a:fld>
            <a:endParaRPr lang="en-US"/>
          </a:p>
        </p:txBody>
      </p:sp>
    </p:spTree>
    <p:extLst>
      <p:ext uri="{BB962C8B-B14F-4D97-AF65-F5344CB8AC3E}">
        <p14:creationId xmlns:p14="http://schemas.microsoft.com/office/powerpoint/2010/main" val="868473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 of the final</a:t>
            </a:r>
          </a:p>
        </p:txBody>
      </p:sp>
      <p:sp>
        <p:nvSpPr>
          <p:cNvPr id="3" name="Content Placeholder 2"/>
          <p:cNvSpPr>
            <a:spLocks noGrp="1"/>
          </p:cNvSpPr>
          <p:nvPr>
            <p:ph idx="1"/>
          </p:nvPr>
        </p:nvSpPr>
        <p:spPr>
          <a:xfrm>
            <a:off x="838200" y="1529542"/>
            <a:ext cx="10515600" cy="4647421"/>
          </a:xfrm>
        </p:spPr>
        <p:txBody>
          <a:bodyPr>
            <a:normAutofit fontScale="92500"/>
          </a:bodyPr>
          <a:lstStyle/>
          <a:p>
            <a:r>
              <a:rPr lang="en-US" dirty="0"/>
              <a:t>Wed April 30, 4-7pm in the regular classroom</a:t>
            </a:r>
          </a:p>
          <a:p>
            <a:r>
              <a:rPr lang="en-US" dirty="0" smtClean="0"/>
              <a:t>In </a:t>
            </a:r>
            <a:r>
              <a:rPr lang="en-US" dirty="0"/>
              <a:t>class, through Canvas. Identical format to the quizzes</a:t>
            </a:r>
            <a:r>
              <a:rPr lang="en-US" dirty="0" smtClean="0"/>
              <a:t>. 100 questions. </a:t>
            </a:r>
          </a:p>
          <a:p>
            <a:r>
              <a:rPr lang="en-US" dirty="0" smtClean="0"/>
              <a:t>Quizzes should now be visible for browsing and studying. Access will be denied to the quizzes shortly before the final. But you should have it now.</a:t>
            </a:r>
            <a:endParaRPr lang="en-US" dirty="0"/>
          </a:p>
          <a:p>
            <a:r>
              <a:rPr lang="en-US" dirty="0" smtClean="0"/>
              <a:t>Closed </a:t>
            </a:r>
            <a:r>
              <a:rPr lang="en-US" dirty="0"/>
              <a:t>book. No internet browsing</a:t>
            </a:r>
            <a:r>
              <a:rPr lang="en-US" dirty="0" smtClean="0"/>
              <a:t>. No visible phones or other e-devices. Sign a class roster with your TA at the end of the exam before you leave.</a:t>
            </a:r>
            <a:endParaRPr lang="en-US" dirty="0"/>
          </a:p>
          <a:p>
            <a:pPr lvl="1"/>
            <a:r>
              <a:rPr lang="en-US" dirty="0" smtClean="0"/>
              <a:t>If we see you on a web site or device including your phone, you’ll immediately get a grade of 0 for the exam.</a:t>
            </a:r>
            <a:endParaRPr lang="en-US" dirty="0"/>
          </a:p>
          <a:p>
            <a:r>
              <a:rPr lang="en-US" dirty="0"/>
              <a:t>You must be in class unless you are doing it through ARS or have made other arrangements with me for some special reason such as three exams on the same day. </a:t>
            </a:r>
          </a:p>
          <a:p>
            <a:endParaRPr lang="en-US" dirty="0"/>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2</a:t>
            </a:fld>
            <a:endParaRPr lang="en-US"/>
          </a:p>
        </p:txBody>
      </p:sp>
      <p:pic>
        <p:nvPicPr>
          <p:cNvPr id="6" name="Content Placeholder 6">
            <a:extLst>
              <a:ext uri="{FF2B5EF4-FFF2-40B4-BE49-F238E27FC236}">
                <a16:creationId xmlns:a16="http://schemas.microsoft.com/office/drawing/2014/main" id="{B1EA1500-CCF9-3B51-9820-D722481668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396585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study for the final:</a:t>
            </a:r>
          </a:p>
        </p:txBody>
      </p:sp>
      <p:sp>
        <p:nvSpPr>
          <p:cNvPr id="3" name="Content Placeholder 2"/>
          <p:cNvSpPr>
            <a:spLocks noGrp="1"/>
          </p:cNvSpPr>
          <p:nvPr>
            <p:ph idx="1"/>
          </p:nvPr>
        </p:nvSpPr>
        <p:spPr/>
        <p:txBody>
          <a:bodyPr/>
          <a:lstStyle/>
          <a:p>
            <a:r>
              <a:rPr lang="en-US" dirty="0" smtClean="0"/>
              <a:t>Review </a:t>
            </a:r>
            <a:r>
              <a:rPr lang="en-US" dirty="0"/>
              <a:t>the quizzes. I guarantee that will be helpful.</a:t>
            </a:r>
          </a:p>
          <a:p>
            <a:r>
              <a:rPr lang="en-US" dirty="0"/>
              <a:t>Keep in mind the difference between a number and a rate or a percentage. Los Angeles has more homicides because 10,000,000 people live there. If I asked about the rate, the answer might not be the same</a:t>
            </a:r>
            <a:r>
              <a:rPr lang="en-US" dirty="0" smtClean="0"/>
              <a:t>.</a:t>
            </a:r>
          </a:p>
          <a:p>
            <a:r>
              <a:rPr lang="en-US" dirty="0" smtClean="0"/>
              <a:t>Review the books, lectures, and speakers.</a:t>
            </a:r>
            <a:endParaRPr lang="en-US" dirty="0"/>
          </a:p>
          <a:p>
            <a:r>
              <a:rPr lang="en-US" dirty="0" smtClean="0"/>
              <a:t> Don’t </a:t>
            </a:r>
            <a:r>
              <a:rPr lang="en-US" dirty="0"/>
              <a:t>stress too much: final exam = 20 percent of the grade.</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3</a:t>
            </a:fld>
            <a:endParaRPr lang="en-US"/>
          </a:p>
        </p:txBody>
      </p:sp>
      <p:pic>
        <p:nvPicPr>
          <p:cNvPr id="6" name="Content Placeholder 6">
            <a:extLst>
              <a:ext uri="{FF2B5EF4-FFF2-40B4-BE49-F238E27FC236}">
                <a16:creationId xmlns:a16="http://schemas.microsoft.com/office/drawing/2014/main" id="{71A4E317-507A-11F2-1999-43E5F54695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760873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254AE-1901-B94E-7148-8780FB0E3421}"/>
              </a:ext>
            </a:extLst>
          </p:cNvPr>
          <p:cNvSpPr>
            <a:spLocks noGrp="1"/>
          </p:cNvSpPr>
          <p:nvPr>
            <p:ph type="title"/>
          </p:nvPr>
        </p:nvSpPr>
        <p:spPr/>
        <p:txBody>
          <a:bodyPr/>
          <a:lstStyle/>
          <a:p>
            <a:r>
              <a:rPr lang="en-US" dirty="0"/>
              <a:t>Content of the final</a:t>
            </a:r>
          </a:p>
        </p:txBody>
      </p:sp>
      <p:sp>
        <p:nvSpPr>
          <p:cNvPr id="3" name="Content Placeholder 2">
            <a:extLst>
              <a:ext uri="{FF2B5EF4-FFF2-40B4-BE49-F238E27FC236}">
                <a16:creationId xmlns:a16="http://schemas.microsoft.com/office/drawing/2014/main" id="{98670528-A9E0-ABA2-B08B-FD8E942640E0}"/>
              </a:ext>
            </a:extLst>
          </p:cNvPr>
          <p:cNvSpPr>
            <a:spLocks noGrp="1"/>
          </p:cNvSpPr>
          <p:nvPr>
            <p:ph idx="1"/>
          </p:nvPr>
        </p:nvSpPr>
        <p:spPr/>
        <p:txBody>
          <a:bodyPr>
            <a:normAutofit lnSpcReduction="10000"/>
          </a:bodyPr>
          <a:lstStyle/>
          <a:p>
            <a:r>
              <a:rPr lang="en-US" dirty="0"/>
              <a:t>Similar to the quizzes.</a:t>
            </a:r>
          </a:p>
          <a:p>
            <a:r>
              <a:rPr lang="en-US" dirty="0"/>
              <a:t>I like it when people know facts and background so that their opinions are based on solid facts, not assumptions.</a:t>
            </a:r>
          </a:p>
          <a:p>
            <a:r>
              <a:rPr lang="en-US" dirty="0"/>
              <a:t>So, know the basic facts. It’s ok to be off by a fraction or small percentage; I’m not trying to trick you or catch you on a numeric technicality. But you should know facts and numbers, generally.</a:t>
            </a:r>
          </a:p>
          <a:p>
            <a:r>
              <a:rPr lang="en-US" dirty="0"/>
              <a:t>Court cases matter, so remember important citations.</a:t>
            </a:r>
          </a:p>
          <a:p>
            <a:r>
              <a:rPr lang="en-US" dirty="0"/>
              <a:t>Refresh your memory about which speaker was which.</a:t>
            </a:r>
          </a:p>
          <a:p>
            <a:r>
              <a:rPr lang="en-US" dirty="0"/>
              <a:t>Pay careful attention to the language of the question and choose the best answer, given that language.</a:t>
            </a:r>
          </a:p>
          <a:p>
            <a:endParaRPr lang="en-US" dirty="0"/>
          </a:p>
        </p:txBody>
      </p:sp>
      <p:sp>
        <p:nvSpPr>
          <p:cNvPr id="4" name="Footer Placeholder 3">
            <a:extLst>
              <a:ext uri="{FF2B5EF4-FFF2-40B4-BE49-F238E27FC236}">
                <a16:creationId xmlns:a16="http://schemas.microsoft.com/office/drawing/2014/main" id="{E6A83957-6EB5-4354-994F-D0F8B42E69BE}"/>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F95E98ED-A5F4-FFDF-5218-4A868E4C43AB}"/>
              </a:ext>
            </a:extLst>
          </p:cNvPr>
          <p:cNvSpPr>
            <a:spLocks noGrp="1"/>
          </p:cNvSpPr>
          <p:nvPr>
            <p:ph type="sldNum" sz="quarter" idx="12"/>
          </p:nvPr>
        </p:nvSpPr>
        <p:spPr/>
        <p:txBody>
          <a:bodyPr/>
          <a:lstStyle/>
          <a:p>
            <a:fld id="{8D4B8CC8-9496-482A-B097-746D52D1E611}" type="slidenum">
              <a:rPr lang="en-US" smtClean="0"/>
              <a:t>4</a:t>
            </a:fld>
            <a:endParaRPr lang="en-US"/>
          </a:p>
        </p:txBody>
      </p:sp>
      <p:pic>
        <p:nvPicPr>
          <p:cNvPr id="6" name="Content Placeholder 6">
            <a:extLst>
              <a:ext uri="{FF2B5EF4-FFF2-40B4-BE49-F238E27FC236}">
                <a16:creationId xmlns:a16="http://schemas.microsoft.com/office/drawing/2014/main" id="{ED86EF58-F030-6717-0441-B20E5B2393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874139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last comments</a:t>
            </a:r>
          </a:p>
        </p:txBody>
      </p:sp>
      <p:sp>
        <p:nvSpPr>
          <p:cNvPr id="3" name="Content Placeholder 2"/>
          <p:cNvSpPr>
            <a:spLocks noGrp="1"/>
          </p:cNvSpPr>
          <p:nvPr>
            <p:ph idx="1"/>
          </p:nvPr>
        </p:nvSpPr>
        <p:spPr/>
        <p:txBody>
          <a:bodyPr/>
          <a:lstStyle/>
          <a:p>
            <a:r>
              <a:rPr lang="en-US" dirty="0"/>
              <a:t>Thank you for showing interest in this class</a:t>
            </a:r>
          </a:p>
          <a:p>
            <a:r>
              <a:rPr lang="en-US" dirty="0"/>
              <a:t>I hope you have learned a lot.</a:t>
            </a:r>
          </a:p>
          <a:p>
            <a:r>
              <a:rPr lang="en-US" dirty="0"/>
              <a:t>If nothing else, I hope you have learned to assess things as they actually work, not as one might hope they work, or as one could wishfully think they do work, or assume they work.</a:t>
            </a:r>
          </a:p>
          <a:p>
            <a:pPr lvl="1"/>
            <a:r>
              <a:rPr lang="en-US" dirty="0"/>
              <a:t>Wishful thinking is not good public policy</a:t>
            </a:r>
          </a:p>
          <a:p>
            <a:pPr lvl="1"/>
            <a:r>
              <a:rPr lang="en-US" dirty="0"/>
              <a:t>Due-diligence: understand the facts of what you are arguing about so that your opinion is based on reality, not wishful thinking.</a:t>
            </a:r>
          </a:p>
          <a:p>
            <a:r>
              <a:rPr lang="en-US" dirty="0"/>
              <a:t>That statement seems to have increased relevance in today’s polarized political environment, but it’s always been good advice!</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5</a:t>
            </a:fld>
            <a:endParaRPr lang="en-US"/>
          </a:p>
        </p:txBody>
      </p:sp>
      <p:pic>
        <p:nvPicPr>
          <p:cNvPr id="6" name="Content Placeholder 6">
            <a:extLst>
              <a:ext uri="{FF2B5EF4-FFF2-40B4-BE49-F238E27FC236}">
                <a16:creationId xmlns:a16="http://schemas.microsoft.com/office/drawing/2014/main" id="{F0083DCD-8A17-29C5-C825-0367DC9FCE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747826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Career ideas</a:t>
            </a:r>
          </a:p>
        </p:txBody>
      </p:sp>
      <p:sp>
        <p:nvSpPr>
          <p:cNvPr id="3" name="Content Placeholder 2"/>
          <p:cNvSpPr>
            <a:spLocks noGrp="1"/>
          </p:cNvSpPr>
          <p:nvPr>
            <p:ph idx="1"/>
          </p:nvPr>
        </p:nvSpPr>
        <p:spPr/>
        <p:txBody>
          <a:bodyPr/>
          <a:lstStyle/>
          <a:p>
            <a:r>
              <a:rPr lang="en-US" dirty="0"/>
              <a:t>First, if you took this class just because it was interesting, or fit into your schedule, and have no plans to let it affect you in the future, that’s totally fine.</a:t>
            </a:r>
          </a:p>
          <a:p>
            <a:r>
              <a:rPr lang="en-US" dirty="0"/>
              <a:t>But if you do:</a:t>
            </a:r>
          </a:p>
          <a:p>
            <a:pPr lvl="1"/>
            <a:r>
              <a:rPr lang="en-US" dirty="0"/>
              <a:t>Defense attorney is not the only option. It’s a good option. But so are these:</a:t>
            </a:r>
          </a:p>
          <a:p>
            <a:pPr lvl="1"/>
            <a:r>
              <a:rPr lang="en-US" dirty="0"/>
              <a:t>Prosecutor. You don’t have to be a bad and dishonest one. You could be a good one. You’d definitely have way more power.</a:t>
            </a:r>
          </a:p>
          <a:p>
            <a:pPr lvl="1"/>
            <a:r>
              <a:rPr lang="en-US" dirty="0"/>
              <a:t>Investigator, social worker, mitigation specialist, psychologist, forensic science</a:t>
            </a:r>
          </a:p>
          <a:p>
            <a:pPr lvl="1"/>
            <a:r>
              <a:rPr lang="en-US" dirty="0"/>
              <a:t>Many other professions work around these cases and they have a mix of people skills (investigators) and technical skills. Not all are lawyers.</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6</a:t>
            </a:fld>
            <a:endParaRPr lang="en-US"/>
          </a:p>
        </p:txBody>
      </p:sp>
      <p:pic>
        <p:nvPicPr>
          <p:cNvPr id="6" name="Content Placeholder 6">
            <a:extLst>
              <a:ext uri="{FF2B5EF4-FFF2-40B4-BE49-F238E27FC236}">
                <a16:creationId xmlns:a16="http://schemas.microsoft.com/office/drawing/2014/main" id="{21DC4596-3074-4CF9-82DE-FC5AF816F2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140729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4558"/>
          </a:xfrm>
        </p:spPr>
        <p:txBody>
          <a:bodyPr/>
          <a:lstStyle/>
          <a:p>
            <a:r>
              <a:rPr lang="en-US" dirty="0"/>
              <a:t>What was this class about, anyway?</a:t>
            </a:r>
          </a:p>
        </p:txBody>
      </p:sp>
      <p:sp>
        <p:nvSpPr>
          <p:cNvPr id="3" name="Content Placeholder 2"/>
          <p:cNvSpPr>
            <a:spLocks noGrp="1"/>
          </p:cNvSpPr>
          <p:nvPr>
            <p:ph idx="1"/>
          </p:nvPr>
        </p:nvSpPr>
        <p:spPr>
          <a:xfrm>
            <a:off x="838200" y="1329070"/>
            <a:ext cx="10515600" cy="4847893"/>
          </a:xfrm>
        </p:spPr>
        <p:txBody>
          <a:bodyPr>
            <a:normAutofit fontScale="85000" lnSpcReduction="10000"/>
          </a:bodyPr>
          <a:lstStyle/>
          <a:p>
            <a:r>
              <a:rPr lang="en-US" dirty="0"/>
              <a:t>Don’t forget that at the core of everything we have discussed was a homicide.</a:t>
            </a:r>
          </a:p>
          <a:p>
            <a:r>
              <a:rPr lang="en-US" dirty="0"/>
              <a:t>We’ve had over a million homicides since 1972…</a:t>
            </a:r>
          </a:p>
          <a:p>
            <a:r>
              <a:rPr lang="en-US" dirty="0"/>
              <a:t>Let that sink in. That’s the problem, violence, killing, loved ones violently killed.</a:t>
            </a:r>
          </a:p>
          <a:p>
            <a:r>
              <a:rPr lang="en-US" dirty="0"/>
              <a:t>Our country has an epidemic of it. Other countries have much less violence.</a:t>
            </a:r>
          </a:p>
          <a:p>
            <a:r>
              <a:rPr lang="en-US" dirty="0"/>
              <a:t>You read </a:t>
            </a:r>
            <a:r>
              <a:rPr lang="en-US" i="1" dirty="0"/>
              <a:t>Right Here, Right Now</a:t>
            </a:r>
            <a:r>
              <a:rPr lang="en-US" dirty="0"/>
              <a:t>. You saw the childhood situations.</a:t>
            </a:r>
          </a:p>
          <a:p>
            <a:r>
              <a:rPr lang="en-US" dirty="0"/>
              <a:t>Another good career option is to work with children in almost any capacity to give them what  hopefully all of you have: a sense of dignity, value, and purpose.</a:t>
            </a:r>
          </a:p>
          <a:p>
            <a:r>
              <a:rPr lang="en-US" dirty="0"/>
              <a:t>There are also many careers relating to healing and recovery after loss, focused on crime victims and survivors, not only offenders.</a:t>
            </a:r>
          </a:p>
          <a:p>
            <a:r>
              <a:rPr lang="en-US" dirty="0"/>
              <a:t>Do you want to work after a crime has happened, “fixing” it, or doing things that might reduce crime, poverty, poor educational options, and other social pathologies in the first place? This opens up a lot of options.</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7</a:t>
            </a:fld>
            <a:endParaRPr lang="en-US"/>
          </a:p>
        </p:txBody>
      </p:sp>
      <p:pic>
        <p:nvPicPr>
          <p:cNvPr id="6" name="Content Placeholder 6">
            <a:extLst>
              <a:ext uri="{FF2B5EF4-FFF2-40B4-BE49-F238E27FC236}">
                <a16:creationId xmlns:a16="http://schemas.microsoft.com/office/drawing/2014/main" id="{7FEC8A18-9F31-3C19-2F9C-81D2E96803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049129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271227" cy="624090"/>
          </a:xfrm>
        </p:spPr>
        <p:txBody>
          <a:bodyPr>
            <a:normAutofit fontScale="90000"/>
          </a:bodyPr>
          <a:lstStyle/>
          <a:p>
            <a:r>
              <a:rPr lang="en-US" dirty="0"/>
              <a:t>What my mom told me (with expansions of my own):</a:t>
            </a:r>
          </a:p>
        </p:txBody>
      </p:sp>
      <p:sp>
        <p:nvSpPr>
          <p:cNvPr id="3" name="Content Placeholder 2"/>
          <p:cNvSpPr>
            <a:spLocks noGrp="1"/>
          </p:cNvSpPr>
          <p:nvPr>
            <p:ph idx="1"/>
          </p:nvPr>
        </p:nvSpPr>
        <p:spPr>
          <a:xfrm>
            <a:off x="282634" y="1227398"/>
            <a:ext cx="7290262" cy="4890769"/>
          </a:xfrm>
        </p:spPr>
        <p:txBody>
          <a:bodyPr>
            <a:normAutofit lnSpcReduction="10000"/>
          </a:bodyPr>
          <a:lstStyle/>
          <a:p>
            <a:r>
              <a:rPr lang="en-US" dirty="0"/>
              <a:t>It’s not your responsibility to fix the entire world. If you set that as your goal, you’ll clearly fail, and it will be frustrating.</a:t>
            </a:r>
          </a:p>
          <a:p>
            <a:r>
              <a:rPr lang="en-US" dirty="0"/>
              <a:t>But you can choose your career path to be one that heals rather than harms.</a:t>
            </a:r>
          </a:p>
          <a:p>
            <a:r>
              <a:rPr lang="en-US" dirty="0"/>
              <a:t>Doing good should not just be a charitable activity on the weekends; it should be part of your full-time job.</a:t>
            </a:r>
          </a:p>
          <a:p>
            <a:r>
              <a:rPr lang="en-US" dirty="0"/>
              <a:t>Find a career path that gives you meaning, and also does more good than bad, that helps rather than harms. </a:t>
            </a:r>
          </a:p>
          <a:p>
            <a:r>
              <a:rPr lang="en-US" dirty="0"/>
              <a:t>There are many career paths that allow this. </a:t>
            </a:r>
          </a:p>
        </p:txBody>
      </p:sp>
      <p:sp>
        <p:nvSpPr>
          <p:cNvPr id="4" name="Footer Placeholder 3"/>
          <p:cNvSpPr>
            <a:spLocks noGrp="1"/>
          </p:cNvSpPr>
          <p:nvPr>
            <p:ph type="ftr" sz="quarter" idx="11"/>
          </p:nvPr>
        </p:nvSpPr>
        <p:spPr/>
        <p:txBody>
          <a:bodyPr/>
          <a:lstStyle/>
          <a:p>
            <a:r>
              <a:rPr lang="en-US"/>
              <a:t>Baumgartner, POLI 203, Spring 2025</a:t>
            </a:r>
          </a:p>
        </p:txBody>
      </p:sp>
      <p:sp>
        <p:nvSpPr>
          <p:cNvPr id="5" name="Slide Number Placeholder 4"/>
          <p:cNvSpPr>
            <a:spLocks noGrp="1"/>
          </p:cNvSpPr>
          <p:nvPr>
            <p:ph type="sldNum" sz="quarter" idx="12"/>
          </p:nvPr>
        </p:nvSpPr>
        <p:spPr/>
        <p:txBody>
          <a:bodyPr/>
          <a:lstStyle/>
          <a:p>
            <a:fld id="{8D4B8CC8-9496-482A-B097-746D52D1E611}" type="slidenum">
              <a:rPr lang="en-US" smtClean="0"/>
              <a:t>8</a:t>
            </a:fld>
            <a:endParaRPr lang="en-US"/>
          </a:p>
        </p:txBody>
      </p:sp>
      <p:pic>
        <p:nvPicPr>
          <p:cNvPr id="7" name="Picture 6" descr="A person smiling at the camera&#10;&#10;AI-generated content may be incorrect.">
            <a:extLst>
              <a:ext uri="{FF2B5EF4-FFF2-40B4-BE49-F238E27FC236}">
                <a16:creationId xmlns:a16="http://schemas.microsoft.com/office/drawing/2014/main" id="{0DD530F6-FA67-75DF-634A-5B1A01551A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47155" y="1533975"/>
            <a:ext cx="4462272" cy="4584192"/>
          </a:xfrm>
          <a:prstGeom prst="rect">
            <a:avLst/>
          </a:prstGeom>
        </p:spPr>
      </p:pic>
      <p:pic>
        <p:nvPicPr>
          <p:cNvPr id="8" name="Content Placeholder 6">
            <a:extLst>
              <a:ext uri="{FF2B5EF4-FFF2-40B4-BE49-F238E27FC236}">
                <a16:creationId xmlns:a16="http://schemas.microsoft.com/office/drawing/2014/main" id="{94D5018D-3BE4-D55C-80B8-A54F1DCBDF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2796334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641C-7186-8C4E-6A9B-D40EF193AA37}"/>
              </a:ext>
            </a:extLst>
          </p:cNvPr>
          <p:cNvSpPr>
            <a:spLocks noGrp="1"/>
          </p:cNvSpPr>
          <p:nvPr>
            <p:ph type="title"/>
          </p:nvPr>
        </p:nvSpPr>
        <p:spPr/>
        <p:txBody>
          <a:bodyPr/>
          <a:lstStyle/>
          <a:p>
            <a:r>
              <a:rPr lang="en-US" dirty="0"/>
              <a:t>See you Wednesday.</a:t>
            </a:r>
          </a:p>
        </p:txBody>
      </p:sp>
      <p:sp>
        <p:nvSpPr>
          <p:cNvPr id="3" name="Content Placeholder 2">
            <a:extLst>
              <a:ext uri="{FF2B5EF4-FFF2-40B4-BE49-F238E27FC236}">
                <a16:creationId xmlns:a16="http://schemas.microsoft.com/office/drawing/2014/main" id="{E6A261B5-C596-A228-86E6-AFE001484814}"/>
              </a:ext>
            </a:extLst>
          </p:cNvPr>
          <p:cNvSpPr>
            <a:spLocks noGrp="1"/>
          </p:cNvSpPr>
          <p:nvPr>
            <p:ph idx="1"/>
          </p:nvPr>
        </p:nvSpPr>
        <p:spPr/>
        <p:txBody>
          <a:bodyPr>
            <a:normAutofit lnSpcReduction="10000"/>
          </a:bodyPr>
          <a:lstStyle/>
          <a:p>
            <a:r>
              <a:rPr lang="en-US" dirty="0"/>
              <a:t>Good luck on the exam.</a:t>
            </a:r>
          </a:p>
          <a:p>
            <a:endParaRPr lang="en-US" dirty="0"/>
          </a:p>
          <a:p>
            <a:r>
              <a:rPr lang="en-US" dirty="0"/>
              <a:t>I’ll teach this class again next Spring; tell your friends.</a:t>
            </a:r>
          </a:p>
          <a:p>
            <a:endParaRPr lang="en-US" dirty="0"/>
          </a:p>
          <a:p>
            <a:r>
              <a:rPr lang="en-US" dirty="0"/>
              <a:t>Also, a research seminar for 20 students with this class as a pre-requisite, Spring 2026: POLI 490, Special Topics: Advanced Research on the Death Penalty.</a:t>
            </a:r>
          </a:p>
          <a:p>
            <a:endParaRPr lang="en-US" dirty="0"/>
          </a:p>
          <a:p>
            <a:r>
              <a:rPr lang="en-US" dirty="0"/>
              <a:t>Stay in touch, say hi when you see me on campus. Thanks for your interest in this class. </a:t>
            </a:r>
          </a:p>
        </p:txBody>
      </p:sp>
      <p:sp>
        <p:nvSpPr>
          <p:cNvPr id="4" name="Footer Placeholder 3">
            <a:extLst>
              <a:ext uri="{FF2B5EF4-FFF2-40B4-BE49-F238E27FC236}">
                <a16:creationId xmlns:a16="http://schemas.microsoft.com/office/drawing/2014/main" id="{3A3026FB-C92C-5CFF-98C2-0B61B2D78A96}"/>
              </a:ext>
            </a:extLst>
          </p:cNvPr>
          <p:cNvSpPr>
            <a:spLocks noGrp="1"/>
          </p:cNvSpPr>
          <p:nvPr>
            <p:ph type="ftr" sz="quarter" idx="11"/>
          </p:nvPr>
        </p:nvSpPr>
        <p:spPr/>
        <p:txBody>
          <a:bodyPr/>
          <a:lstStyle/>
          <a:p>
            <a:r>
              <a:rPr lang="en-US"/>
              <a:t>Baumgartner, POLI 203, Spring 2025</a:t>
            </a:r>
          </a:p>
        </p:txBody>
      </p:sp>
      <p:sp>
        <p:nvSpPr>
          <p:cNvPr id="5" name="Slide Number Placeholder 4">
            <a:extLst>
              <a:ext uri="{FF2B5EF4-FFF2-40B4-BE49-F238E27FC236}">
                <a16:creationId xmlns:a16="http://schemas.microsoft.com/office/drawing/2014/main" id="{C618D423-6985-0974-7733-B580A6BA25D6}"/>
              </a:ext>
            </a:extLst>
          </p:cNvPr>
          <p:cNvSpPr>
            <a:spLocks noGrp="1"/>
          </p:cNvSpPr>
          <p:nvPr>
            <p:ph type="sldNum" sz="quarter" idx="12"/>
          </p:nvPr>
        </p:nvSpPr>
        <p:spPr/>
        <p:txBody>
          <a:bodyPr/>
          <a:lstStyle/>
          <a:p>
            <a:fld id="{8D4B8CC8-9496-482A-B097-746D52D1E611}" type="slidenum">
              <a:rPr lang="en-US" smtClean="0"/>
              <a:t>9</a:t>
            </a:fld>
            <a:endParaRPr lang="en-US"/>
          </a:p>
        </p:txBody>
      </p:sp>
      <p:pic>
        <p:nvPicPr>
          <p:cNvPr id="6" name="Content Placeholder 6">
            <a:extLst>
              <a:ext uri="{FF2B5EF4-FFF2-40B4-BE49-F238E27FC236}">
                <a16:creationId xmlns:a16="http://schemas.microsoft.com/office/drawing/2014/main" id="{022141B4-DFB0-DF4D-955B-D4DD981769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264275"/>
            <a:ext cx="1656522" cy="457200"/>
          </a:xfrm>
          <a:prstGeom prst="rect">
            <a:avLst/>
          </a:prstGeom>
        </p:spPr>
      </p:pic>
    </p:spTree>
    <p:extLst>
      <p:ext uri="{BB962C8B-B14F-4D97-AF65-F5344CB8AC3E}">
        <p14:creationId xmlns:p14="http://schemas.microsoft.com/office/powerpoint/2010/main" val="4277642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1393</TotalTime>
  <Words>1045</Words>
  <Application>Microsoft Office PowerPoint</Application>
  <PresentationFormat>Widescreen</PresentationFormat>
  <Paragraphs>84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Review for final and last feedback</vt:lpstr>
      <vt:lpstr>Logistics of the final</vt:lpstr>
      <vt:lpstr>To study for the final:</vt:lpstr>
      <vt:lpstr>Content of the final</vt:lpstr>
      <vt:lpstr>Some last comments</vt:lpstr>
      <vt:lpstr>Career ideas</vt:lpstr>
      <vt:lpstr>What was this class about, anyway?</vt:lpstr>
      <vt:lpstr>What my mom told me (with expansions of my own):</vt:lpstr>
      <vt:lpstr>See you Wednesday.</vt:lpstr>
    </vt:vector>
  </TitlesOfParts>
  <Company>Lenovo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Lenovo User</dc:creator>
  <cp:lastModifiedBy>Baumgartner, Frank R.</cp:lastModifiedBy>
  <cp:revision>116</cp:revision>
  <dcterms:created xsi:type="dcterms:W3CDTF">2018-01-15T16:13:46Z</dcterms:created>
  <dcterms:modified xsi:type="dcterms:W3CDTF">2025-04-28T14:38:16Z</dcterms:modified>
</cp:coreProperties>
</file>