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263" r:id="rId3"/>
    <p:sldId id="264" r:id="rId4"/>
    <p:sldId id="270" r:id="rId5"/>
    <p:sldId id="271" r:id="rId6"/>
    <p:sldId id="266" r:id="rId7"/>
    <p:sldId id="267" r:id="rId8"/>
    <p:sldId id="268" r:id="rId9"/>
    <p:sldId id="269"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83" autoAdjust="0"/>
    <p:restoredTop sz="94660"/>
  </p:normalViewPr>
  <p:slideViewPr>
    <p:cSldViewPr snapToGrid="0">
      <p:cViewPr varScale="1">
        <p:scale>
          <a:sx n="89" d="100"/>
          <a:sy n="89" d="100"/>
        </p:scale>
        <p:origin x="108" y="108"/>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34B329F-A37B-422D-BE62-19129B629012}" type="datetimeFigureOut">
              <a:rPr lang="en-US" smtClean="0"/>
              <a:t>9/24/2019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B906581-219F-4377-8DF7-7C66A91F5BCB}" type="slidenum">
              <a:rPr lang="en-US" smtClean="0"/>
              <a:t>‹#›</a:t>
            </a:fld>
            <a:endParaRPr lang="en-US"/>
          </a:p>
        </p:txBody>
      </p:sp>
    </p:spTree>
    <p:extLst>
      <p:ext uri="{BB962C8B-B14F-4D97-AF65-F5344CB8AC3E}">
        <p14:creationId xmlns:p14="http://schemas.microsoft.com/office/powerpoint/2010/main" val="1628274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2</a:t>
            </a:fld>
            <a:endParaRPr lang="en-US"/>
          </a:p>
        </p:txBody>
      </p:sp>
    </p:spTree>
    <p:extLst>
      <p:ext uri="{BB962C8B-B14F-4D97-AF65-F5344CB8AC3E}">
        <p14:creationId xmlns:p14="http://schemas.microsoft.com/office/powerpoint/2010/main" val="307553259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3</a:t>
            </a:fld>
            <a:endParaRPr lang="en-US"/>
          </a:p>
        </p:txBody>
      </p:sp>
    </p:spTree>
    <p:extLst>
      <p:ext uri="{BB962C8B-B14F-4D97-AF65-F5344CB8AC3E}">
        <p14:creationId xmlns:p14="http://schemas.microsoft.com/office/powerpoint/2010/main" val="134888364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4</a:t>
            </a:fld>
            <a:endParaRPr lang="en-US"/>
          </a:p>
        </p:txBody>
      </p:sp>
    </p:spTree>
    <p:extLst>
      <p:ext uri="{BB962C8B-B14F-4D97-AF65-F5344CB8AC3E}">
        <p14:creationId xmlns:p14="http://schemas.microsoft.com/office/powerpoint/2010/main" val="9824199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5</a:t>
            </a:fld>
            <a:endParaRPr lang="en-US"/>
          </a:p>
        </p:txBody>
      </p:sp>
    </p:spTree>
    <p:extLst>
      <p:ext uri="{BB962C8B-B14F-4D97-AF65-F5344CB8AC3E}">
        <p14:creationId xmlns:p14="http://schemas.microsoft.com/office/powerpoint/2010/main" val="2993956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6</a:t>
            </a:fld>
            <a:endParaRPr lang="en-US"/>
          </a:p>
        </p:txBody>
      </p:sp>
    </p:spTree>
    <p:extLst>
      <p:ext uri="{BB962C8B-B14F-4D97-AF65-F5344CB8AC3E}">
        <p14:creationId xmlns:p14="http://schemas.microsoft.com/office/powerpoint/2010/main" val="65244987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7</a:t>
            </a:fld>
            <a:endParaRPr lang="en-US"/>
          </a:p>
        </p:txBody>
      </p:sp>
    </p:spTree>
    <p:extLst>
      <p:ext uri="{BB962C8B-B14F-4D97-AF65-F5344CB8AC3E}">
        <p14:creationId xmlns:p14="http://schemas.microsoft.com/office/powerpoint/2010/main" val="40440588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8</a:t>
            </a:fld>
            <a:endParaRPr lang="en-US"/>
          </a:p>
        </p:txBody>
      </p:sp>
    </p:spTree>
    <p:extLst>
      <p:ext uri="{BB962C8B-B14F-4D97-AF65-F5344CB8AC3E}">
        <p14:creationId xmlns:p14="http://schemas.microsoft.com/office/powerpoint/2010/main" val="14200036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B906581-219F-4377-8DF7-7C66A91F5BCB}" type="slidenum">
              <a:rPr lang="en-US" smtClean="0"/>
              <a:t>9</a:t>
            </a:fld>
            <a:endParaRPr lang="en-US"/>
          </a:p>
        </p:txBody>
      </p:sp>
    </p:spTree>
    <p:extLst>
      <p:ext uri="{BB962C8B-B14F-4D97-AF65-F5344CB8AC3E}">
        <p14:creationId xmlns:p14="http://schemas.microsoft.com/office/powerpoint/2010/main" val="4144323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A458B1B-8F6B-48EA-A9FA-C3D91C6CE098}" type="datetime1">
              <a:rPr lang="en-US" smtClean="0"/>
              <a:t>9/24/2019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744182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D2EF177-4612-4A7C-8EB3-0BA8D82BA92B}" type="datetime1">
              <a:rPr lang="en-US" smtClean="0"/>
              <a:t>9/24/2019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38624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7A30856-0CFA-45AA-977B-013516DCECD3}" type="datetime1">
              <a:rPr lang="en-US" smtClean="0"/>
              <a:t>9/24/2019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7310332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C0E25DC-B518-43BB-9A49-114D1544F5F4}" type="datetime1">
              <a:rPr lang="en-US" smtClean="0"/>
              <a:t>9/24/2019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96679202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E88D9475-80C6-4654-88A0-083BF39BB5EB}" type="datetime1">
              <a:rPr lang="en-US" smtClean="0"/>
              <a:t>9/24/2019</a:t>
            </a:fld>
            <a:endParaRPr lang="en-US"/>
          </a:p>
        </p:txBody>
      </p:sp>
      <p:sp>
        <p:nvSpPr>
          <p:cNvPr id="5" name="Footer Placeholder 4"/>
          <p:cNvSpPr>
            <a:spLocks noGrp="1"/>
          </p:cNvSpPr>
          <p:nvPr>
            <p:ph type="ftr" sz="quarter" idx="11"/>
          </p:nvPr>
        </p:nvSpPr>
        <p:spPr/>
        <p:txBody>
          <a:bodyPr/>
          <a:lstStyle/>
          <a:p>
            <a:r>
              <a:rPr lang="en-US" smtClean="0"/>
              <a:t>POLI 421, Framing Public Policies</a:t>
            </a:r>
            <a:endParaRPr lang="en-US"/>
          </a:p>
        </p:txBody>
      </p:sp>
      <p:sp>
        <p:nvSpPr>
          <p:cNvPr id="6" name="Slide Number Placeholder 5"/>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3500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7FD411B-40AA-4AC5-A0AB-04F2A1C9CC45}" type="datetime1">
              <a:rPr lang="en-US" smtClean="0"/>
              <a:t>9/24/2019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40570202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D8B3DFF-562C-48EB-AD7C-62D85592E9C5}" type="datetime1">
              <a:rPr lang="en-US" smtClean="0"/>
              <a:t>9/24/2019</a:t>
            </a:fld>
            <a:endParaRPr lang="en-US"/>
          </a:p>
        </p:txBody>
      </p:sp>
      <p:sp>
        <p:nvSpPr>
          <p:cNvPr id="8" name="Footer Placeholder 7"/>
          <p:cNvSpPr>
            <a:spLocks noGrp="1"/>
          </p:cNvSpPr>
          <p:nvPr>
            <p:ph type="ftr" sz="quarter" idx="11"/>
          </p:nvPr>
        </p:nvSpPr>
        <p:spPr/>
        <p:txBody>
          <a:bodyPr/>
          <a:lstStyle/>
          <a:p>
            <a:r>
              <a:rPr lang="en-US" smtClean="0"/>
              <a:t>POLI 421, Framing Public Policies</a:t>
            </a:r>
            <a:endParaRPr lang="en-US"/>
          </a:p>
        </p:txBody>
      </p:sp>
      <p:sp>
        <p:nvSpPr>
          <p:cNvPr id="9" name="Slide Number Placeholder 8"/>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5065280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0A4252A-6074-4E4B-B38D-76ABDE46B1DD}" type="datetime1">
              <a:rPr lang="en-US" smtClean="0"/>
              <a:t>9/24/2019</a:t>
            </a:fld>
            <a:endParaRPr lang="en-US"/>
          </a:p>
        </p:txBody>
      </p:sp>
      <p:sp>
        <p:nvSpPr>
          <p:cNvPr id="4" name="Footer Placeholder 3"/>
          <p:cNvSpPr>
            <a:spLocks noGrp="1"/>
          </p:cNvSpPr>
          <p:nvPr>
            <p:ph type="ftr" sz="quarter" idx="11"/>
          </p:nvPr>
        </p:nvSpPr>
        <p:spPr/>
        <p:txBody>
          <a:bodyPr/>
          <a:lstStyle/>
          <a:p>
            <a:r>
              <a:rPr lang="en-US" smtClean="0"/>
              <a:t>POLI 421, Framing Public Policies</a:t>
            </a:r>
            <a:endParaRPr lang="en-US"/>
          </a:p>
        </p:txBody>
      </p:sp>
      <p:sp>
        <p:nvSpPr>
          <p:cNvPr id="5" name="Slide Number Placeholder 4"/>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662032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3E775F-4D37-4F60-AE62-B3AF3C57749C}" type="datetime1">
              <a:rPr lang="en-US" smtClean="0"/>
              <a:t>9/24/2019</a:t>
            </a:fld>
            <a:endParaRPr lang="en-US"/>
          </a:p>
        </p:txBody>
      </p:sp>
      <p:sp>
        <p:nvSpPr>
          <p:cNvPr id="3" name="Footer Placeholder 2"/>
          <p:cNvSpPr>
            <a:spLocks noGrp="1"/>
          </p:cNvSpPr>
          <p:nvPr>
            <p:ph type="ftr" sz="quarter" idx="11"/>
          </p:nvPr>
        </p:nvSpPr>
        <p:spPr/>
        <p:txBody>
          <a:bodyPr/>
          <a:lstStyle/>
          <a:p>
            <a:r>
              <a:rPr lang="en-US" smtClean="0"/>
              <a:t>POLI 421, Framing Public Policies</a:t>
            </a:r>
            <a:endParaRPr lang="en-US"/>
          </a:p>
        </p:txBody>
      </p:sp>
      <p:sp>
        <p:nvSpPr>
          <p:cNvPr id="4" name="Slide Number Placeholder 3"/>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38812059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C2FA9364-426C-4E20-A17B-CE059EAB45A0}" type="datetime1">
              <a:rPr lang="en-US" smtClean="0"/>
              <a:t>9/24/2019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708928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578E0F6E-707B-499F-865D-2DB1C832040C}" type="datetime1">
              <a:rPr lang="en-US" smtClean="0"/>
              <a:t>9/24/2019</a:t>
            </a:fld>
            <a:endParaRPr lang="en-US"/>
          </a:p>
        </p:txBody>
      </p:sp>
      <p:sp>
        <p:nvSpPr>
          <p:cNvPr id="6" name="Footer Placeholder 5"/>
          <p:cNvSpPr>
            <a:spLocks noGrp="1"/>
          </p:cNvSpPr>
          <p:nvPr>
            <p:ph type="ftr" sz="quarter" idx="11"/>
          </p:nvPr>
        </p:nvSpPr>
        <p:spPr/>
        <p:txBody>
          <a:bodyPr/>
          <a:lstStyle/>
          <a:p>
            <a:r>
              <a:rPr lang="en-US" smtClean="0"/>
              <a:t>POLI 421, Framing Public Policies</a:t>
            </a:r>
            <a:endParaRPr lang="en-US"/>
          </a:p>
        </p:txBody>
      </p:sp>
      <p:sp>
        <p:nvSpPr>
          <p:cNvPr id="7" name="Slide Number Placeholder 6"/>
          <p:cNvSpPr>
            <a:spLocks noGrp="1"/>
          </p:cNvSpPr>
          <p:nvPr>
            <p:ph type="sldNum" sz="quarter" idx="12"/>
          </p:nvPr>
        </p:nvSpPr>
        <p:spPr/>
        <p:txBody>
          <a:bodyPr/>
          <a:lstStyle/>
          <a:p>
            <a:fld id="{8B70254D-0821-4C59-A65E-A985EB574F0D}" type="slidenum">
              <a:rPr lang="en-US" smtClean="0"/>
              <a:t>‹#›</a:t>
            </a:fld>
            <a:endParaRPr lang="en-US"/>
          </a:p>
        </p:txBody>
      </p:sp>
    </p:spTree>
    <p:extLst>
      <p:ext uri="{BB962C8B-B14F-4D97-AF65-F5344CB8AC3E}">
        <p14:creationId xmlns:p14="http://schemas.microsoft.com/office/powerpoint/2010/main" val="2111731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F1BB7E-A085-40C1-8D74-504CFFC9A397}" type="datetime1">
              <a:rPr lang="en-US" smtClean="0"/>
              <a:t>9/24/2019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POLI 421, Framing Public Policies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B70254D-0821-4C59-A65E-A985EB574F0D}" type="slidenum">
              <a:rPr lang="en-US" smtClean="0"/>
              <a:t>‹#›</a:t>
            </a:fld>
            <a:endParaRPr lang="en-US"/>
          </a:p>
        </p:txBody>
      </p:sp>
    </p:spTree>
    <p:extLst>
      <p:ext uri="{BB962C8B-B14F-4D97-AF65-F5344CB8AC3E}">
        <p14:creationId xmlns:p14="http://schemas.microsoft.com/office/powerpoint/2010/main" val="41211269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1524000" y="453623"/>
            <a:ext cx="9144000" cy="1416120"/>
          </a:xfrm>
        </p:spPr>
        <p:txBody>
          <a:bodyPr>
            <a:normAutofit/>
          </a:bodyPr>
          <a:lstStyle/>
          <a:p>
            <a:r>
              <a:rPr lang="en-US" sz="3200" dirty="0"/>
              <a:t>Ditto and Lopez 1992, Motivated Skepticism…</a:t>
            </a:r>
            <a:r>
              <a:rPr lang="en-US" sz="3200" dirty="0" smtClean="0"/>
              <a:t/>
            </a:r>
            <a:br>
              <a:rPr lang="en-US" sz="3200" dirty="0" smtClean="0"/>
            </a:br>
            <a:endParaRPr lang="en-US" sz="3200" dirty="0"/>
          </a:p>
        </p:txBody>
      </p:sp>
      <p:sp>
        <p:nvSpPr>
          <p:cNvPr id="5" name="Subtitle 4"/>
          <p:cNvSpPr>
            <a:spLocks noGrp="1"/>
          </p:cNvSpPr>
          <p:nvPr>
            <p:ph type="subTitle" idx="1"/>
          </p:nvPr>
        </p:nvSpPr>
        <p:spPr>
          <a:xfrm>
            <a:off x="1524000" y="2931105"/>
            <a:ext cx="9144000" cy="2945820"/>
          </a:xfrm>
        </p:spPr>
        <p:txBody>
          <a:bodyPr>
            <a:normAutofit/>
          </a:bodyPr>
          <a:lstStyle/>
          <a:p>
            <a:r>
              <a:rPr lang="en-US" sz="2000" dirty="0" smtClean="0"/>
              <a:t>Wednesday Sep 25, 2019</a:t>
            </a:r>
          </a:p>
          <a:p>
            <a:endParaRPr lang="en-US" sz="2000" dirty="0"/>
          </a:p>
          <a:p>
            <a:endParaRPr lang="en-US" sz="2000" dirty="0" smtClean="0"/>
          </a:p>
        </p:txBody>
      </p:sp>
      <p:pic>
        <p:nvPicPr>
          <p:cNvPr id="8" name="Picture 7"/>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
        <p:nvSpPr>
          <p:cNvPr id="2" name="Footer Placeholder 1"/>
          <p:cNvSpPr>
            <a:spLocks noGrp="1"/>
          </p:cNvSpPr>
          <p:nvPr>
            <p:ph type="ftr" sz="quarter" idx="11"/>
          </p:nvPr>
        </p:nvSpPr>
        <p:spPr/>
        <p:txBody>
          <a:bodyPr/>
          <a:lstStyle/>
          <a:p>
            <a:r>
              <a:rPr lang="en-US" smtClean="0"/>
              <a:t>POLI 421, Framing Public Policies</a:t>
            </a:r>
            <a:endParaRPr lang="en-US"/>
          </a:p>
        </p:txBody>
      </p:sp>
      <p:sp>
        <p:nvSpPr>
          <p:cNvPr id="3" name="Slide Number Placeholder 2"/>
          <p:cNvSpPr>
            <a:spLocks noGrp="1"/>
          </p:cNvSpPr>
          <p:nvPr>
            <p:ph type="sldNum" sz="quarter" idx="12"/>
          </p:nvPr>
        </p:nvSpPr>
        <p:spPr/>
        <p:txBody>
          <a:bodyPr/>
          <a:lstStyle/>
          <a:p>
            <a:fld id="{8B70254D-0821-4C59-A65E-A985EB574F0D}" type="slidenum">
              <a:rPr lang="en-US" smtClean="0"/>
              <a:t>1</a:t>
            </a:fld>
            <a:endParaRPr lang="en-US"/>
          </a:p>
        </p:txBody>
      </p:sp>
    </p:spTree>
    <p:extLst>
      <p:ext uri="{BB962C8B-B14F-4D97-AF65-F5344CB8AC3E}">
        <p14:creationId xmlns:p14="http://schemas.microsoft.com/office/powerpoint/2010/main" val="30180490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Ditto and Lopez, Motivated Skepticism…</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1992, so 13 years later, they follow up on Lord, Ross, and </a:t>
            </a:r>
            <a:r>
              <a:rPr lang="en-US" dirty="0" err="1" smtClean="0"/>
              <a:t>Lepper</a:t>
            </a:r>
            <a:endParaRPr lang="en-US" dirty="0" smtClean="0"/>
          </a:p>
          <a:p>
            <a:endParaRPr lang="en-US" dirty="0"/>
          </a:p>
          <a:p>
            <a:r>
              <a:rPr lang="en-US" dirty="0" smtClean="0"/>
              <a:t>Unwelcome </a:t>
            </a:r>
            <a:r>
              <a:rPr lang="en-US" dirty="0" smtClean="0"/>
              <a:t>medical news (such as a terminal illness!): seek out another doctor, as this one “must be” mistaken.</a:t>
            </a:r>
          </a:p>
          <a:p>
            <a:r>
              <a:rPr lang="en-US" dirty="0" smtClean="0"/>
              <a:t>Welcome medical news: accept at face value</a:t>
            </a:r>
            <a:r>
              <a:rPr lang="en-US" dirty="0" smtClean="0"/>
              <a:t>…</a:t>
            </a:r>
          </a:p>
          <a:p>
            <a:r>
              <a:rPr lang="en-US" dirty="0" smtClean="0"/>
              <a:t>I’m brilliant! (accept this obvious, and welcome, news easily)</a:t>
            </a:r>
          </a:p>
          <a:p>
            <a:r>
              <a:rPr lang="en-US" dirty="0" smtClean="0"/>
              <a:t>I’m imperfect??? (ask for proof)</a:t>
            </a:r>
          </a:p>
          <a:p>
            <a:r>
              <a:rPr lang="en-US" dirty="0" smtClean="0"/>
              <a:t>Preference-consistent information v. preference-inconsistent information is subjected to different levels of scrutiny</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2</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5741110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study, part I</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Rate people on intelligence, knowing you’ll have to work with them.</a:t>
            </a:r>
          </a:p>
          <a:p>
            <a:r>
              <a:rPr lang="en-US" dirty="0" smtClean="0"/>
              <a:t>Some are likable, some are dislikable</a:t>
            </a:r>
          </a:p>
          <a:p>
            <a:r>
              <a:rPr lang="en-US" dirty="0" smtClean="0"/>
              <a:t>Therefore you are motivated to find the likable ones more intelligent, since you’ll need to work with them, and the unintelligent ones will not be selected.</a:t>
            </a:r>
          </a:p>
          <a:p>
            <a:endParaRPr lang="en-US" dirty="0"/>
          </a:p>
          <a:p>
            <a:r>
              <a:rPr lang="en-US" dirty="0" smtClean="0"/>
              <a:t>No preference, no bias</a:t>
            </a:r>
          </a:p>
          <a:p>
            <a:r>
              <a:rPr lang="en-US" dirty="0" smtClean="0"/>
              <a:t>Preference (to select the likable person), you find ways to rate them as smarter.</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3</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40074134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study, part II</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Get medical results, good or bad</a:t>
            </a:r>
          </a:p>
          <a:p>
            <a:r>
              <a:rPr lang="en-US" dirty="0" smtClean="0"/>
              <a:t>Rate the seriousness of the findings</a:t>
            </a:r>
          </a:p>
          <a:p>
            <a:endParaRPr lang="en-US" dirty="0" smtClean="0"/>
          </a:p>
          <a:p>
            <a:r>
              <a:rPr lang="en-US" dirty="0" smtClean="0"/>
              <a:t>Table 1: results</a:t>
            </a:r>
            <a:endParaRPr lang="en-US" dirty="0"/>
          </a:p>
          <a:p>
            <a:r>
              <a:rPr lang="en-US" dirty="0" smtClean="0"/>
              <a:t>Bad findings: it’s not that serious, the test is not very good, the outcome is pretty common anyway </a:t>
            </a:r>
          </a:p>
          <a:p>
            <a:r>
              <a:rPr lang="en-US" dirty="0" smtClean="0"/>
              <a:t>Good findings: it’s a serious issue (if I had it!), the test is great, the bad outcome is quite rare, etc.</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4</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51665384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smtClean="0"/>
              <a:t>study, part III</a:t>
            </a:r>
            <a:endParaRPr lang="en-US" dirty="0"/>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smtClean="0"/>
              <a:t>Get medical results, good or bad</a:t>
            </a:r>
          </a:p>
          <a:p>
            <a:r>
              <a:rPr lang="en-US" dirty="0" smtClean="0"/>
              <a:t>Think of anomalies that might explain the findings</a:t>
            </a:r>
          </a:p>
          <a:p>
            <a:pPr lvl="1"/>
            <a:r>
              <a:rPr lang="en-US" dirty="0" smtClean="0"/>
              <a:t>(recent abnormalities in diet, stress, sleep patterns, activity level)</a:t>
            </a:r>
          </a:p>
          <a:p>
            <a:endParaRPr lang="en-US" dirty="0" smtClean="0"/>
          </a:p>
          <a:p>
            <a:r>
              <a:rPr lang="en-US" dirty="0" smtClean="0"/>
              <a:t>Figure 2: results</a:t>
            </a:r>
            <a:endParaRPr lang="en-US" dirty="0"/>
          </a:p>
          <a:p>
            <a:r>
              <a:rPr lang="en-US" dirty="0" smtClean="0"/>
              <a:t>Bad findings: 2 irregularities, on average</a:t>
            </a:r>
          </a:p>
          <a:p>
            <a:r>
              <a:rPr lang="en-US" dirty="0" smtClean="0"/>
              <a:t>Good findings: 0.5 irregularities, on average</a:t>
            </a:r>
          </a:p>
          <a:p>
            <a:endParaRPr lang="en-US" dirty="0"/>
          </a:p>
          <a:p>
            <a:r>
              <a:rPr lang="en-US" dirty="0" smtClean="0"/>
              <a:t>So, in three examples, consistent findings of “explaining away” bad news.</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5</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650412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limits to this phenomenon?</a:t>
            </a:r>
            <a:endParaRPr lang="en-US" dirty="0"/>
          </a:p>
        </p:txBody>
      </p:sp>
      <p:sp>
        <p:nvSpPr>
          <p:cNvPr id="3" name="Content Placeholder 2"/>
          <p:cNvSpPr>
            <a:spLocks noGrp="1"/>
          </p:cNvSpPr>
          <p:nvPr>
            <p:ph idx="1"/>
          </p:nvPr>
        </p:nvSpPr>
        <p:spPr>
          <a:xfrm>
            <a:off x="838200" y="1392072"/>
            <a:ext cx="10515600" cy="4484853"/>
          </a:xfrm>
        </p:spPr>
        <p:txBody>
          <a:bodyPr>
            <a:normAutofit fontScale="92500" lnSpcReduction="10000"/>
          </a:bodyPr>
          <a:lstStyle/>
          <a:p>
            <a:r>
              <a:rPr lang="en-US" dirty="0" smtClean="0"/>
              <a:t>Accuracy goals, rather than directional goals</a:t>
            </a:r>
          </a:p>
          <a:p>
            <a:r>
              <a:rPr lang="en-US" dirty="0" smtClean="0"/>
              <a:t>Simple issues, rather than complex ones</a:t>
            </a:r>
          </a:p>
          <a:p>
            <a:r>
              <a:rPr lang="en-US" dirty="0" smtClean="0"/>
              <a:t>People  w/o strong  opinions, rather than strong ones</a:t>
            </a:r>
          </a:p>
          <a:p>
            <a:r>
              <a:rPr lang="en-US" dirty="0" smtClean="0"/>
              <a:t>Clear evidence, rather than ambiguous, multifaceted evidence</a:t>
            </a:r>
          </a:p>
          <a:p>
            <a:r>
              <a:rPr lang="en-US" dirty="0" smtClean="0"/>
              <a:t>Others</a:t>
            </a:r>
            <a:r>
              <a:rPr lang="en-US" dirty="0" smtClean="0"/>
              <a:t>?</a:t>
            </a:r>
          </a:p>
          <a:p>
            <a:endParaRPr lang="en-US" dirty="0"/>
          </a:p>
          <a:p>
            <a:r>
              <a:rPr lang="en-US" dirty="0" smtClean="0"/>
              <a:t>Clearly, at some point we agree that, it turns out, we do indeed have cancer, are not the top person in the room, or whatever it may be. Evidence does matter. The literature does not tell us how strong that has to be, however, only that we are biased against unwelcome things. It would be good to understand how to overcome these biases, of course.</a:t>
            </a:r>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6</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962764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Allocation of attention and effort</a:t>
            </a:r>
            <a:endParaRPr lang="en-US" dirty="0"/>
          </a:p>
        </p:txBody>
      </p:sp>
      <p:sp>
        <p:nvSpPr>
          <p:cNvPr id="3" name="Content Placeholder 2"/>
          <p:cNvSpPr>
            <a:spLocks noGrp="1"/>
          </p:cNvSpPr>
          <p:nvPr>
            <p:ph idx="1"/>
          </p:nvPr>
        </p:nvSpPr>
        <p:spPr/>
        <p:txBody>
          <a:bodyPr>
            <a:normAutofit/>
          </a:bodyPr>
          <a:lstStyle/>
          <a:p>
            <a:r>
              <a:rPr lang="en-US" dirty="0" smtClean="0"/>
              <a:t>Welcome, unsurprising, preference-consistent, expected information need not take your time</a:t>
            </a:r>
          </a:p>
          <a:p>
            <a:r>
              <a:rPr lang="en-US" dirty="0" smtClean="0"/>
              <a:t>Surprising, unwelcome, potentially threatening information requires scrutiny</a:t>
            </a:r>
          </a:p>
          <a:p>
            <a:endParaRPr lang="en-US" dirty="0"/>
          </a:p>
          <a:p>
            <a:r>
              <a:rPr lang="en-US" dirty="0" smtClean="0"/>
              <a:t>A surprising corollary of this: </a:t>
            </a:r>
          </a:p>
          <a:p>
            <a:pPr lvl="1"/>
            <a:r>
              <a:rPr lang="en-US" dirty="0" smtClean="0"/>
              <a:t>Equal amounts of information on two sides of a question can cause you to reinforce your prior beliefs: You spend a lot of energy refuting the unwelcome information, and accept the welcome information without review. Net result: even stronger belief in prior attitudes.</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7</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90105604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is this behavior “adaptive” for humans?</a:t>
            </a:r>
            <a:endParaRPr lang="en-US" dirty="0"/>
          </a:p>
        </p:txBody>
      </p:sp>
      <p:sp>
        <p:nvSpPr>
          <p:cNvPr id="3" name="Content Placeholder 2"/>
          <p:cNvSpPr>
            <a:spLocks noGrp="1"/>
          </p:cNvSpPr>
          <p:nvPr>
            <p:ph idx="1"/>
          </p:nvPr>
        </p:nvSpPr>
        <p:spPr>
          <a:xfrm>
            <a:off x="838200" y="1392072"/>
            <a:ext cx="10515600" cy="4484853"/>
          </a:xfrm>
        </p:spPr>
        <p:txBody>
          <a:bodyPr>
            <a:normAutofit/>
          </a:bodyPr>
          <a:lstStyle/>
          <a:p>
            <a:r>
              <a:rPr lang="en-US" dirty="0" smtClean="0"/>
              <a:t>Why waste your brain on things that clearly make sense?</a:t>
            </a:r>
          </a:p>
          <a:p>
            <a:r>
              <a:rPr lang="en-US" dirty="0" smtClean="0"/>
              <a:t>Similar to last week on threats: figuring  out anomalies is more important than gathering more evidence for things you already know!</a:t>
            </a:r>
          </a:p>
          <a:p>
            <a:r>
              <a:rPr lang="en-US" dirty="0" smtClean="0"/>
              <a:t>“Surprises” need more attention; expected outcomes can be taken with little effort.</a:t>
            </a:r>
          </a:p>
          <a:p>
            <a:r>
              <a:rPr lang="en-US" dirty="0" smtClean="0"/>
              <a:t>You spend your brain power on things that  don’t make sense.</a:t>
            </a:r>
          </a:p>
          <a:p>
            <a:endParaRPr lang="en-US" dirty="0"/>
          </a:p>
          <a:p>
            <a:r>
              <a:rPr lang="en-US" dirty="0" smtClean="0"/>
              <a:t>But, in politics, where evidence is unclear, this can lead to reinforcement of previously held opinions.</a:t>
            </a:r>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8</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32582760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solution?</a:t>
            </a:r>
            <a:endParaRPr lang="en-US" dirty="0"/>
          </a:p>
        </p:txBody>
      </p:sp>
      <p:sp>
        <p:nvSpPr>
          <p:cNvPr id="3" name="Content Placeholder 2"/>
          <p:cNvSpPr>
            <a:spLocks noGrp="1"/>
          </p:cNvSpPr>
          <p:nvPr>
            <p:ph idx="1"/>
          </p:nvPr>
        </p:nvSpPr>
        <p:spPr>
          <a:xfrm>
            <a:off x="838200" y="1392072"/>
            <a:ext cx="10515600" cy="4484853"/>
          </a:xfrm>
        </p:spPr>
        <p:txBody>
          <a:bodyPr>
            <a:normAutofit lnSpcReduction="10000"/>
          </a:bodyPr>
          <a:lstStyle/>
          <a:p>
            <a:r>
              <a:rPr lang="en-US" dirty="0" smtClean="0"/>
              <a:t>So what does this mean? How do we deal with it?</a:t>
            </a:r>
          </a:p>
          <a:p>
            <a:endParaRPr lang="en-US" dirty="0"/>
          </a:p>
          <a:p>
            <a:r>
              <a:rPr lang="en-US" dirty="0" smtClean="0"/>
              <a:t>You can be very weak and loose in your arguments as long as you are speaking only with people who agree with you: They will think you are brilliant!</a:t>
            </a:r>
          </a:p>
          <a:p>
            <a:endParaRPr lang="en-US" dirty="0"/>
          </a:p>
          <a:p>
            <a:r>
              <a:rPr lang="en-US" dirty="0" smtClean="0"/>
              <a:t>How to break this cycle? Recognizing it is the first step</a:t>
            </a:r>
            <a:r>
              <a:rPr lang="en-US" dirty="0" smtClean="0"/>
              <a:t>…</a:t>
            </a:r>
          </a:p>
          <a:p>
            <a:endParaRPr lang="en-US" dirty="0"/>
          </a:p>
          <a:p>
            <a:r>
              <a:rPr lang="en-US" dirty="0" smtClean="0"/>
              <a:t>What are the conditions where evidence matters, even when you have a strong predisposition? What are ways to improve this?</a:t>
            </a:r>
            <a:endParaRPr lang="en-US"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dirty="0" smtClean="0"/>
              <a:t>POLI 421, Framing Public Policies</a:t>
            </a:r>
            <a:endParaRPr lang="en-US" dirty="0"/>
          </a:p>
        </p:txBody>
      </p:sp>
      <p:sp>
        <p:nvSpPr>
          <p:cNvPr id="5" name="Slide Number Placeholder 4"/>
          <p:cNvSpPr>
            <a:spLocks noGrp="1"/>
          </p:cNvSpPr>
          <p:nvPr>
            <p:ph type="sldNum" sz="quarter" idx="12"/>
          </p:nvPr>
        </p:nvSpPr>
        <p:spPr/>
        <p:txBody>
          <a:bodyPr/>
          <a:lstStyle/>
          <a:p>
            <a:fld id="{8B70254D-0821-4C59-A65E-A985EB574F0D}" type="slidenum">
              <a:rPr lang="en-US" smtClean="0"/>
              <a:t>9</a:t>
            </a:fld>
            <a:endParaRPr lang="en-US"/>
          </a:p>
        </p:txBody>
      </p:sp>
      <p:pic>
        <p:nvPicPr>
          <p:cNvPr id="7" name="Picture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23482" y="6221838"/>
            <a:ext cx="1905000" cy="523875"/>
          </a:xfrm>
          <a:prstGeom prst="rect">
            <a:avLst/>
          </a:prstGeom>
        </p:spPr>
      </p:pic>
    </p:spTree>
    <p:extLst>
      <p:ext uri="{BB962C8B-B14F-4D97-AF65-F5344CB8AC3E}">
        <p14:creationId xmlns:p14="http://schemas.microsoft.com/office/powerpoint/2010/main" val="10922177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429</TotalTime>
  <Words>769</Words>
  <Application>Microsoft Office PowerPoint</Application>
  <PresentationFormat>Widescreen</PresentationFormat>
  <Paragraphs>89</Paragraphs>
  <Slides>9</Slides>
  <Notes>8</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Arial</vt:lpstr>
      <vt:lpstr>Calibri</vt:lpstr>
      <vt:lpstr>Calibri Light</vt:lpstr>
      <vt:lpstr>Office Theme</vt:lpstr>
      <vt:lpstr>Ditto and Lopez 1992, Motivated Skepticism… </vt:lpstr>
      <vt:lpstr>Ditto and Lopez, Motivated Skepticism…</vt:lpstr>
      <vt:lpstr>The study, part I</vt:lpstr>
      <vt:lpstr>The study, part II</vt:lpstr>
      <vt:lpstr>The study, part III</vt:lpstr>
      <vt:lpstr>What are the limits to this phenomenon?</vt:lpstr>
      <vt:lpstr>Allocation of attention and effort</vt:lpstr>
      <vt:lpstr>How is this behavior “adaptive” for humans?</vt:lpstr>
      <vt:lpstr>What is the solution?</vt:lpstr>
    </vt:vector>
  </TitlesOfParts>
  <Company>UNC Chapel Hill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Baumgartner, Frank R.</dc:creator>
  <cp:lastModifiedBy>Baumgartner, Frank R.</cp:lastModifiedBy>
  <cp:revision>18</cp:revision>
  <dcterms:created xsi:type="dcterms:W3CDTF">2018-11-12T18:55:41Z</dcterms:created>
  <dcterms:modified xsi:type="dcterms:W3CDTF">2019-09-24T21:34:19Z</dcterms:modified>
</cp:coreProperties>
</file>