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64" r:id="rId22"/>
    <p:sldId id="265" r:id="rId23"/>
    <p:sldId id="266" r:id="rId24"/>
    <p:sldId id="267" r:id="rId25"/>
    <p:sldId id="268" r:id="rId26"/>
    <p:sldId id="282" r:id="rId27"/>
    <p:sldId id="283"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89" d="100"/>
          <a:sy n="89" d="100"/>
        </p:scale>
        <p:origin x="10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baum\Downloads\Fig_4.5_Topics_of_Attention_1960_2005.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fbaum\Downloads\Fig_4.7_Topic_Determines_Tone_1960_2005.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fbaum\Downloads\Fig_4.8_Tone_and_Victim_and_Defendant_1960_2005.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fbaum\Downloads\Fig_4.12_Net_Attention_to_Victims_Defendants_1960_2005.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471698113207544E-2"/>
          <c:y val="5.0570962479608482E-2"/>
          <c:w val="0.8834628190899001"/>
          <c:h val="0.71125611745513861"/>
        </c:manualLayout>
      </c:layout>
      <c:lineChart>
        <c:grouping val="standard"/>
        <c:varyColors val="0"/>
        <c:ser>
          <c:idx val="2"/>
          <c:order val="0"/>
          <c:tx>
            <c:strRef>
              <c:f>[Fig_4.5_Topics_of_Attention_1960_2005.xls]Sheet1!$D$8</c:f>
              <c:strCache>
                <c:ptCount val="1"/>
                <c:pt idx="0">
                  <c:v>Fairness</c:v>
                </c:pt>
              </c:strCache>
            </c:strRef>
          </c:tx>
          <c:spPr>
            <a:ln w="25400">
              <a:solidFill>
                <a:srgbClr val="000000"/>
              </a:solidFill>
              <a:prstDash val="solid"/>
            </a:ln>
          </c:spPr>
          <c:marker>
            <c:symbol val="square"/>
            <c:size val="6"/>
            <c:spPr>
              <a:solidFill>
                <a:srgbClr val="000000"/>
              </a:solidFill>
              <a:ln>
                <a:solidFill>
                  <a:srgbClr val="000000"/>
                </a:solidFill>
                <a:prstDash val="solid"/>
              </a:ln>
            </c:spPr>
          </c:marker>
          <c:cat>
            <c:numRef>
              <c:f>[Fig_4.5_Topics_of_Attention_1960_2005.xls]Sheet1!$A$9:$A$54</c:f>
              <c:numCache>
                <c:formatCode>General</c:formatCode>
                <c:ptCount val="4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numCache>
            </c:numRef>
          </c:cat>
          <c:val>
            <c:numRef>
              <c:f>[Fig_4.5_Topics_of_Attention_1960_2005.xls]Sheet1!$D$9:$D$54</c:f>
              <c:numCache>
                <c:formatCode>General</c:formatCode>
                <c:ptCount val="46"/>
                <c:pt idx="0">
                  <c:v>1</c:v>
                </c:pt>
                <c:pt idx="1">
                  <c:v>4</c:v>
                </c:pt>
                <c:pt idx="2">
                  <c:v>3</c:v>
                </c:pt>
                <c:pt idx="3">
                  <c:v>8</c:v>
                </c:pt>
                <c:pt idx="4">
                  <c:v>2</c:v>
                </c:pt>
                <c:pt idx="5">
                  <c:v>7</c:v>
                </c:pt>
                <c:pt idx="6">
                  <c:v>3</c:v>
                </c:pt>
                <c:pt idx="7">
                  <c:v>10</c:v>
                </c:pt>
                <c:pt idx="8">
                  <c:v>9</c:v>
                </c:pt>
                <c:pt idx="9">
                  <c:v>3</c:v>
                </c:pt>
                <c:pt idx="10">
                  <c:v>2</c:v>
                </c:pt>
                <c:pt idx="11">
                  <c:v>4</c:v>
                </c:pt>
                <c:pt idx="12">
                  <c:v>11</c:v>
                </c:pt>
                <c:pt idx="13">
                  <c:v>17</c:v>
                </c:pt>
                <c:pt idx="14">
                  <c:v>6</c:v>
                </c:pt>
                <c:pt idx="15">
                  <c:v>6</c:v>
                </c:pt>
                <c:pt idx="16">
                  <c:v>25</c:v>
                </c:pt>
                <c:pt idx="17">
                  <c:v>13</c:v>
                </c:pt>
                <c:pt idx="18">
                  <c:v>7</c:v>
                </c:pt>
                <c:pt idx="19">
                  <c:v>6</c:v>
                </c:pt>
                <c:pt idx="20">
                  <c:v>7</c:v>
                </c:pt>
                <c:pt idx="21">
                  <c:v>6</c:v>
                </c:pt>
                <c:pt idx="22">
                  <c:v>4</c:v>
                </c:pt>
                <c:pt idx="23">
                  <c:v>35</c:v>
                </c:pt>
                <c:pt idx="24">
                  <c:v>27</c:v>
                </c:pt>
                <c:pt idx="25">
                  <c:v>23</c:v>
                </c:pt>
                <c:pt idx="26">
                  <c:v>18</c:v>
                </c:pt>
                <c:pt idx="27">
                  <c:v>26</c:v>
                </c:pt>
                <c:pt idx="28">
                  <c:v>26</c:v>
                </c:pt>
                <c:pt idx="29">
                  <c:v>29</c:v>
                </c:pt>
                <c:pt idx="30">
                  <c:v>42</c:v>
                </c:pt>
                <c:pt idx="31">
                  <c:v>19</c:v>
                </c:pt>
                <c:pt idx="32">
                  <c:v>26</c:v>
                </c:pt>
                <c:pt idx="33">
                  <c:v>29</c:v>
                </c:pt>
                <c:pt idx="34">
                  <c:v>29</c:v>
                </c:pt>
                <c:pt idx="35">
                  <c:v>28</c:v>
                </c:pt>
                <c:pt idx="36">
                  <c:v>8</c:v>
                </c:pt>
                <c:pt idx="37">
                  <c:v>12</c:v>
                </c:pt>
                <c:pt idx="38">
                  <c:v>8</c:v>
                </c:pt>
                <c:pt idx="39">
                  <c:v>31</c:v>
                </c:pt>
                <c:pt idx="40">
                  <c:v>135</c:v>
                </c:pt>
                <c:pt idx="41">
                  <c:v>83</c:v>
                </c:pt>
                <c:pt idx="42">
                  <c:v>84</c:v>
                </c:pt>
                <c:pt idx="43">
                  <c:v>89</c:v>
                </c:pt>
                <c:pt idx="44">
                  <c:v>59</c:v>
                </c:pt>
                <c:pt idx="45">
                  <c:v>69</c:v>
                </c:pt>
              </c:numCache>
            </c:numRef>
          </c:val>
          <c:smooth val="0"/>
          <c:extLst>
            <c:ext xmlns:c16="http://schemas.microsoft.com/office/drawing/2014/chart" uri="{C3380CC4-5D6E-409C-BE32-E72D297353CC}">
              <c16:uniqueId val="{00000000-682C-4683-BA2E-8910C0273BC6}"/>
            </c:ext>
          </c:extLst>
        </c:ser>
        <c:ser>
          <c:idx val="3"/>
          <c:order val="1"/>
          <c:tx>
            <c:strRef>
              <c:f>[Fig_4.5_Topics_of_Attention_1960_2005.xls]Sheet1!$E$8</c:f>
              <c:strCache>
                <c:ptCount val="1"/>
                <c:pt idx="0">
                  <c:v>Constitutionality</c:v>
                </c:pt>
              </c:strCache>
            </c:strRef>
          </c:tx>
          <c:spPr>
            <a:ln w="25400">
              <a:solidFill>
                <a:srgbClr val="000000"/>
              </a:solidFill>
              <a:prstDash val="solid"/>
            </a:ln>
          </c:spPr>
          <c:marker>
            <c:symbol val="circle"/>
            <c:size val="7"/>
            <c:spPr>
              <a:solidFill>
                <a:srgbClr val="FFFFFF"/>
              </a:solidFill>
              <a:ln>
                <a:solidFill>
                  <a:srgbClr val="000000"/>
                </a:solidFill>
                <a:prstDash val="solid"/>
              </a:ln>
            </c:spPr>
          </c:marker>
          <c:cat>
            <c:numRef>
              <c:f>[Fig_4.5_Topics_of_Attention_1960_2005.xls]Sheet1!$A$9:$A$54</c:f>
              <c:numCache>
                <c:formatCode>General</c:formatCode>
                <c:ptCount val="4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numCache>
            </c:numRef>
          </c:cat>
          <c:val>
            <c:numRef>
              <c:f>[Fig_4.5_Topics_of_Attention_1960_2005.xls]Sheet1!$E$9:$E$54</c:f>
              <c:numCache>
                <c:formatCode>General</c:formatCode>
                <c:ptCount val="46"/>
                <c:pt idx="0">
                  <c:v>1</c:v>
                </c:pt>
                <c:pt idx="1">
                  <c:v>1</c:v>
                </c:pt>
                <c:pt idx="4">
                  <c:v>1</c:v>
                </c:pt>
                <c:pt idx="5">
                  <c:v>3</c:v>
                </c:pt>
                <c:pt idx="6">
                  <c:v>2</c:v>
                </c:pt>
                <c:pt idx="7">
                  <c:v>9</c:v>
                </c:pt>
                <c:pt idx="8">
                  <c:v>13</c:v>
                </c:pt>
                <c:pt idx="9">
                  <c:v>7</c:v>
                </c:pt>
                <c:pt idx="10">
                  <c:v>8</c:v>
                </c:pt>
                <c:pt idx="11">
                  <c:v>19</c:v>
                </c:pt>
                <c:pt idx="12">
                  <c:v>80</c:v>
                </c:pt>
                <c:pt idx="13">
                  <c:v>26</c:v>
                </c:pt>
                <c:pt idx="14">
                  <c:v>11</c:v>
                </c:pt>
                <c:pt idx="15">
                  <c:v>26</c:v>
                </c:pt>
                <c:pt idx="16">
                  <c:v>68</c:v>
                </c:pt>
                <c:pt idx="17">
                  <c:v>64</c:v>
                </c:pt>
                <c:pt idx="18">
                  <c:v>19</c:v>
                </c:pt>
                <c:pt idx="19">
                  <c:v>41</c:v>
                </c:pt>
                <c:pt idx="20">
                  <c:v>17</c:v>
                </c:pt>
                <c:pt idx="21">
                  <c:v>29</c:v>
                </c:pt>
                <c:pt idx="22">
                  <c:v>18</c:v>
                </c:pt>
                <c:pt idx="23">
                  <c:v>74</c:v>
                </c:pt>
                <c:pt idx="24">
                  <c:v>79</c:v>
                </c:pt>
                <c:pt idx="25">
                  <c:v>46</c:v>
                </c:pt>
                <c:pt idx="26">
                  <c:v>65</c:v>
                </c:pt>
                <c:pt idx="27">
                  <c:v>35</c:v>
                </c:pt>
                <c:pt idx="28">
                  <c:v>32</c:v>
                </c:pt>
                <c:pt idx="29">
                  <c:v>29</c:v>
                </c:pt>
                <c:pt idx="30">
                  <c:v>49</c:v>
                </c:pt>
                <c:pt idx="31">
                  <c:v>47</c:v>
                </c:pt>
                <c:pt idx="32">
                  <c:v>46</c:v>
                </c:pt>
                <c:pt idx="33">
                  <c:v>32</c:v>
                </c:pt>
                <c:pt idx="34">
                  <c:v>22</c:v>
                </c:pt>
                <c:pt idx="35">
                  <c:v>16</c:v>
                </c:pt>
                <c:pt idx="36">
                  <c:v>19</c:v>
                </c:pt>
                <c:pt idx="37">
                  <c:v>14</c:v>
                </c:pt>
                <c:pt idx="38">
                  <c:v>5</c:v>
                </c:pt>
                <c:pt idx="39">
                  <c:v>31</c:v>
                </c:pt>
                <c:pt idx="40">
                  <c:v>40</c:v>
                </c:pt>
                <c:pt idx="41">
                  <c:v>39</c:v>
                </c:pt>
                <c:pt idx="42">
                  <c:v>63</c:v>
                </c:pt>
                <c:pt idx="43">
                  <c:v>71</c:v>
                </c:pt>
                <c:pt idx="44">
                  <c:v>73</c:v>
                </c:pt>
                <c:pt idx="45">
                  <c:v>77</c:v>
                </c:pt>
              </c:numCache>
            </c:numRef>
          </c:val>
          <c:smooth val="0"/>
          <c:extLst>
            <c:ext xmlns:c16="http://schemas.microsoft.com/office/drawing/2014/chart" uri="{C3380CC4-5D6E-409C-BE32-E72D297353CC}">
              <c16:uniqueId val="{00000001-682C-4683-BA2E-8910C0273BC6}"/>
            </c:ext>
          </c:extLst>
        </c:ser>
        <c:ser>
          <c:idx val="1"/>
          <c:order val="2"/>
          <c:tx>
            <c:strRef>
              <c:f>[Fig_4.5_Topics_of_Attention_1960_2005.xls]Sheet1!$C$8</c:f>
              <c:strCache>
                <c:ptCount val="1"/>
                <c:pt idx="0">
                  <c:v>Morality</c:v>
                </c:pt>
              </c:strCache>
            </c:strRef>
          </c:tx>
          <c:spPr>
            <a:ln w="25400">
              <a:solidFill>
                <a:srgbClr val="000000"/>
              </a:solidFill>
              <a:prstDash val="solid"/>
            </a:ln>
          </c:spPr>
          <c:marker>
            <c:symbol val="diamond"/>
            <c:size val="7"/>
            <c:spPr>
              <a:solidFill>
                <a:srgbClr val="C0C0C0"/>
              </a:solidFill>
              <a:ln>
                <a:solidFill>
                  <a:srgbClr val="000000"/>
                </a:solidFill>
                <a:prstDash val="solid"/>
              </a:ln>
            </c:spPr>
          </c:marker>
          <c:cat>
            <c:numRef>
              <c:f>[Fig_4.5_Topics_of_Attention_1960_2005.xls]Sheet1!$A$9:$A$54</c:f>
              <c:numCache>
                <c:formatCode>General</c:formatCode>
                <c:ptCount val="4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numCache>
            </c:numRef>
          </c:cat>
          <c:val>
            <c:numRef>
              <c:f>[Fig_4.5_Topics_of_Attention_1960_2005.xls]Sheet1!$C$9:$C$54</c:f>
              <c:numCache>
                <c:formatCode>General</c:formatCode>
                <c:ptCount val="46"/>
                <c:pt idx="0">
                  <c:v>1</c:v>
                </c:pt>
                <c:pt idx="1">
                  <c:v>3</c:v>
                </c:pt>
                <c:pt idx="2">
                  <c:v>1</c:v>
                </c:pt>
                <c:pt idx="4">
                  <c:v>1</c:v>
                </c:pt>
                <c:pt idx="5">
                  <c:v>9</c:v>
                </c:pt>
                <c:pt idx="6">
                  <c:v>5</c:v>
                </c:pt>
                <c:pt idx="7">
                  <c:v>1</c:v>
                </c:pt>
                <c:pt idx="8">
                  <c:v>3</c:v>
                </c:pt>
                <c:pt idx="9">
                  <c:v>5</c:v>
                </c:pt>
                <c:pt idx="10">
                  <c:v>4</c:v>
                </c:pt>
                <c:pt idx="11">
                  <c:v>6</c:v>
                </c:pt>
                <c:pt idx="12">
                  <c:v>27</c:v>
                </c:pt>
                <c:pt idx="13">
                  <c:v>45</c:v>
                </c:pt>
                <c:pt idx="14">
                  <c:v>23</c:v>
                </c:pt>
                <c:pt idx="15">
                  <c:v>19</c:v>
                </c:pt>
                <c:pt idx="16">
                  <c:v>35</c:v>
                </c:pt>
                <c:pt idx="17">
                  <c:v>30</c:v>
                </c:pt>
                <c:pt idx="18">
                  <c:v>20</c:v>
                </c:pt>
                <c:pt idx="19">
                  <c:v>7</c:v>
                </c:pt>
                <c:pt idx="20">
                  <c:v>18</c:v>
                </c:pt>
                <c:pt idx="21">
                  <c:v>16</c:v>
                </c:pt>
                <c:pt idx="22">
                  <c:v>6</c:v>
                </c:pt>
                <c:pt idx="23">
                  <c:v>15</c:v>
                </c:pt>
                <c:pt idx="24">
                  <c:v>11</c:v>
                </c:pt>
                <c:pt idx="25">
                  <c:v>17</c:v>
                </c:pt>
                <c:pt idx="26">
                  <c:v>17</c:v>
                </c:pt>
                <c:pt idx="27">
                  <c:v>10</c:v>
                </c:pt>
                <c:pt idx="28">
                  <c:v>9</c:v>
                </c:pt>
                <c:pt idx="29">
                  <c:v>12</c:v>
                </c:pt>
                <c:pt idx="30">
                  <c:v>24</c:v>
                </c:pt>
                <c:pt idx="31">
                  <c:v>17</c:v>
                </c:pt>
                <c:pt idx="32">
                  <c:v>14</c:v>
                </c:pt>
                <c:pt idx="33">
                  <c:v>5</c:v>
                </c:pt>
                <c:pt idx="34">
                  <c:v>15</c:v>
                </c:pt>
                <c:pt idx="35">
                  <c:v>14</c:v>
                </c:pt>
                <c:pt idx="36">
                  <c:v>3</c:v>
                </c:pt>
                <c:pt idx="37">
                  <c:v>3</c:v>
                </c:pt>
                <c:pt idx="38">
                  <c:v>4</c:v>
                </c:pt>
                <c:pt idx="39">
                  <c:v>21</c:v>
                </c:pt>
                <c:pt idx="40">
                  <c:v>26</c:v>
                </c:pt>
                <c:pt idx="41">
                  <c:v>27</c:v>
                </c:pt>
                <c:pt idx="42">
                  <c:v>11</c:v>
                </c:pt>
                <c:pt idx="43">
                  <c:v>14</c:v>
                </c:pt>
                <c:pt idx="44">
                  <c:v>22</c:v>
                </c:pt>
                <c:pt idx="45">
                  <c:v>26</c:v>
                </c:pt>
              </c:numCache>
            </c:numRef>
          </c:val>
          <c:smooth val="0"/>
          <c:extLst>
            <c:ext xmlns:c16="http://schemas.microsoft.com/office/drawing/2014/chart" uri="{C3380CC4-5D6E-409C-BE32-E72D297353CC}">
              <c16:uniqueId val="{00000002-682C-4683-BA2E-8910C0273BC6}"/>
            </c:ext>
          </c:extLst>
        </c:ser>
        <c:ser>
          <c:idx val="5"/>
          <c:order val="3"/>
          <c:tx>
            <c:strRef>
              <c:f>[Fig_4.5_Topics_of_Attention_1960_2005.xls]Sheet1!$G$8</c:f>
              <c:strCache>
                <c:ptCount val="1"/>
                <c:pt idx="0">
                  <c:v>Mode</c:v>
                </c:pt>
              </c:strCache>
            </c:strRef>
          </c:tx>
          <c:spPr>
            <a:ln w="25400">
              <a:solidFill>
                <a:srgbClr val="000000"/>
              </a:solidFill>
              <a:prstDash val="solid"/>
            </a:ln>
          </c:spPr>
          <c:marker>
            <c:symbol val="x"/>
            <c:size val="6"/>
            <c:spPr>
              <a:solidFill>
                <a:srgbClr val="FFFFFF"/>
              </a:solidFill>
              <a:ln>
                <a:solidFill>
                  <a:srgbClr val="000000"/>
                </a:solidFill>
                <a:prstDash val="solid"/>
              </a:ln>
            </c:spPr>
          </c:marker>
          <c:cat>
            <c:numRef>
              <c:f>[Fig_4.5_Topics_of_Attention_1960_2005.xls]Sheet1!$A$9:$A$54</c:f>
              <c:numCache>
                <c:formatCode>General</c:formatCode>
                <c:ptCount val="4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numCache>
            </c:numRef>
          </c:cat>
          <c:val>
            <c:numRef>
              <c:f>[Fig_4.5_Topics_of_Attention_1960_2005.xls]Sheet1!$G$9:$G$54</c:f>
              <c:numCache>
                <c:formatCode>General</c:formatCode>
                <c:ptCount val="46"/>
                <c:pt idx="2">
                  <c:v>1</c:v>
                </c:pt>
                <c:pt idx="6">
                  <c:v>2</c:v>
                </c:pt>
                <c:pt idx="8">
                  <c:v>1</c:v>
                </c:pt>
                <c:pt idx="10">
                  <c:v>1</c:v>
                </c:pt>
                <c:pt idx="11">
                  <c:v>3</c:v>
                </c:pt>
                <c:pt idx="12">
                  <c:v>3</c:v>
                </c:pt>
                <c:pt idx="13">
                  <c:v>3</c:v>
                </c:pt>
                <c:pt idx="14">
                  <c:v>1</c:v>
                </c:pt>
                <c:pt idx="15">
                  <c:v>1</c:v>
                </c:pt>
                <c:pt idx="16">
                  <c:v>11</c:v>
                </c:pt>
                <c:pt idx="17">
                  <c:v>6</c:v>
                </c:pt>
                <c:pt idx="19">
                  <c:v>12</c:v>
                </c:pt>
                <c:pt idx="20">
                  <c:v>2</c:v>
                </c:pt>
                <c:pt idx="21">
                  <c:v>13</c:v>
                </c:pt>
                <c:pt idx="22">
                  <c:v>9</c:v>
                </c:pt>
                <c:pt idx="23">
                  <c:v>16</c:v>
                </c:pt>
                <c:pt idx="24">
                  <c:v>45</c:v>
                </c:pt>
                <c:pt idx="25">
                  <c:v>1</c:v>
                </c:pt>
                <c:pt idx="26">
                  <c:v>2</c:v>
                </c:pt>
                <c:pt idx="27">
                  <c:v>1</c:v>
                </c:pt>
                <c:pt idx="29">
                  <c:v>1</c:v>
                </c:pt>
                <c:pt idx="30">
                  <c:v>8</c:v>
                </c:pt>
                <c:pt idx="31">
                  <c:v>1</c:v>
                </c:pt>
                <c:pt idx="32">
                  <c:v>4</c:v>
                </c:pt>
                <c:pt idx="33">
                  <c:v>3</c:v>
                </c:pt>
                <c:pt idx="34">
                  <c:v>8</c:v>
                </c:pt>
                <c:pt idx="35">
                  <c:v>4</c:v>
                </c:pt>
                <c:pt idx="37">
                  <c:v>7</c:v>
                </c:pt>
                <c:pt idx="38">
                  <c:v>1</c:v>
                </c:pt>
                <c:pt idx="39">
                  <c:v>13</c:v>
                </c:pt>
                <c:pt idx="40">
                  <c:v>13</c:v>
                </c:pt>
                <c:pt idx="41">
                  <c:v>10</c:v>
                </c:pt>
                <c:pt idx="42">
                  <c:v>6</c:v>
                </c:pt>
                <c:pt idx="43">
                  <c:v>9</c:v>
                </c:pt>
                <c:pt idx="44">
                  <c:v>16</c:v>
                </c:pt>
                <c:pt idx="45">
                  <c:v>3</c:v>
                </c:pt>
              </c:numCache>
            </c:numRef>
          </c:val>
          <c:smooth val="0"/>
          <c:extLst>
            <c:ext xmlns:c16="http://schemas.microsoft.com/office/drawing/2014/chart" uri="{C3380CC4-5D6E-409C-BE32-E72D297353CC}">
              <c16:uniqueId val="{00000003-682C-4683-BA2E-8910C0273BC6}"/>
            </c:ext>
          </c:extLst>
        </c:ser>
        <c:ser>
          <c:idx val="4"/>
          <c:order val="4"/>
          <c:tx>
            <c:strRef>
              <c:f>[Fig_4.5_Topics_of_Attention_1960_2005.xls]Sheet1!$F$8</c:f>
              <c:strCache>
                <c:ptCount val="1"/>
                <c:pt idx="0">
                  <c:v>Cost</c:v>
                </c:pt>
              </c:strCache>
            </c:strRef>
          </c:tx>
          <c:spPr>
            <a:ln w="25400">
              <a:solidFill>
                <a:srgbClr val="000000"/>
              </a:solidFill>
              <a:prstDash val="solid"/>
            </a:ln>
          </c:spPr>
          <c:marker>
            <c:symbol val="x"/>
            <c:size val="6"/>
            <c:spPr>
              <a:solidFill>
                <a:srgbClr val="000000"/>
              </a:solidFill>
              <a:ln>
                <a:solidFill>
                  <a:srgbClr val="FFFFFF"/>
                </a:solidFill>
                <a:prstDash val="solid"/>
              </a:ln>
            </c:spPr>
          </c:marker>
          <c:cat>
            <c:numRef>
              <c:f>[Fig_4.5_Topics_of_Attention_1960_2005.xls]Sheet1!$A$9:$A$54</c:f>
              <c:numCache>
                <c:formatCode>General</c:formatCode>
                <c:ptCount val="4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numCache>
            </c:numRef>
          </c:cat>
          <c:val>
            <c:numRef>
              <c:f>[Fig_4.5_Topics_of_Attention_1960_2005.xls]Sheet1!$F$9:$F$54</c:f>
              <c:numCache>
                <c:formatCode>General</c:formatCode>
                <c:ptCount val="46"/>
                <c:pt idx="13">
                  <c:v>1</c:v>
                </c:pt>
                <c:pt idx="17">
                  <c:v>2</c:v>
                </c:pt>
                <c:pt idx="18">
                  <c:v>1</c:v>
                </c:pt>
                <c:pt idx="29">
                  <c:v>1</c:v>
                </c:pt>
                <c:pt idx="33">
                  <c:v>2</c:v>
                </c:pt>
                <c:pt idx="34">
                  <c:v>1</c:v>
                </c:pt>
                <c:pt idx="35">
                  <c:v>4</c:v>
                </c:pt>
                <c:pt idx="41">
                  <c:v>1</c:v>
                </c:pt>
                <c:pt idx="43">
                  <c:v>3</c:v>
                </c:pt>
                <c:pt idx="44">
                  <c:v>2</c:v>
                </c:pt>
                <c:pt idx="45">
                  <c:v>2</c:v>
                </c:pt>
              </c:numCache>
            </c:numRef>
          </c:val>
          <c:smooth val="0"/>
          <c:extLst>
            <c:ext xmlns:c16="http://schemas.microsoft.com/office/drawing/2014/chart" uri="{C3380CC4-5D6E-409C-BE32-E72D297353CC}">
              <c16:uniqueId val="{00000004-682C-4683-BA2E-8910C0273BC6}"/>
            </c:ext>
          </c:extLst>
        </c:ser>
        <c:ser>
          <c:idx val="0"/>
          <c:order val="5"/>
          <c:tx>
            <c:strRef>
              <c:f>[Fig_4.5_Topics_of_Attention_1960_2005.xls]Sheet1!$B$8</c:f>
              <c:strCache>
                <c:ptCount val="1"/>
                <c:pt idx="0">
                  <c:v>Efficacy</c:v>
                </c:pt>
              </c:strCache>
            </c:strRef>
          </c:tx>
          <c:spPr>
            <a:ln w="25400">
              <a:solidFill>
                <a:srgbClr val="000000"/>
              </a:solidFill>
              <a:prstDash val="solid"/>
            </a:ln>
          </c:spPr>
          <c:marker>
            <c:symbol val="diamond"/>
            <c:size val="5"/>
            <c:spPr>
              <a:solidFill>
                <a:srgbClr val="FFFFFF"/>
              </a:solidFill>
              <a:ln>
                <a:solidFill>
                  <a:srgbClr val="000000"/>
                </a:solidFill>
                <a:prstDash val="solid"/>
              </a:ln>
            </c:spPr>
          </c:marker>
          <c:cat>
            <c:numRef>
              <c:f>[Fig_4.5_Topics_of_Attention_1960_2005.xls]Sheet1!$A$9:$A$54</c:f>
              <c:numCache>
                <c:formatCode>General</c:formatCode>
                <c:ptCount val="4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numCache>
            </c:numRef>
          </c:cat>
          <c:val>
            <c:numRef>
              <c:f>[Fig_4.5_Topics_of_Attention_1960_2005.xls]Sheet1!$B$9:$B$54</c:f>
              <c:numCache>
                <c:formatCode>General</c:formatCode>
                <c:ptCount val="46"/>
                <c:pt idx="0">
                  <c:v>4</c:v>
                </c:pt>
                <c:pt idx="1">
                  <c:v>2</c:v>
                </c:pt>
                <c:pt idx="3">
                  <c:v>1</c:v>
                </c:pt>
                <c:pt idx="4">
                  <c:v>1</c:v>
                </c:pt>
                <c:pt idx="5">
                  <c:v>4</c:v>
                </c:pt>
                <c:pt idx="6">
                  <c:v>1</c:v>
                </c:pt>
                <c:pt idx="8">
                  <c:v>2</c:v>
                </c:pt>
                <c:pt idx="9">
                  <c:v>1</c:v>
                </c:pt>
                <c:pt idx="10">
                  <c:v>1</c:v>
                </c:pt>
                <c:pt idx="11">
                  <c:v>3</c:v>
                </c:pt>
                <c:pt idx="12">
                  <c:v>18</c:v>
                </c:pt>
                <c:pt idx="13">
                  <c:v>18</c:v>
                </c:pt>
                <c:pt idx="14">
                  <c:v>9</c:v>
                </c:pt>
                <c:pt idx="15">
                  <c:v>5</c:v>
                </c:pt>
                <c:pt idx="16">
                  <c:v>13</c:v>
                </c:pt>
                <c:pt idx="17">
                  <c:v>14</c:v>
                </c:pt>
                <c:pt idx="18">
                  <c:v>14</c:v>
                </c:pt>
                <c:pt idx="19">
                  <c:v>7</c:v>
                </c:pt>
                <c:pt idx="20">
                  <c:v>3</c:v>
                </c:pt>
                <c:pt idx="21">
                  <c:v>4</c:v>
                </c:pt>
                <c:pt idx="22">
                  <c:v>4</c:v>
                </c:pt>
                <c:pt idx="23">
                  <c:v>3</c:v>
                </c:pt>
                <c:pt idx="24">
                  <c:v>5</c:v>
                </c:pt>
                <c:pt idx="25">
                  <c:v>6</c:v>
                </c:pt>
                <c:pt idx="26">
                  <c:v>1</c:v>
                </c:pt>
                <c:pt idx="27">
                  <c:v>2</c:v>
                </c:pt>
                <c:pt idx="28">
                  <c:v>2</c:v>
                </c:pt>
                <c:pt idx="29">
                  <c:v>11</c:v>
                </c:pt>
                <c:pt idx="30">
                  <c:v>2</c:v>
                </c:pt>
                <c:pt idx="31">
                  <c:v>1</c:v>
                </c:pt>
                <c:pt idx="32">
                  <c:v>3</c:v>
                </c:pt>
                <c:pt idx="33">
                  <c:v>2</c:v>
                </c:pt>
                <c:pt idx="34">
                  <c:v>5</c:v>
                </c:pt>
                <c:pt idx="35">
                  <c:v>4</c:v>
                </c:pt>
                <c:pt idx="38">
                  <c:v>3</c:v>
                </c:pt>
                <c:pt idx="39">
                  <c:v>2</c:v>
                </c:pt>
                <c:pt idx="40">
                  <c:v>6</c:v>
                </c:pt>
                <c:pt idx="41">
                  <c:v>6</c:v>
                </c:pt>
                <c:pt idx="42">
                  <c:v>2</c:v>
                </c:pt>
                <c:pt idx="43">
                  <c:v>5</c:v>
                </c:pt>
                <c:pt idx="44">
                  <c:v>5</c:v>
                </c:pt>
                <c:pt idx="45">
                  <c:v>12</c:v>
                </c:pt>
              </c:numCache>
            </c:numRef>
          </c:val>
          <c:smooth val="0"/>
          <c:extLst>
            <c:ext xmlns:c16="http://schemas.microsoft.com/office/drawing/2014/chart" uri="{C3380CC4-5D6E-409C-BE32-E72D297353CC}">
              <c16:uniqueId val="{00000005-682C-4683-BA2E-8910C0273BC6}"/>
            </c:ext>
          </c:extLst>
        </c:ser>
        <c:ser>
          <c:idx val="7"/>
          <c:order val="6"/>
          <c:tx>
            <c:strRef>
              <c:f>[Fig_4.5_Topics_of_Attention_1960_2005.xls]Sheet1!$H$8</c:f>
              <c:strCache>
                <c:ptCount val="1"/>
                <c:pt idx="0">
                  <c:v>International</c:v>
                </c:pt>
              </c:strCache>
            </c:strRef>
          </c:tx>
          <c:spPr>
            <a:ln w="25400">
              <a:solidFill>
                <a:srgbClr val="000000"/>
              </a:solidFill>
              <a:prstDash val="solid"/>
            </a:ln>
          </c:spPr>
          <c:marker>
            <c:symbol val="circle"/>
            <c:size val="7"/>
            <c:spPr>
              <a:solidFill>
                <a:srgbClr val="000000"/>
              </a:solidFill>
              <a:ln>
                <a:solidFill>
                  <a:srgbClr val="FFFFFF"/>
                </a:solidFill>
                <a:prstDash val="solid"/>
              </a:ln>
            </c:spPr>
          </c:marker>
          <c:cat>
            <c:numRef>
              <c:f>[Fig_4.5_Topics_of_Attention_1960_2005.xls]Sheet1!$A$9:$A$54</c:f>
              <c:numCache>
                <c:formatCode>General</c:formatCode>
                <c:ptCount val="4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numCache>
            </c:numRef>
          </c:cat>
          <c:val>
            <c:numRef>
              <c:f>[Fig_4.5_Topics_of_Attention_1960_2005.xls]Sheet1!$H$9:$H$54</c:f>
              <c:numCache>
                <c:formatCode>General</c:formatCode>
                <c:ptCount val="46"/>
                <c:pt idx="0">
                  <c:v>2</c:v>
                </c:pt>
                <c:pt idx="2">
                  <c:v>1</c:v>
                </c:pt>
                <c:pt idx="11">
                  <c:v>2</c:v>
                </c:pt>
                <c:pt idx="12">
                  <c:v>4</c:v>
                </c:pt>
                <c:pt idx="14">
                  <c:v>2</c:v>
                </c:pt>
                <c:pt idx="16">
                  <c:v>2</c:v>
                </c:pt>
                <c:pt idx="18">
                  <c:v>1</c:v>
                </c:pt>
                <c:pt idx="19">
                  <c:v>1</c:v>
                </c:pt>
                <c:pt idx="21">
                  <c:v>2</c:v>
                </c:pt>
                <c:pt idx="25">
                  <c:v>2</c:v>
                </c:pt>
                <c:pt idx="26">
                  <c:v>4</c:v>
                </c:pt>
                <c:pt idx="27">
                  <c:v>4</c:v>
                </c:pt>
                <c:pt idx="28">
                  <c:v>3</c:v>
                </c:pt>
                <c:pt idx="29">
                  <c:v>1</c:v>
                </c:pt>
                <c:pt idx="30">
                  <c:v>2</c:v>
                </c:pt>
                <c:pt idx="32">
                  <c:v>4</c:v>
                </c:pt>
                <c:pt idx="33">
                  <c:v>2</c:v>
                </c:pt>
                <c:pt idx="37">
                  <c:v>1</c:v>
                </c:pt>
                <c:pt idx="38">
                  <c:v>4</c:v>
                </c:pt>
                <c:pt idx="39">
                  <c:v>3</c:v>
                </c:pt>
                <c:pt idx="40">
                  <c:v>13</c:v>
                </c:pt>
                <c:pt idx="41">
                  <c:v>14</c:v>
                </c:pt>
                <c:pt idx="42">
                  <c:v>8</c:v>
                </c:pt>
                <c:pt idx="43">
                  <c:v>6</c:v>
                </c:pt>
                <c:pt idx="44">
                  <c:v>12</c:v>
                </c:pt>
                <c:pt idx="45">
                  <c:v>16</c:v>
                </c:pt>
              </c:numCache>
            </c:numRef>
          </c:val>
          <c:smooth val="0"/>
          <c:extLst>
            <c:ext xmlns:c16="http://schemas.microsoft.com/office/drawing/2014/chart" uri="{C3380CC4-5D6E-409C-BE32-E72D297353CC}">
              <c16:uniqueId val="{00000006-682C-4683-BA2E-8910C0273BC6}"/>
            </c:ext>
          </c:extLst>
        </c:ser>
        <c:dLbls>
          <c:showLegendKey val="0"/>
          <c:showVal val="0"/>
          <c:showCatName val="0"/>
          <c:showSerName val="0"/>
          <c:showPercent val="0"/>
          <c:showBubbleSize val="0"/>
        </c:dLbls>
        <c:marker val="1"/>
        <c:smooth val="0"/>
        <c:axId val="453502504"/>
        <c:axId val="1"/>
      </c:lineChart>
      <c:catAx>
        <c:axId val="45350250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Times New Roman"/>
                <a:ea typeface="Times New Roman"/>
                <a:cs typeface="Times New Roman"/>
              </a:defRPr>
            </a:pPr>
            <a:endParaRPr lang="en-US"/>
          </a:p>
        </c:txPr>
        <c:crossAx val="1"/>
        <c:crosses val="autoZero"/>
        <c:auto val="1"/>
        <c:lblAlgn val="ctr"/>
        <c:lblOffset val="100"/>
        <c:tickLblSkip val="5"/>
        <c:tickMarkSkip val="5"/>
        <c:noMultiLvlLbl val="0"/>
      </c:catAx>
      <c:valAx>
        <c:axId val="1"/>
        <c:scaling>
          <c:orientation val="minMax"/>
          <c:max val="140"/>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Times New Roman"/>
                <a:ea typeface="Times New Roman"/>
                <a:cs typeface="Times New Roman"/>
              </a:defRPr>
            </a:pPr>
            <a:endParaRPr lang="en-US"/>
          </a:p>
        </c:txPr>
        <c:crossAx val="453502504"/>
        <c:crosses val="autoZero"/>
        <c:crossBetween val="midCat"/>
      </c:valAx>
      <c:spPr>
        <a:solidFill>
          <a:srgbClr val="FFFFFF"/>
        </a:solidFill>
        <a:ln w="12700">
          <a:solidFill>
            <a:srgbClr val="000000"/>
          </a:solidFill>
          <a:prstDash val="solid"/>
        </a:ln>
      </c:spPr>
    </c:plotArea>
    <c:legend>
      <c:legendPos val="b"/>
      <c:layout>
        <c:manualLayout>
          <c:xMode val="edge"/>
          <c:yMode val="edge"/>
          <c:x val="4.1065482796892344E-2"/>
          <c:y val="0.87601957585644374"/>
          <c:w val="0.91675915649278583"/>
          <c:h val="0.11908646003262642"/>
        </c:manualLayout>
      </c:layout>
      <c:overlay val="0"/>
      <c:spPr>
        <a:solidFill>
          <a:srgbClr val="FFFFFF"/>
        </a:solidFill>
        <a:ln w="3175">
          <a:solidFill>
            <a:srgbClr val="000000"/>
          </a:solidFill>
          <a:prstDash val="solid"/>
        </a:ln>
      </c:spPr>
      <c:txPr>
        <a:bodyPr/>
        <a:lstStyle/>
        <a:p>
          <a:pPr>
            <a:defRPr sz="1655" b="0" i="0" u="none" strike="noStrike" baseline="0">
              <a:solidFill>
                <a:srgbClr val="000000"/>
              </a:solidFill>
              <a:latin typeface="Times New Roman"/>
              <a:ea typeface="Times New Roman"/>
              <a:cs typeface="Times New Roman"/>
            </a:defRPr>
          </a:pPr>
          <a:endParaRPr lang="en-US"/>
        </a:p>
      </c:txPr>
    </c:legend>
    <c:plotVisOnly val="1"/>
    <c:dispBlanksAs val="gap"/>
    <c:showDLblsOverMax val="0"/>
  </c:chart>
  <c:spPr>
    <a:noFill/>
    <a:ln w="3175">
      <a:solidFill>
        <a:srgbClr val="000000"/>
      </a:solidFill>
      <a:prstDash val="solid"/>
    </a:ln>
  </c:spPr>
  <c:txPr>
    <a:bodyPr/>
    <a:lstStyle/>
    <a:p>
      <a:pPr>
        <a:defRPr sz="180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1098779134295227E-2"/>
          <c:y val="1.6313213703099509E-2"/>
          <c:w val="0.97780244173140951"/>
          <c:h val="0.64274061990212072"/>
        </c:manualLayout>
      </c:layout>
      <c:barChart>
        <c:barDir val="col"/>
        <c:grouping val="stacked"/>
        <c:varyColors val="0"/>
        <c:ser>
          <c:idx val="0"/>
          <c:order val="0"/>
          <c:tx>
            <c:v>Pro-Death Penalty</c:v>
          </c:tx>
          <c:spPr>
            <a:solidFill>
              <a:srgbClr val="000000"/>
            </a:solidFill>
            <a:ln w="12700">
              <a:solidFill>
                <a:srgbClr val="000000"/>
              </a:solidFill>
              <a:prstDash val="solid"/>
            </a:ln>
          </c:spPr>
          <c:invertIfNegative val="0"/>
          <c:dLbls>
            <c:spPr>
              <a:noFill/>
              <a:ln w="25400">
                <a:noFill/>
              </a:ln>
            </c:spPr>
            <c:txPr>
              <a:bodyPr wrap="square" lIns="38100" tIns="19050" rIns="38100" bIns="19050" anchor="ctr">
                <a:spAutoFit/>
              </a:bodyPr>
              <a:lstStyle/>
              <a:p>
                <a:pPr>
                  <a:defRPr sz="1800" b="0" i="0" u="none" strike="noStrike" baseline="0">
                    <a:solidFill>
                      <a:srgbClr val="FFFFFF"/>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[Fig_4.7_Topic_Determines_Tone_1960_2005.xls]Sheet1!$A$10:$A$16</c:f>
              <c:strCache>
                <c:ptCount val="7"/>
                <c:pt idx="0">
                  <c:v>Moral (525)</c:v>
                </c:pt>
                <c:pt idx="1">
                  <c:v>Mode (195)</c:v>
                </c:pt>
                <c:pt idx="2">
                  <c:v>Constitutional (1,200)</c:v>
                </c:pt>
                <c:pt idx="3">
                  <c:v>Efficacy (176)</c:v>
                </c:pt>
                <c:pt idx="4">
                  <c:v>Cost (15)</c:v>
                </c:pt>
                <c:pt idx="5">
                  <c:v>Fairness (920)</c:v>
                </c:pt>
                <c:pt idx="6">
                  <c:v>International (91)</c:v>
                </c:pt>
              </c:strCache>
            </c:strRef>
          </c:cat>
          <c:val>
            <c:numRef>
              <c:f>[Fig_4.7_Topic_Determines_Tone_1960_2005.xls]Sheet1!$B$10:$B$16</c:f>
              <c:numCache>
                <c:formatCode>0%</c:formatCode>
                <c:ptCount val="7"/>
                <c:pt idx="0">
                  <c:v>0.52380952380952384</c:v>
                </c:pt>
                <c:pt idx="1">
                  <c:v>0.48205128205128206</c:v>
                </c:pt>
                <c:pt idx="2">
                  <c:v>0.40083333333333332</c:v>
                </c:pt>
                <c:pt idx="3">
                  <c:v>0.30681818181818182</c:v>
                </c:pt>
                <c:pt idx="4">
                  <c:v>0.2</c:v>
                </c:pt>
                <c:pt idx="5">
                  <c:v>0.18913043478260869</c:v>
                </c:pt>
                <c:pt idx="6">
                  <c:v>0.16483516483516483</c:v>
                </c:pt>
              </c:numCache>
            </c:numRef>
          </c:val>
          <c:extLst>
            <c:ext xmlns:c16="http://schemas.microsoft.com/office/drawing/2014/chart" uri="{C3380CC4-5D6E-409C-BE32-E72D297353CC}">
              <c16:uniqueId val="{00000000-4F65-4A2F-A3B2-D336FE39CC40}"/>
            </c:ext>
          </c:extLst>
        </c:ser>
        <c:ser>
          <c:idx val="1"/>
          <c:order val="1"/>
          <c:tx>
            <c:v>Anti-Death Penalty</c:v>
          </c:tx>
          <c:spPr>
            <a:solidFill>
              <a:srgbClr val="FFFFFF"/>
            </a:solidFill>
            <a:ln w="12700">
              <a:solidFill>
                <a:srgbClr val="000000"/>
              </a:solidFill>
              <a:prstDash val="solid"/>
            </a:ln>
          </c:spPr>
          <c:invertIfNegative val="0"/>
          <c:dLbls>
            <c:spPr>
              <a:noFill/>
              <a:ln w="25400">
                <a:noFill/>
              </a:ln>
            </c:spPr>
            <c:txPr>
              <a:bodyPr wrap="square" lIns="38100" tIns="19050" rIns="38100" bIns="19050" anchor="ctr">
                <a:spAutoFit/>
              </a:bodyPr>
              <a:lstStyle/>
              <a:p>
                <a:pPr>
                  <a:defRPr sz="1800" b="0" i="0" u="none" strike="noStrike" baseline="0">
                    <a:solidFill>
                      <a:srgbClr val="000000"/>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[Fig_4.7_Topic_Determines_Tone_1960_2005.xls]Sheet1!$A$10:$A$16</c:f>
              <c:strCache>
                <c:ptCount val="7"/>
                <c:pt idx="0">
                  <c:v>Moral (525)</c:v>
                </c:pt>
                <c:pt idx="1">
                  <c:v>Mode (195)</c:v>
                </c:pt>
                <c:pt idx="2">
                  <c:v>Constitutional (1,200)</c:v>
                </c:pt>
                <c:pt idx="3">
                  <c:v>Efficacy (176)</c:v>
                </c:pt>
                <c:pt idx="4">
                  <c:v>Cost (15)</c:v>
                </c:pt>
                <c:pt idx="5">
                  <c:v>Fairness (920)</c:v>
                </c:pt>
                <c:pt idx="6">
                  <c:v>International (91)</c:v>
                </c:pt>
              </c:strCache>
            </c:strRef>
          </c:cat>
          <c:val>
            <c:numRef>
              <c:f>[Fig_4.7_Topic_Determines_Tone_1960_2005.xls]Sheet1!$C$10:$C$16</c:f>
              <c:numCache>
                <c:formatCode>0%</c:formatCode>
                <c:ptCount val="7"/>
                <c:pt idx="0">
                  <c:v>0.47619047619047616</c:v>
                </c:pt>
                <c:pt idx="1">
                  <c:v>0.517948717948718</c:v>
                </c:pt>
                <c:pt idx="2">
                  <c:v>0.59916666666666663</c:v>
                </c:pt>
                <c:pt idx="3">
                  <c:v>0.69318181818181823</c:v>
                </c:pt>
                <c:pt idx="4">
                  <c:v>0.8</c:v>
                </c:pt>
                <c:pt idx="5">
                  <c:v>0.81086956521739129</c:v>
                </c:pt>
                <c:pt idx="6">
                  <c:v>0.8351648351648352</c:v>
                </c:pt>
              </c:numCache>
            </c:numRef>
          </c:val>
          <c:extLst>
            <c:ext xmlns:c16="http://schemas.microsoft.com/office/drawing/2014/chart" uri="{C3380CC4-5D6E-409C-BE32-E72D297353CC}">
              <c16:uniqueId val="{00000001-4F65-4A2F-A3B2-D336FE39CC40}"/>
            </c:ext>
          </c:extLst>
        </c:ser>
        <c:dLbls>
          <c:showLegendKey val="0"/>
          <c:showVal val="1"/>
          <c:showCatName val="0"/>
          <c:showSerName val="0"/>
          <c:showPercent val="0"/>
          <c:showBubbleSize val="0"/>
        </c:dLbls>
        <c:gapWidth val="150"/>
        <c:overlap val="100"/>
        <c:axId val="387257560"/>
        <c:axId val="1"/>
      </c:barChart>
      <c:catAx>
        <c:axId val="387257560"/>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sz="1800" b="0" i="0" u="none" strike="noStrike" baseline="0">
                <a:solidFill>
                  <a:srgbClr val="000000"/>
                </a:solidFill>
                <a:latin typeface="Times New Roman"/>
                <a:ea typeface="Times New Roman"/>
                <a:cs typeface="Times New Roman"/>
              </a:defRPr>
            </a:pPr>
            <a:endParaRPr lang="en-US"/>
          </a:p>
        </c:txPr>
        <c:crossAx val="1"/>
        <c:crosses val="autoZero"/>
        <c:auto val="1"/>
        <c:lblAlgn val="ctr"/>
        <c:lblOffset val="100"/>
        <c:tickLblSkip val="1"/>
        <c:tickMarkSkip val="1"/>
        <c:noMultiLvlLbl val="0"/>
      </c:catAx>
      <c:valAx>
        <c:axId val="1"/>
        <c:scaling>
          <c:orientation val="minMax"/>
          <c:max val="1"/>
          <c:min val="0"/>
        </c:scaling>
        <c:delete val="1"/>
        <c:axPos val="l"/>
        <c:majorGridlines>
          <c:spPr>
            <a:ln w="3175">
              <a:solidFill>
                <a:srgbClr val="000000"/>
              </a:solidFill>
              <a:prstDash val="solid"/>
            </a:ln>
          </c:spPr>
        </c:majorGridlines>
        <c:numFmt formatCode="0%" sourceLinked="1"/>
        <c:majorTickMark val="out"/>
        <c:minorTickMark val="none"/>
        <c:tickLblPos val="nextTo"/>
        <c:crossAx val="387257560"/>
        <c:crosses val="autoZero"/>
        <c:crossBetween val="between"/>
        <c:majorUnit val="0.1"/>
        <c:minorUnit val="0.1"/>
      </c:valAx>
      <c:spPr>
        <a:solidFill>
          <a:srgbClr val="FFFFFF"/>
        </a:solidFill>
        <a:ln w="12700">
          <a:solidFill>
            <a:srgbClr val="808080"/>
          </a:solidFill>
          <a:prstDash val="solid"/>
        </a:ln>
      </c:spPr>
    </c:plotArea>
    <c:legend>
      <c:legendPos val="b"/>
      <c:layout>
        <c:manualLayout>
          <c:xMode val="edge"/>
          <c:yMode val="edge"/>
          <c:x val="0.25749167591564925"/>
          <c:y val="0.93311582381729197"/>
          <c:w val="0.48501664816870144"/>
          <c:h val="6.1990212071778142E-2"/>
        </c:manualLayout>
      </c:layout>
      <c:overlay val="0"/>
      <c:spPr>
        <a:solidFill>
          <a:srgbClr val="FFFFFF"/>
        </a:solidFill>
        <a:ln w="3175">
          <a:solidFill>
            <a:srgbClr val="000000"/>
          </a:solidFill>
          <a:prstDash val="solid"/>
        </a:ln>
      </c:spPr>
      <c:txPr>
        <a:bodyPr/>
        <a:lstStyle/>
        <a:p>
          <a:pPr>
            <a:defRPr sz="1655" b="0" i="0" u="none" strike="noStrike" baseline="0">
              <a:solidFill>
                <a:srgbClr val="000000"/>
              </a:solidFill>
              <a:latin typeface="Times New Roman"/>
              <a:ea typeface="Times New Roman"/>
              <a:cs typeface="Times New Roman"/>
            </a:defRPr>
          </a:pPr>
          <a:endParaRPr lang="en-US"/>
        </a:p>
      </c:txPr>
    </c:legend>
    <c:plotVisOnly val="1"/>
    <c:dispBlanksAs val="gap"/>
    <c:showDLblsOverMax val="0"/>
  </c:chart>
  <c:spPr>
    <a:noFill/>
    <a:ln w="3175">
      <a:solidFill>
        <a:srgbClr val="000000"/>
      </a:solidFill>
      <a:prstDash val="solid"/>
    </a:ln>
  </c:spPr>
  <c:txPr>
    <a:bodyPr/>
    <a:lstStyle/>
    <a:p>
      <a:pPr>
        <a:defRPr sz="180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1098779134295227E-2"/>
          <c:y val="1.6313213703099509E-2"/>
          <c:w val="0.97780244173140951"/>
          <c:h val="0.80261011419249595"/>
        </c:manualLayout>
      </c:layout>
      <c:barChart>
        <c:barDir val="col"/>
        <c:grouping val="stacked"/>
        <c:varyColors val="0"/>
        <c:ser>
          <c:idx val="0"/>
          <c:order val="0"/>
          <c:tx>
            <c:v>Pro-Death Penalty</c:v>
          </c:tx>
          <c:spPr>
            <a:solidFill>
              <a:srgbClr val="000000"/>
            </a:solidFill>
            <a:ln w="12700">
              <a:solidFill>
                <a:srgbClr val="000000"/>
              </a:solidFill>
              <a:prstDash val="solid"/>
            </a:ln>
          </c:spPr>
          <c:invertIfNegative val="0"/>
          <c:dLbls>
            <c:dLbl>
              <c:idx val="0"/>
              <c:spPr>
                <a:noFill/>
                <a:ln w="25400">
                  <a:noFill/>
                </a:ln>
              </c:spPr>
              <c:txPr>
                <a:bodyPr/>
                <a:lstStyle/>
                <a:p>
                  <a:pPr>
                    <a:defRPr sz="1800" b="0" i="0" u="none" strike="noStrike" baseline="0">
                      <a:solidFill>
                        <a:srgbClr val="FFFFFF"/>
                      </a:solidFill>
                      <a:latin typeface="Times New Roman"/>
                      <a:ea typeface="Times New Roman"/>
                      <a:cs typeface="Times New Roman"/>
                    </a:defRPr>
                  </a:pPr>
                  <a:endParaRPr lang="en-US"/>
                </a:p>
              </c:txPr>
              <c:showLegendKey val="0"/>
              <c:showVal val="1"/>
              <c:showCatName val="0"/>
              <c:showSerName val="0"/>
              <c:showPercent val="0"/>
              <c:showBubbleSize val="0"/>
              <c:extLst>
                <c:ext xmlns:c16="http://schemas.microsoft.com/office/drawing/2014/chart" uri="{C3380CC4-5D6E-409C-BE32-E72D297353CC}">
                  <c16:uniqueId val="{00000000-EE3C-43D0-99E8-4FF202A08E6A}"/>
                </c:ext>
              </c:extLst>
            </c:dLbl>
            <c:dLbl>
              <c:idx val="1"/>
              <c:spPr>
                <a:noFill/>
                <a:ln w="25400">
                  <a:noFill/>
                </a:ln>
              </c:spPr>
              <c:txPr>
                <a:bodyPr/>
                <a:lstStyle/>
                <a:p>
                  <a:pPr>
                    <a:defRPr sz="1800" b="0" i="0" u="none" strike="noStrike" baseline="0">
                      <a:solidFill>
                        <a:srgbClr val="FFFFFF"/>
                      </a:solidFill>
                      <a:latin typeface="Times New Roman"/>
                      <a:ea typeface="Times New Roman"/>
                      <a:cs typeface="Times New Roman"/>
                    </a:defRPr>
                  </a:pPr>
                  <a:endParaRPr lang="en-US"/>
                </a:p>
              </c:txPr>
              <c:showLegendKey val="0"/>
              <c:showVal val="1"/>
              <c:showCatName val="0"/>
              <c:showSerName val="0"/>
              <c:showPercent val="0"/>
              <c:showBubbleSize val="0"/>
              <c:extLst>
                <c:ext xmlns:c16="http://schemas.microsoft.com/office/drawing/2014/chart" uri="{C3380CC4-5D6E-409C-BE32-E72D297353CC}">
                  <c16:uniqueId val="{00000001-EE3C-43D0-99E8-4FF202A08E6A}"/>
                </c:ext>
              </c:extLst>
            </c:dLbl>
            <c:spPr>
              <a:noFill/>
              <a:ln w="25400">
                <a:noFill/>
              </a:ln>
            </c:spPr>
            <c:txPr>
              <a:bodyPr wrap="square" lIns="38100" tIns="19050" rIns="38100" bIns="19050" anchor="ctr">
                <a:spAutoFit/>
              </a:bodyPr>
              <a:lstStyle/>
              <a:p>
                <a:pPr>
                  <a:defRPr sz="1800" b="0" i="0" u="none" strike="noStrike" baseline="0">
                    <a:solidFill>
                      <a:srgbClr val="FFFFFF"/>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[Fig_4.8_Tone_and_Victim_and_Defendant_1960_2005.xls]Sheet1!$B$9:$C$9</c:f>
              <c:strCache>
                <c:ptCount val="2"/>
                <c:pt idx="0">
                  <c:v>The Victim (640)</c:v>
                </c:pt>
                <c:pt idx="1">
                  <c:v>The Defendant (443)</c:v>
                </c:pt>
              </c:strCache>
            </c:strRef>
          </c:cat>
          <c:val>
            <c:numRef>
              <c:f>[Fig_4.8_Tone_and_Victim_and_Defendant_1960_2005.xls]Sheet1!$B$10:$C$10</c:f>
              <c:numCache>
                <c:formatCode>0%</c:formatCode>
                <c:ptCount val="2"/>
                <c:pt idx="0">
                  <c:v>0.64218750000000002</c:v>
                </c:pt>
                <c:pt idx="1">
                  <c:v>0.26862302483069977</c:v>
                </c:pt>
              </c:numCache>
            </c:numRef>
          </c:val>
          <c:extLst>
            <c:ext xmlns:c16="http://schemas.microsoft.com/office/drawing/2014/chart" uri="{C3380CC4-5D6E-409C-BE32-E72D297353CC}">
              <c16:uniqueId val="{00000002-EE3C-43D0-99E8-4FF202A08E6A}"/>
            </c:ext>
          </c:extLst>
        </c:ser>
        <c:ser>
          <c:idx val="1"/>
          <c:order val="1"/>
          <c:tx>
            <c:v>Anti-Death Penalty</c:v>
          </c:tx>
          <c:spPr>
            <a:solidFill>
              <a:srgbClr val="FFFFFF"/>
            </a:solidFill>
            <a:ln w="12700">
              <a:solidFill>
                <a:srgbClr val="000000"/>
              </a:solidFill>
              <a:prstDash val="solid"/>
            </a:ln>
          </c:spPr>
          <c:invertIfNegative val="0"/>
          <c:dLbls>
            <c:spPr>
              <a:noFill/>
              <a:ln w="25400">
                <a:noFill/>
              </a:ln>
            </c:spPr>
            <c:txPr>
              <a:bodyPr wrap="square" lIns="38100" tIns="19050" rIns="38100" bIns="19050" anchor="ctr">
                <a:spAutoFit/>
              </a:bodyPr>
              <a:lstStyle/>
              <a:p>
                <a:pPr>
                  <a:defRPr sz="1800" b="0" i="0" u="none" strike="noStrike" baseline="0">
                    <a:solidFill>
                      <a:srgbClr val="000000"/>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[Fig_4.8_Tone_and_Victim_and_Defendant_1960_2005.xls]Sheet1!$B$9:$C$9</c:f>
              <c:strCache>
                <c:ptCount val="2"/>
                <c:pt idx="0">
                  <c:v>The Victim (640)</c:v>
                </c:pt>
                <c:pt idx="1">
                  <c:v>The Defendant (443)</c:v>
                </c:pt>
              </c:strCache>
            </c:strRef>
          </c:cat>
          <c:val>
            <c:numRef>
              <c:f>[Fig_4.8_Tone_and_Victim_and_Defendant_1960_2005.xls]Sheet1!$B$11:$C$11</c:f>
              <c:numCache>
                <c:formatCode>0%</c:formatCode>
                <c:ptCount val="2"/>
                <c:pt idx="0">
                  <c:v>0.35781249999999998</c:v>
                </c:pt>
                <c:pt idx="1">
                  <c:v>0.73137697516930023</c:v>
                </c:pt>
              </c:numCache>
            </c:numRef>
          </c:val>
          <c:extLst>
            <c:ext xmlns:c16="http://schemas.microsoft.com/office/drawing/2014/chart" uri="{C3380CC4-5D6E-409C-BE32-E72D297353CC}">
              <c16:uniqueId val="{00000003-EE3C-43D0-99E8-4FF202A08E6A}"/>
            </c:ext>
          </c:extLst>
        </c:ser>
        <c:dLbls>
          <c:showLegendKey val="0"/>
          <c:showVal val="1"/>
          <c:showCatName val="0"/>
          <c:showSerName val="0"/>
          <c:showPercent val="0"/>
          <c:showBubbleSize val="0"/>
        </c:dLbls>
        <c:gapWidth val="150"/>
        <c:overlap val="100"/>
        <c:axId val="330568824"/>
        <c:axId val="1"/>
      </c:barChart>
      <c:catAx>
        <c:axId val="33056882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Times New Roman"/>
                <a:ea typeface="Times New Roman"/>
                <a:cs typeface="Times New Roman"/>
              </a:defRPr>
            </a:pPr>
            <a:endParaRPr lang="en-US"/>
          </a:p>
        </c:txPr>
        <c:crossAx val="1"/>
        <c:crosses val="autoZero"/>
        <c:auto val="1"/>
        <c:lblAlgn val="ctr"/>
        <c:lblOffset val="100"/>
        <c:tickLblSkip val="1"/>
        <c:tickMarkSkip val="1"/>
        <c:noMultiLvlLbl val="0"/>
      </c:catAx>
      <c:valAx>
        <c:axId val="1"/>
        <c:scaling>
          <c:orientation val="minMax"/>
          <c:max val="1"/>
        </c:scaling>
        <c:delete val="1"/>
        <c:axPos val="l"/>
        <c:majorGridlines>
          <c:spPr>
            <a:ln w="3175">
              <a:solidFill>
                <a:srgbClr val="000000"/>
              </a:solidFill>
              <a:prstDash val="solid"/>
            </a:ln>
          </c:spPr>
        </c:majorGridlines>
        <c:numFmt formatCode="0%" sourceLinked="1"/>
        <c:majorTickMark val="out"/>
        <c:minorTickMark val="none"/>
        <c:tickLblPos val="nextTo"/>
        <c:crossAx val="330568824"/>
        <c:crosses val="autoZero"/>
        <c:crossBetween val="between"/>
        <c:majorUnit val="0.1"/>
        <c:minorUnit val="0.1"/>
      </c:valAx>
      <c:spPr>
        <a:solidFill>
          <a:srgbClr val="FFFFFF"/>
        </a:solidFill>
        <a:ln w="12700">
          <a:solidFill>
            <a:srgbClr val="808080"/>
          </a:solidFill>
          <a:prstDash val="solid"/>
        </a:ln>
      </c:spPr>
    </c:plotArea>
    <c:legend>
      <c:legendPos val="b"/>
      <c:layout>
        <c:manualLayout>
          <c:xMode val="edge"/>
          <c:yMode val="edge"/>
          <c:x val="0.25749167591564925"/>
          <c:y val="0.93311582381729197"/>
          <c:w val="0.48501664816870144"/>
          <c:h val="6.1990212071778142E-2"/>
        </c:manualLayout>
      </c:layout>
      <c:overlay val="0"/>
      <c:spPr>
        <a:solidFill>
          <a:srgbClr val="FFFFFF"/>
        </a:solidFill>
        <a:ln w="3175">
          <a:solidFill>
            <a:srgbClr val="000000"/>
          </a:solidFill>
          <a:prstDash val="solid"/>
        </a:ln>
      </c:spPr>
      <c:txPr>
        <a:bodyPr/>
        <a:lstStyle/>
        <a:p>
          <a:pPr>
            <a:defRPr sz="1655" b="0" i="0" u="none" strike="noStrike" baseline="0">
              <a:solidFill>
                <a:srgbClr val="000000"/>
              </a:solidFill>
              <a:latin typeface="Times New Roman"/>
              <a:ea typeface="Times New Roman"/>
              <a:cs typeface="Times New Roman"/>
            </a:defRPr>
          </a:pPr>
          <a:endParaRPr lang="en-US"/>
        </a:p>
      </c:txPr>
    </c:legend>
    <c:plotVisOnly val="1"/>
    <c:dispBlanksAs val="gap"/>
    <c:showDLblsOverMax val="0"/>
  </c:chart>
  <c:spPr>
    <a:noFill/>
    <a:ln w="3175">
      <a:solidFill>
        <a:srgbClr val="000000"/>
      </a:solidFill>
      <a:prstDash val="solid"/>
    </a:ln>
  </c:spPr>
  <c:txPr>
    <a:bodyPr/>
    <a:lstStyle/>
    <a:p>
      <a:pPr>
        <a:defRPr sz="180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649278579356271"/>
          <c:y val="5.0570962479608482E-2"/>
          <c:w val="0.802441731409545"/>
          <c:h val="0.83686786296900484"/>
        </c:manualLayout>
      </c:layout>
      <c:lineChart>
        <c:grouping val="standard"/>
        <c:varyColors val="0"/>
        <c:ser>
          <c:idx val="2"/>
          <c:order val="0"/>
          <c:spPr>
            <a:ln w="38100">
              <a:solidFill>
                <a:srgbClr val="000000"/>
              </a:solidFill>
              <a:prstDash val="solid"/>
            </a:ln>
          </c:spPr>
          <c:marker>
            <c:symbol val="none"/>
          </c:marker>
          <c:cat>
            <c:numRef>
              <c:f>[Fig_4.12_Net_Attention_to_Victims_Defendants_1960_2005.xls]Sheet1!$A$9:$A$54</c:f>
              <c:numCache>
                <c:formatCode>General</c:formatCode>
                <c:ptCount val="4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numCache>
            </c:numRef>
          </c:cat>
          <c:val>
            <c:numRef>
              <c:f>[Fig_4.12_Net_Attention_to_Victims_Defendants_1960_2005.xls]Sheet1!$D$9:$D$54</c:f>
              <c:numCache>
                <c:formatCode>General</c:formatCode>
                <c:ptCount val="46"/>
                <c:pt idx="0">
                  <c:v>0</c:v>
                </c:pt>
                <c:pt idx="1">
                  <c:v>0</c:v>
                </c:pt>
                <c:pt idx="2">
                  <c:v>-2</c:v>
                </c:pt>
                <c:pt idx="3">
                  <c:v>-1</c:v>
                </c:pt>
                <c:pt idx="4">
                  <c:v>0</c:v>
                </c:pt>
                <c:pt idx="5">
                  <c:v>6</c:v>
                </c:pt>
                <c:pt idx="6">
                  <c:v>4</c:v>
                </c:pt>
                <c:pt idx="7">
                  <c:v>0</c:v>
                </c:pt>
                <c:pt idx="8">
                  <c:v>1</c:v>
                </c:pt>
                <c:pt idx="9">
                  <c:v>1</c:v>
                </c:pt>
                <c:pt idx="10">
                  <c:v>0</c:v>
                </c:pt>
                <c:pt idx="11">
                  <c:v>4</c:v>
                </c:pt>
                <c:pt idx="12">
                  <c:v>12</c:v>
                </c:pt>
                <c:pt idx="13">
                  <c:v>22</c:v>
                </c:pt>
                <c:pt idx="14">
                  <c:v>11</c:v>
                </c:pt>
                <c:pt idx="15">
                  <c:v>7</c:v>
                </c:pt>
                <c:pt idx="16">
                  <c:v>3</c:v>
                </c:pt>
                <c:pt idx="17">
                  <c:v>8</c:v>
                </c:pt>
                <c:pt idx="18">
                  <c:v>0</c:v>
                </c:pt>
                <c:pt idx="19">
                  <c:v>-3</c:v>
                </c:pt>
                <c:pt idx="20">
                  <c:v>3</c:v>
                </c:pt>
                <c:pt idx="21">
                  <c:v>5</c:v>
                </c:pt>
                <c:pt idx="22">
                  <c:v>4</c:v>
                </c:pt>
                <c:pt idx="23">
                  <c:v>9</c:v>
                </c:pt>
                <c:pt idx="24">
                  <c:v>34</c:v>
                </c:pt>
                <c:pt idx="25">
                  <c:v>9</c:v>
                </c:pt>
                <c:pt idx="26">
                  <c:v>15</c:v>
                </c:pt>
                <c:pt idx="27">
                  <c:v>5</c:v>
                </c:pt>
                <c:pt idx="28">
                  <c:v>10</c:v>
                </c:pt>
                <c:pt idx="29">
                  <c:v>22</c:v>
                </c:pt>
                <c:pt idx="30">
                  <c:v>18</c:v>
                </c:pt>
                <c:pt idx="31">
                  <c:v>25</c:v>
                </c:pt>
                <c:pt idx="32">
                  <c:v>35</c:v>
                </c:pt>
                <c:pt idx="33">
                  <c:v>34</c:v>
                </c:pt>
                <c:pt idx="34">
                  <c:v>-9</c:v>
                </c:pt>
                <c:pt idx="35">
                  <c:v>1</c:v>
                </c:pt>
                <c:pt idx="36">
                  <c:v>-3</c:v>
                </c:pt>
                <c:pt idx="37">
                  <c:v>1</c:v>
                </c:pt>
                <c:pt idx="38">
                  <c:v>-10</c:v>
                </c:pt>
                <c:pt idx="39">
                  <c:v>-3</c:v>
                </c:pt>
                <c:pt idx="40">
                  <c:v>-24</c:v>
                </c:pt>
                <c:pt idx="41">
                  <c:v>-26</c:v>
                </c:pt>
                <c:pt idx="42">
                  <c:v>-23</c:v>
                </c:pt>
                <c:pt idx="43">
                  <c:v>-7</c:v>
                </c:pt>
                <c:pt idx="44">
                  <c:v>-1</c:v>
                </c:pt>
                <c:pt idx="45">
                  <c:v>-16</c:v>
                </c:pt>
              </c:numCache>
            </c:numRef>
          </c:val>
          <c:smooth val="0"/>
          <c:extLst>
            <c:ext xmlns:c16="http://schemas.microsoft.com/office/drawing/2014/chart" uri="{C3380CC4-5D6E-409C-BE32-E72D297353CC}">
              <c16:uniqueId val="{00000000-E741-4EFD-87F1-2908FAFA8A22}"/>
            </c:ext>
          </c:extLst>
        </c:ser>
        <c:dLbls>
          <c:showLegendKey val="0"/>
          <c:showVal val="0"/>
          <c:showCatName val="0"/>
          <c:showSerName val="0"/>
          <c:showPercent val="0"/>
          <c:showBubbleSize val="0"/>
        </c:dLbls>
        <c:smooth val="0"/>
        <c:axId val="495672416"/>
        <c:axId val="1"/>
      </c:lineChart>
      <c:catAx>
        <c:axId val="495672416"/>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Times New Roman"/>
                <a:ea typeface="Times New Roman"/>
                <a:cs typeface="Times New Roman"/>
              </a:defRPr>
            </a:pPr>
            <a:endParaRPr lang="en-US"/>
          </a:p>
        </c:txPr>
        <c:crossAx val="1"/>
        <c:crossesAt val="-30"/>
        <c:auto val="1"/>
        <c:lblAlgn val="ctr"/>
        <c:lblOffset val="100"/>
        <c:tickLblSkip val="5"/>
        <c:tickMarkSkip val="5"/>
        <c:noMultiLvlLbl val="0"/>
      </c:catAx>
      <c:valAx>
        <c:axId val="1"/>
        <c:scaling>
          <c:orientation val="minMax"/>
        </c:scaling>
        <c:delete val="0"/>
        <c:axPos val="l"/>
        <c:majorGridlines>
          <c:spPr>
            <a:ln w="3175">
              <a:solidFill>
                <a:srgbClr val="000000"/>
              </a:solidFill>
              <a:prstDash val="solid"/>
            </a:ln>
          </c:spPr>
        </c:majorGridlines>
        <c:title>
          <c:tx>
            <c:rich>
              <a:bodyPr/>
              <a:lstStyle/>
              <a:p>
                <a:pPr>
                  <a:defRPr sz="1900" b="0" i="0" u="none" strike="noStrike" baseline="0">
                    <a:solidFill>
                      <a:srgbClr val="000000"/>
                    </a:solidFill>
                    <a:latin typeface="Times New Roman"/>
                    <a:ea typeface="Times New Roman"/>
                    <a:cs typeface="Times New Roman"/>
                  </a:defRPr>
                </a:pPr>
                <a:r>
                  <a:rPr lang="en-US"/>
                  <a:t>Stories Mentioning Victim Characteristics Minus 
Stories Mentioning Defendant Characteristics</a:t>
                </a:r>
              </a:p>
            </c:rich>
          </c:tx>
          <c:layout>
            <c:manualLayout>
              <c:xMode val="edge"/>
              <c:yMode val="edge"/>
              <c:x val="1.2208657047724751E-2"/>
              <c:y val="6.5252854812398037E-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Times New Roman"/>
                <a:ea typeface="Times New Roman"/>
                <a:cs typeface="Times New Roman"/>
              </a:defRPr>
            </a:pPr>
            <a:endParaRPr lang="en-US"/>
          </a:p>
        </c:txPr>
        <c:crossAx val="495672416"/>
        <c:crosses val="autoZero"/>
        <c:crossBetween val="midCat"/>
      </c:valAx>
      <c:spPr>
        <a:solidFill>
          <a:srgbClr val="FFFFFF"/>
        </a:solidFill>
        <a:ln w="12700">
          <a:solidFill>
            <a:srgbClr val="000000"/>
          </a:solidFill>
          <a:prstDash val="solid"/>
        </a:ln>
      </c:spPr>
    </c:plotArea>
    <c:plotVisOnly val="1"/>
    <c:dispBlanksAs val="gap"/>
    <c:showDLblsOverMax val="0"/>
  </c:chart>
  <c:spPr>
    <a:noFill/>
    <a:ln w="3175">
      <a:solidFill>
        <a:srgbClr val="000000"/>
      </a:solidFill>
      <a:prstDash val="solid"/>
    </a:ln>
  </c:spPr>
  <c:txPr>
    <a:bodyPr/>
    <a:lstStyle/>
    <a:p>
      <a:pPr>
        <a:defRPr sz="1800" b="0" i="0" u="none" strike="noStrike" baseline="0">
          <a:solidFill>
            <a:srgbClr val="000000"/>
          </a:solidFill>
          <a:latin typeface="Times New Roman"/>
          <a:ea typeface="Times New Roman"/>
          <a:cs typeface="Times New Roman"/>
        </a:defRPr>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954957-7501-4876-B75C-CCB9735A3AAF}"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AA5EB335-B3DD-467D-A40A-AAE14C196F06}">
      <dgm:prSet phldrT="[Text]"/>
      <dgm:spPr/>
      <dgm:t>
        <a:bodyPr/>
        <a:lstStyle/>
        <a:p>
          <a:r>
            <a:rPr lang="en-US"/>
            <a:t>Nuclear Power</a:t>
          </a:r>
        </a:p>
      </dgm:t>
    </dgm:pt>
    <dgm:pt modelId="{B3DD8F7E-C326-4222-8236-2C7A5B74E7D9}" type="parTrans" cxnId="{332C9F14-A21B-4D29-B307-3D5F693940BA}">
      <dgm:prSet/>
      <dgm:spPr/>
      <dgm:t>
        <a:bodyPr/>
        <a:lstStyle/>
        <a:p>
          <a:endParaRPr lang="en-US"/>
        </a:p>
      </dgm:t>
    </dgm:pt>
    <dgm:pt modelId="{AD8AC349-1E75-446F-B195-99E10AA49537}" type="sibTrans" cxnId="{332C9F14-A21B-4D29-B307-3D5F693940BA}">
      <dgm:prSet/>
      <dgm:spPr/>
      <dgm:t>
        <a:bodyPr/>
        <a:lstStyle/>
        <a:p>
          <a:endParaRPr lang="en-US"/>
        </a:p>
      </dgm:t>
    </dgm:pt>
    <dgm:pt modelId="{42848189-0EE8-49B5-8AA3-6D53C2747812}">
      <dgm:prSet phldrT="[Text]"/>
      <dgm:spPr/>
      <dgm:t>
        <a:bodyPr/>
        <a:lstStyle/>
        <a:p>
          <a:r>
            <a:rPr lang="en-US"/>
            <a:t>Carbon neutral</a:t>
          </a:r>
        </a:p>
      </dgm:t>
    </dgm:pt>
    <dgm:pt modelId="{BC5D2831-81EC-4506-B8B2-B8022F32D1FA}" type="parTrans" cxnId="{5A882270-453E-42E9-A823-578DD59BED7A}">
      <dgm:prSet/>
      <dgm:spPr/>
      <dgm:t>
        <a:bodyPr/>
        <a:lstStyle/>
        <a:p>
          <a:endParaRPr lang="en-US"/>
        </a:p>
      </dgm:t>
    </dgm:pt>
    <dgm:pt modelId="{4851CB56-2FEE-4EE1-BD33-C04A1F25D4C4}" type="sibTrans" cxnId="{5A882270-453E-42E9-A823-578DD59BED7A}">
      <dgm:prSet/>
      <dgm:spPr/>
      <dgm:t>
        <a:bodyPr/>
        <a:lstStyle/>
        <a:p>
          <a:endParaRPr lang="en-US"/>
        </a:p>
      </dgm:t>
    </dgm:pt>
    <dgm:pt modelId="{94E4A97F-E4EF-4A9A-B9F3-AE16864631B2}">
      <dgm:prSet phldrT="[Text]"/>
      <dgm:spPr/>
      <dgm:t>
        <a:bodyPr/>
        <a:lstStyle/>
        <a:p>
          <a:r>
            <a:rPr lang="en-US"/>
            <a:t>high-paid jobs</a:t>
          </a:r>
        </a:p>
      </dgm:t>
    </dgm:pt>
    <dgm:pt modelId="{5996117F-B1E5-4531-9599-95940F31A9BD}" type="parTrans" cxnId="{A9446809-CAB1-4A13-8A1C-61F51BEFB765}">
      <dgm:prSet/>
      <dgm:spPr/>
      <dgm:t>
        <a:bodyPr/>
        <a:lstStyle/>
        <a:p>
          <a:endParaRPr lang="en-US"/>
        </a:p>
      </dgm:t>
    </dgm:pt>
    <dgm:pt modelId="{9640FE93-58D9-4975-AED1-8235D15C5EC9}" type="sibTrans" cxnId="{A9446809-CAB1-4A13-8A1C-61F51BEFB765}">
      <dgm:prSet/>
      <dgm:spPr/>
      <dgm:t>
        <a:bodyPr/>
        <a:lstStyle/>
        <a:p>
          <a:endParaRPr lang="en-US"/>
        </a:p>
      </dgm:t>
    </dgm:pt>
    <dgm:pt modelId="{ECCA62F0-2512-4A19-A604-794B8F9C0268}">
      <dgm:prSet phldrT="[Text]"/>
      <dgm:spPr/>
      <dgm:t>
        <a:bodyPr/>
        <a:lstStyle/>
        <a:p>
          <a:r>
            <a:rPr lang="en-US"/>
            <a:t>highly contaminated waste</a:t>
          </a:r>
        </a:p>
      </dgm:t>
    </dgm:pt>
    <dgm:pt modelId="{90F20A32-B544-4F17-B0A7-C818224A7ED7}" type="parTrans" cxnId="{11677AA1-CABB-40EC-B1A7-7C0F09DBB516}">
      <dgm:prSet/>
      <dgm:spPr/>
      <dgm:t>
        <a:bodyPr/>
        <a:lstStyle/>
        <a:p>
          <a:endParaRPr lang="en-US"/>
        </a:p>
      </dgm:t>
    </dgm:pt>
    <dgm:pt modelId="{1EE09B8B-DE35-4D0B-B81E-D8A308012777}" type="sibTrans" cxnId="{11677AA1-CABB-40EC-B1A7-7C0F09DBB516}">
      <dgm:prSet/>
      <dgm:spPr/>
      <dgm:t>
        <a:bodyPr/>
        <a:lstStyle/>
        <a:p>
          <a:endParaRPr lang="en-US"/>
        </a:p>
      </dgm:t>
    </dgm:pt>
    <dgm:pt modelId="{0DF3F86E-B229-4B58-B28C-C048BD03ADF8}">
      <dgm:prSet phldrT="[Text]"/>
      <dgm:spPr/>
      <dgm:t>
        <a:bodyPr/>
        <a:lstStyle/>
        <a:p>
          <a:r>
            <a:rPr lang="en-US" dirty="0"/>
            <a:t>secrecy, war, </a:t>
          </a:r>
          <a:r>
            <a:rPr lang="en-US" dirty="0" smtClean="0"/>
            <a:t>military</a:t>
          </a:r>
          <a:endParaRPr lang="en-US" dirty="0"/>
        </a:p>
      </dgm:t>
    </dgm:pt>
    <dgm:pt modelId="{8F80B2CA-A02D-4528-985B-EE802539810A}" type="parTrans" cxnId="{58186B66-5763-44A2-AF95-235B5F344939}">
      <dgm:prSet/>
      <dgm:spPr/>
      <dgm:t>
        <a:bodyPr/>
        <a:lstStyle/>
        <a:p>
          <a:endParaRPr lang="en-US"/>
        </a:p>
      </dgm:t>
    </dgm:pt>
    <dgm:pt modelId="{FF7C897A-FD83-4AD4-AE96-F8CF8A442D91}" type="sibTrans" cxnId="{58186B66-5763-44A2-AF95-235B5F344939}">
      <dgm:prSet/>
      <dgm:spPr/>
      <dgm:t>
        <a:bodyPr/>
        <a:lstStyle/>
        <a:p>
          <a:endParaRPr lang="en-US"/>
        </a:p>
      </dgm:t>
    </dgm:pt>
    <dgm:pt modelId="{A1C65CAD-27A6-4225-8952-B2FB46ABC70F}" type="pres">
      <dgm:prSet presAssocID="{7B954957-7501-4876-B75C-CCB9735A3AAF}" presName="cycle" presStyleCnt="0">
        <dgm:presLayoutVars>
          <dgm:chMax val="1"/>
          <dgm:dir/>
          <dgm:animLvl val="ctr"/>
          <dgm:resizeHandles val="exact"/>
        </dgm:presLayoutVars>
      </dgm:prSet>
      <dgm:spPr/>
      <dgm:t>
        <a:bodyPr/>
        <a:lstStyle/>
        <a:p>
          <a:endParaRPr lang="en-US"/>
        </a:p>
      </dgm:t>
    </dgm:pt>
    <dgm:pt modelId="{CE1C9B8B-012B-4E70-94F8-015588FB548D}" type="pres">
      <dgm:prSet presAssocID="{AA5EB335-B3DD-467D-A40A-AAE14C196F06}" presName="centerShape" presStyleLbl="node0" presStyleIdx="0" presStyleCnt="1" custScaleX="216658" custScaleY="203787"/>
      <dgm:spPr/>
      <dgm:t>
        <a:bodyPr/>
        <a:lstStyle/>
        <a:p>
          <a:endParaRPr lang="en-US"/>
        </a:p>
      </dgm:t>
    </dgm:pt>
    <dgm:pt modelId="{2EA58154-12E7-40D4-B284-6D455864CF92}" type="pres">
      <dgm:prSet presAssocID="{BC5D2831-81EC-4506-B8B2-B8022F32D1FA}" presName="Name9" presStyleLbl="parChTrans1D2" presStyleIdx="0" presStyleCnt="4"/>
      <dgm:spPr/>
      <dgm:t>
        <a:bodyPr/>
        <a:lstStyle/>
        <a:p>
          <a:endParaRPr lang="en-US"/>
        </a:p>
      </dgm:t>
    </dgm:pt>
    <dgm:pt modelId="{2965BBA8-39CC-4F21-B8A3-A881BE3BE1E8}" type="pres">
      <dgm:prSet presAssocID="{BC5D2831-81EC-4506-B8B2-B8022F32D1FA}" presName="connTx" presStyleLbl="parChTrans1D2" presStyleIdx="0" presStyleCnt="4"/>
      <dgm:spPr/>
      <dgm:t>
        <a:bodyPr/>
        <a:lstStyle/>
        <a:p>
          <a:endParaRPr lang="en-US"/>
        </a:p>
      </dgm:t>
    </dgm:pt>
    <dgm:pt modelId="{DD994DD0-4F29-4983-A416-6B586ECCEDE2}" type="pres">
      <dgm:prSet presAssocID="{42848189-0EE8-49B5-8AA3-6D53C2747812}" presName="node" presStyleLbl="node1" presStyleIdx="0" presStyleCnt="4" custScaleX="139075" custScaleY="122242" custRadScaleRad="170699" custRadScaleInc="146629">
        <dgm:presLayoutVars>
          <dgm:bulletEnabled val="1"/>
        </dgm:presLayoutVars>
      </dgm:prSet>
      <dgm:spPr/>
      <dgm:t>
        <a:bodyPr/>
        <a:lstStyle/>
        <a:p>
          <a:endParaRPr lang="en-US"/>
        </a:p>
      </dgm:t>
    </dgm:pt>
    <dgm:pt modelId="{BCAF92E8-8196-437D-9B90-5377751DBF49}" type="pres">
      <dgm:prSet presAssocID="{5996117F-B1E5-4531-9599-95940F31A9BD}" presName="Name9" presStyleLbl="parChTrans1D2" presStyleIdx="1" presStyleCnt="4"/>
      <dgm:spPr/>
      <dgm:t>
        <a:bodyPr/>
        <a:lstStyle/>
        <a:p>
          <a:endParaRPr lang="en-US"/>
        </a:p>
      </dgm:t>
    </dgm:pt>
    <dgm:pt modelId="{D7E2B25B-C451-434B-AAED-F39A3D70D309}" type="pres">
      <dgm:prSet presAssocID="{5996117F-B1E5-4531-9599-95940F31A9BD}" presName="connTx" presStyleLbl="parChTrans1D2" presStyleIdx="1" presStyleCnt="4"/>
      <dgm:spPr/>
      <dgm:t>
        <a:bodyPr/>
        <a:lstStyle/>
        <a:p>
          <a:endParaRPr lang="en-US"/>
        </a:p>
      </dgm:t>
    </dgm:pt>
    <dgm:pt modelId="{6D3D58F7-DD5C-41D2-8E3D-5D051C1DED43}" type="pres">
      <dgm:prSet presAssocID="{94E4A97F-E4EF-4A9A-B9F3-AE16864631B2}" presName="node" presStyleLbl="node1" presStyleIdx="1" presStyleCnt="4" custScaleX="163348" custScaleY="142011" custRadScaleRad="171755" custRadScaleInc="61710">
        <dgm:presLayoutVars>
          <dgm:bulletEnabled val="1"/>
        </dgm:presLayoutVars>
      </dgm:prSet>
      <dgm:spPr/>
      <dgm:t>
        <a:bodyPr/>
        <a:lstStyle/>
        <a:p>
          <a:endParaRPr lang="en-US"/>
        </a:p>
      </dgm:t>
    </dgm:pt>
    <dgm:pt modelId="{5904541C-CBA4-4607-A64D-FC6E8B908766}" type="pres">
      <dgm:prSet presAssocID="{90F20A32-B544-4F17-B0A7-C818224A7ED7}" presName="Name9" presStyleLbl="parChTrans1D2" presStyleIdx="2" presStyleCnt="4"/>
      <dgm:spPr/>
      <dgm:t>
        <a:bodyPr/>
        <a:lstStyle/>
        <a:p>
          <a:endParaRPr lang="en-US"/>
        </a:p>
      </dgm:t>
    </dgm:pt>
    <dgm:pt modelId="{2357F990-6BD9-4DB1-BB47-91A72F22D9BA}" type="pres">
      <dgm:prSet presAssocID="{90F20A32-B544-4F17-B0A7-C818224A7ED7}" presName="connTx" presStyleLbl="parChTrans1D2" presStyleIdx="2" presStyleCnt="4"/>
      <dgm:spPr/>
      <dgm:t>
        <a:bodyPr/>
        <a:lstStyle/>
        <a:p>
          <a:endParaRPr lang="en-US"/>
        </a:p>
      </dgm:t>
    </dgm:pt>
    <dgm:pt modelId="{5D951FD8-00A4-4578-A610-EF499ADB9669}" type="pres">
      <dgm:prSet presAssocID="{ECCA62F0-2512-4A19-A604-794B8F9C0268}" presName="node" presStyleLbl="node1" presStyleIdx="2" presStyleCnt="4" custScaleX="197206" custScaleY="112008" custRadScaleRad="159400" custRadScaleInc="121908">
        <dgm:presLayoutVars>
          <dgm:bulletEnabled val="1"/>
        </dgm:presLayoutVars>
      </dgm:prSet>
      <dgm:spPr/>
      <dgm:t>
        <a:bodyPr/>
        <a:lstStyle/>
        <a:p>
          <a:endParaRPr lang="en-US"/>
        </a:p>
      </dgm:t>
    </dgm:pt>
    <dgm:pt modelId="{93A0F9C5-9A3C-48C3-93F2-5EAB9D68749D}" type="pres">
      <dgm:prSet presAssocID="{8F80B2CA-A02D-4528-985B-EE802539810A}" presName="Name9" presStyleLbl="parChTrans1D2" presStyleIdx="3" presStyleCnt="4"/>
      <dgm:spPr/>
      <dgm:t>
        <a:bodyPr/>
        <a:lstStyle/>
        <a:p>
          <a:endParaRPr lang="en-US"/>
        </a:p>
      </dgm:t>
    </dgm:pt>
    <dgm:pt modelId="{691413EB-EEFA-48AF-B6A1-6D0D81C3DECF}" type="pres">
      <dgm:prSet presAssocID="{8F80B2CA-A02D-4528-985B-EE802539810A}" presName="connTx" presStyleLbl="parChTrans1D2" presStyleIdx="3" presStyleCnt="4"/>
      <dgm:spPr/>
      <dgm:t>
        <a:bodyPr/>
        <a:lstStyle/>
        <a:p>
          <a:endParaRPr lang="en-US"/>
        </a:p>
      </dgm:t>
    </dgm:pt>
    <dgm:pt modelId="{857AC777-0C32-4457-9244-B0F0E08E015F}" type="pres">
      <dgm:prSet presAssocID="{0DF3F86E-B229-4B58-B28C-C048BD03ADF8}" presName="node" presStyleLbl="node1" presStyleIdx="3" presStyleCnt="4" custScaleX="151194" custScaleY="128707" custRadScaleRad="180652" custRadScaleInc="31725">
        <dgm:presLayoutVars>
          <dgm:bulletEnabled val="1"/>
        </dgm:presLayoutVars>
      </dgm:prSet>
      <dgm:spPr/>
      <dgm:t>
        <a:bodyPr/>
        <a:lstStyle/>
        <a:p>
          <a:endParaRPr lang="en-US"/>
        </a:p>
      </dgm:t>
    </dgm:pt>
  </dgm:ptLst>
  <dgm:cxnLst>
    <dgm:cxn modelId="{57FA0FA1-CFE7-4583-B92F-9D1F21A7FAE0}" type="presOf" srcId="{90F20A32-B544-4F17-B0A7-C818224A7ED7}" destId="{2357F990-6BD9-4DB1-BB47-91A72F22D9BA}" srcOrd="1" destOrd="0" presId="urn:microsoft.com/office/officeart/2005/8/layout/radial1"/>
    <dgm:cxn modelId="{ED369BE9-35FF-4CE7-8899-5047AF9E96A3}" type="presOf" srcId="{BC5D2831-81EC-4506-B8B2-B8022F32D1FA}" destId="{2EA58154-12E7-40D4-B284-6D455864CF92}" srcOrd="0" destOrd="0" presId="urn:microsoft.com/office/officeart/2005/8/layout/radial1"/>
    <dgm:cxn modelId="{189976A6-DF56-4666-93A7-94FEC94B6076}" type="presOf" srcId="{8F80B2CA-A02D-4528-985B-EE802539810A}" destId="{691413EB-EEFA-48AF-B6A1-6D0D81C3DECF}" srcOrd="1" destOrd="0" presId="urn:microsoft.com/office/officeart/2005/8/layout/radial1"/>
    <dgm:cxn modelId="{58186B66-5763-44A2-AF95-235B5F344939}" srcId="{AA5EB335-B3DD-467D-A40A-AAE14C196F06}" destId="{0DF3F86E-B229-4B58-B28C-C048BD03ADF8}" srcOrd="3" destOrd="0" parTransId="{8F80B2CA-A02D-4528-985B-EE802539810A}" sibTransId="{FF7C897A-FD83-4AD4-AE96-F8CF8A442D91}"/>
    <dgm:cxn modelId="{A9446809-CAB1-4A13-8A1C-61F51BEFB765}" srcId="{AA5EB335-B3DD-467D-A40A-AAE14C196F06}" destId="{94E4A97F-E4EF-4A9A-B9F3-AE16864631B2}" srcOrd="1" destOrd="0" parTransId="{5996117F-B1E5-4531-9599-95940F31A9BD}" sibTransId="{9640FE93-58D9-4975-AED1-8235D15C5EC9}"/>
    <dgm:cxn modelId="{5459DC25-6C24-4EB2-8860-EA17183077E6}" type="presOf" srcId="{0DF3F86E-B229-4B58-B28C-C048BD03ADF8}" destId="{857AC777-0C32-4457-9244-B0F0E08E015F}" srcOrd="0" destOrd="0" presId="urn:microsoft.com/office/officeart/2005/8/layout/radial1"/>
    <dgm:cxn modelId="{E4DEE116-EE72-4483-9F0A-63A7924F7225}" type="presOf" srcId="{5996117F-B1E5-4531-9599-95940F31A9BD}" destId="{BCAF92E8-8196-437D-9B90-5377751DBF49}" srcOrd="0" destOrd="0" presId="urn:microsoft.com/office/officeart/2005/8/layout/radial1"/>
    <dgm:cxn modelId="{96CD2C08-9B16-4B6A-B230-27BDAEA985B6}" type="presOf" srcId="{94E4A97F-E4EF-4A9A-B9F3-AE16864631B2}" destId="{6D3D58F7-DD5C-41D2-8E3D-5D051C1DED43}" srcOrd="0" destOrd="0" presId="urn:microsoft.com/office/officeart/2005/8/layout/radial1"/>
    <dgm:cxn modelId="{7FA87FE6-254B-4021-A110-B9B45E3ACDCC}" type="presOf" srcId="{90F20A32-B544-4F17-B0A7-C818224A7ED7}" destId="{5904541C-CBA4-4607-A64D-FC6E8B908766}" srcOrd="0" destOrd="0" presId="urn:microsoft.com/office/officeart/2005/8/layout/radial1"/>
    <dgm:cxn modelId="{11677AA1-CABB-40EC-B1A7-7C0F09DBB516}" srcId="{AA5EB335-B3DD-467D-A40A-AAE14C196F06}" destId="{ECCA62F0-2512-4A19-A604-794B8F9C0268}" srcOrd="2" destOrd="0" parTransId="{90F20A32-B544-4F17-B0A7-C818224A7ED7}" sibTransId="{1EE09B8B-DE35-4D0B-B81E-D8A308012777}"/>
    <dgm:cxn modelId="{8441AE61-0E3B-403D-A643-CDB5FBD13B50}" type="presOf" srcId="{5996117F-B1E5-4531-9599-95940F31A9BD}" destId="{D7E2B25B-C451-434B-AAED-F39A3D70D309}" srcOrd="1" destOrd="0" presId="urn:microsoft.com/office/officeart/2005/8/layout/radial1"/>
    <dgm:cxn modelId="{332C9F14-A21B-4D29-B307-3D5F693940BA}" srcId="{7B954957-7501-4876-B75C-CCB9735A3AAF}" destId="{AA5EB335-B3DD-467D-A40A-AAE14C196F06}" srcOrd="0" destOrd="0" parTransId="{B3DD8F7E-C326-4222-8236-2C7A5B74E7D9}" sibTransId="{AD8AC349-1E75-446F-B195-99E10AA49537}"/>
    <dgm:cxn modelId="{03EA6388-C717-420F-8F27-879D22C7CEBA}" type="presOf" srcId="{AA5EB335-B3DD-467D-A40A-AAE14C196F06}" destId="{CE1C9B8B-012B-4E70-94F8-015588FB548D}" srcOrd="0" destOrd="0" presId="urn:microsoft.com/office/officeart/2005/8/layout/radial1"/>
    <dgm:cxn modelId="{67F0536C-0179-4F7F-AE3C-3E8C1495FB0A}" type="presOf" srcId="{8F80B2CA-A02D-4528-985B-EE802539810A}" destId="{93A0F9C5-9A3C-48C3-93F2-5EAB9D68749D}" srcOrd="0" destOrd="0" presId="urn:microsoft.com/office/officeart/2005/8/layout/radial1"/>
    <dgm:cxn modelId="{F8D030D3-8001-414C-889C-2234611433BA}" type="presOf" srcId="{ECCA62F0-2512-4A19-A604-794B8F9C0268}" destId="{5D951FD8-00A4-4578-A610-EF499ADB9669}" srcOrd="0" destOrd="0" presId="urn:microsoft.com/office/officeart/2005/8/layout/radial1"/>
    <dgm:cxn modelId="{6B622D4E-95FB-41C7-80E4-69D91DBC9D9D}" type="presOf" srcId="{BC5D2831-81EC-4506-B8B2-B8022F32D1FA}" destId="{2965BBA8-39CC-4F21-B8A3-A881BE3BE1E8}" srcOrd="1" destOrd="0" presId="urn:microsoft.com/office/officeart/2005/8/layout/radial1"/>
    <dgm:cxn modelId="{5A882270-453E-42E9-A823-578DD59BED7A}" srcId="{AA5EB335-B3DD-467D-A40A-AAE14C196F06}" destId="{42848189-0EE8-49B5-8AA3-6D53C2747812}" srcOrd="0" destOrd="0" parTransId="{BC5D2831-81EC-4506-B8B2-B8022F32D1FA}" sibTransId="{4851CB56-2FEE-4EE1-BD33-C04A1F25D4C4}"/>
    <dgm:cxn modelId="{DE097983-7030-4EE9-909E-7006EC435B88}" type="presOf" srcId="{7B954957-7501-4876-B75C-CCB9735A3AAF}" destId="{A1C65CAD-27A6-4225-8952-B2FB46ABC70F}" srcOrd="0" destOrd="0" presId="urn:microsoft.com/office/officeart/2005/8/layout/radial1"/>
    <dgm:cxn modelId="{CA22701A-701F-41B0-A253-3EA6F2EA7540}" type="presOf" srcId="{42848189-0EE8-49B5-8AA3-6D53C2747812}" destId="{DD994DD0-4F29-4983-A416-6B586ECCEDE2}" srcOrd="0" destOrd="0" presId="urn:microsoft.com/office/officeart/2005/8/layout/radial1"/>
    <dgm:cxn modelId="{409790C9-24DB-454F-A74F-3BE5C03C7085}" type="presParOf" srcId="{A1C65CAD-27A6-4225-8952-B2FB46ABC70F}" destId="{CE1C9B8B-012B-4E70-94F8-015588FB548D}" srcOrd="0" destOrd="0" presId="urn:microsoft.com/office/officeart/2005/8/layout/radial1"/>
    <dgm:cxn modelId="{554090E3-371A-4D4C-B2E5-43B69A01E7ED}" type="presParOf" srcId="{A1C65CAD-27A6-4225-8952-B2FB46ABC70F}" destId="{2EA58154-12E7-40D4-B284-6D455864CF92}" srcOrd="1" destOrd="0" presId="urn:microsoft.com/office/officeart/2005/8/layout/radial1"/>
    <dgm:cxn modelId="{FA9A7571-D799-441E-8902-B0BBCD00D075}" type="presParOf" srcId="{2EA58154-12E7-40D4-B284-6D455864CF92}" destId="{2965BBA8-39CC-4F21-B8A3-A881BE3BE1E8}" srcOrd="0" destOrd="0" presId="urn:microsoft.com/office/officeart/2005/8/layout/radial1"/>
    <dgm:cxn modelId="{144AA919-ED3D-4F1B-B1E9-10EB1087FD7C}" type="presParOf" srcId="{A1C65CAD-27A6-4225-8952-B2FB46ABC70F}" destId="{DD994DD0-4F29-4983-A416-6B586ECCEDE2}" srcOrd="2" destOrd="0" presId="urn:microsoft.com/office/officeart/2005/8/layout/radial1"/>
    <dgm:cxn modelId="{EFEF9B9D-CBE1-40ED-B0F2-BCC64E73E7E8}" type="presParOf" srcId="{A1C65CAD-27A6-4225-8952-B2FB46ABC70F}" destId="{BCAF92E8-8196-437D-9B90-5377751DBF49}" srcOrd="3" destOrd="0" presId="urn:microsoft.com/office/officeart/2005/8/layout/radial1"/>
    <dgm:cxn modelId="{253F66DA-50B7-4253-A66E-D53168411FD4}" type="presParOf" srcId="{BCAF92E8-8196-437D-9B90-5377751DBF49}" destId="{D7E2B25B-C451-434B-AAED-F39A3D70D309}" srcOrd="0" destOrd="0" presId="urn:microsoft.com/office/officeart/2005/8/layout/radial1"/>
    <dgm:cxn modelId="{EBCA2ED0-3026-4BD5-BFDE-50723E649C94}" type="presParOf" srcId="{A1C65CAD-27A6-4225-8952-B2FB46ABC70F}" destId="{6D3D58F7-DD5C-41D2-8E3D-5D051C1DED43}" srcOrd="4" destOrd="0" presId="urn:microsoft.com/office/officeart/2005/8/layout/radial1"/>
    <dgm:cxn modelId="{A49CA705-85F9-4B3A-9C1E-63256B91F21F}" type="presParOf" srcId="{A1C65CAD-27A6-4225-8952-B2FB46ABC70F}" destId="{5904541C-CBA4-4607-A64D-FC6E8B908766}" srcOrd="5" destOrd="0" presId="urn:microsoft.com/office/officeart/2005/8/layout/radial1"/>
    <dgm:cxn modelId="{C716378C-E576-4857-9FC6-E849A0179F6B}" type="presParOf" srcId="{5904541C-CBA4-4607-A64D-FC6E8B908766}" destId="{2357F990-6BD9-4DB1-BB47-91A72F22D9BA}" srcOrd="0" destOrd="0" presId="urn:microsoft.com/office/officeart/2005/8/layout/radial1"/>
    <dgm:cxn modelId="{86BD409A-FC81-4E9E-99B4-C8AF4671E356}" type="presParOf" srcId="{A1C65CAD-27A6-4225-8952-B2FB46ABC70F}" destId="{5D951FD8-00A4-4578-A610-EF499ADB9669}" srcOrd="6" destOrd="0" presId="urn:microsoft.com/office/officeart/2005/8/layout/radial1"/>
    <dgm:cxn modelId="{D3795F7B-8D48-4CC7-AC91-CDB8877E4E1A}" type="presParOf" srcId="{A1C65CAD-27A6-4225-8952-B2FB46ABC70F}" destId="{93A0F9C5-9A3C-48C3-93F2-5EAB9D68749D}" srcOrd="7" destOrd="0" presId="urn:microsoft.com/office/officeart/2005/8/layout/radial1"/>
    <dgm:cxn modelId="{14117288-3C4C-47FB-A550-9F74C7D38856}" type="presParOf" srcId="{93A0F9C5-9A3C-48C3-93F2-5EAB9D68749D}" destId="{691413EB-EEFA-48AF-B6A1-6D0D81C3DECF}" srcOrd="0" destOrd="0" presId="urn:microsoft.com/office/officeart/2005/8/layout/radial1"/>
    <dgm:cxn modelId="{9A109347-674C-46C0-A4E0-D3440137E7D0}" type="presParOf" srcId="{A1C65CAD-27A6-4225-8952-B2FB46ABC70F}" destId="{857AC777-0C32-4457-9244-B0F0E08E015F}" srcOrd="8"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8E4388-5C6F-4DBE-8837-201D325FF027}"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4298D54F-508A-4F2B-BDCF-B2606A6AC18D}">
      <dgm:prSet phldrT="[Text]"/>
      <dgm:spPr/>
      <dgm:t>
        <a:bodyPr/>
        <a:lstStyle/>
        <a:p>
          <a:r>
            <a:rPr lang="en-US"/>
            <a:t>Pesticides</a:t>
          </a:r>
        </a:p>
      </dgm:t>
    </dgm:pt>
    <dgm:pt modelId="{B00338D0-7EBF-4CB8-87D3-26B05F6D9335}" type="parTrans" cxnId="{A03680E8-1988-4D2B-97B9-00C6C8F5BA5F}">
      <dgm:prSet/>
      <dgm:spPr/>
      <dgm:t>
        <a:bodyPr/>
        <a:lstStyle/>
        <a:p>
          <a:endParaRPr lang="en-US"/>
        </a:p>
      </dgm:t>
    </dgm:pt>
    <dgm:pt modelId="{FFBF5000-BD2D-4003-863C-2F59674EC6A1}" type="sibTrans" cxnId="{A03680E8-1988-4D2B-97B9-00C6C8F5BA5F}">
      <dgm:prSet/>
      <dgm:spPr/>
      <dgm:t>
        <a:bodyPr/>
        <a:lstStyle/>
        <a:p>
          <a:endParaRPr lang="en-US"/>
        </a:p>
      </dgm:t>
    </dgm:pt>
    <dgm:pt modelId="{F092D3DD-FE42-4D42-B8A8-1BF11F67BD8A}">
      <dgm:prSet phldrT="[Text]"/>
      <dgm:spPr/>
      <dgm:t>
        <a:bodyPr/>
        <a:lstStyle/>
        <a:p>
          <a:r>
            <a:rPr lang="en-US"/>
            <a:t>Green revolution</a:t>
          </a:r>
        </a:p>
      </dgm:t>
    </dgm:pt>
    <dgm:pt modelId="{BAB1A13A-39CE-4632-B3E2-DA44A7CD61F8}" type="parTrans" cxnId="{695CBB0A-540E-4CC3-8CB0-BEE93F1DAE19}">
      <dgm:prSet/>
      <dgm:spPr/>
      <dgm:t>
        <a:bodyPr/>
        <a:lstStyle/>
        <a:p>
          <a:endParaRPr lang="en-US"/>
        </a:p>
      </dgm:t>
    </dgm:pt>
    <dgm:pt modelId="{FD4FF3E9-F22B-4B4D-92CC-63767CDFCA4C}" type="sibTrans" cxnId="{695CBB0A-540E-4CC3-8CB0-BEE93F1DAE19}">
      <dgm:prSet/>
      <dgm:spPr/>
      <dgm:t>
        <a:bodyPr/>
        <a:lstStyle/>
        <a:p>
          <a:endParaRPr lang="en-US"/>
        </a:p>
      </dgm:t>
    </dgm:pt>
    <dgm:pt modelId="{1B5A946B-742E-4A8A-8C02-EA14B736C46C}">
      <dgm:prSet phldrT="[Text]"/>
      <dgm:spPr/>
      <dgm:t>
        <a:bodyPr/>
        <a:lstStyle/>
        <a:p>
          <a:r>
            <a:rPr lang="en-US"/>
            <a:t>no more hunger</a:t>
          </a:r>
        </a:p>
      </dgm:t>
    </dgm:pt>
    <dgm:pt modelId="{665F4792-65D6-45D7-867B-F5D2DCE6C3EF}" type="parTrans" cxnId="{C7B10965-942A-444F-9FEB-69686657F54C}">
      <dgm:prSet/>
      <dgm:spPr/>
      <dgm:t>
        <a:bodyPr/>
        <a:lstStyle/>
        <a:p>
          <a:endParaRPr lang="en-US"/>
        </a:p>
      </dgm:t>
    </dgm:pt>
    <dgm:pt modelId="{1A72A839-C5CE-43DB-A244-29951DCE6E09}" type="sibTrans" cxnId="{C7B10965-942A-444F-9FEB-69686657F54C}">
      <dgm:prSet/>
      <dgm:spPr/>
      <dgm:t>
        <a:bodyPr/>
        <a:lstStyle/>
        <a:p>
          <a:endParaRPr lang="en-US"/>
        </a:p>
      </dgm:t>
    </dgm:pt>
    <dgm:pt modelId="{EC9A27CD-70E6-4A0D-8F96-29BD4B2AB8D0}">
      <dgm:prSet phldrT="[Text]"/>
      <dgm:spPr/>
      <dgm:t>
        <a:bodyPr/>
        <a:lstStyle/>
        <a:p>
          <a:r>
            <a:rPr lang="en-US"/>
            <a:t>endangered species</a:t>
          </a:r>
        </a:p>
      </dgm:t>
    </dgm:pt>
    <dgm:pt modelId="{00BB2C6D-EE55-40D9-99A5-99DF604BB4D8}" type="parTrans" cxnId="{6F413E77-763D-4238-985B-8538DC63FBCF}">
      <dgm:prSet/>
      <dgm:spPr/>
      <dgm:t>
        <a:bodyPr/>
        <a:lstStyle/>
        <a:p>
          <a:endParaRPr lang="en-US"/>
        </a:p>
      </dgm:t>
    </dgm:pt>
    <dgm:pt modelId="{FE29EDE3-1D9C-4ECB-A505-37AA914D74C6}" type="sibTrans" cxnId="{6F413E77-763D-4238-985B-8538DC63FBCF}">
      <dgm:prSet/>
      <dgm:spPr/>
      <dgm:t>
        <a:bodyPr/>
        <a:lstStyle/>
        <a:p>
          <a:endParaRPr lang="en-US"/>
        </a:p>
      </dgm:t>
    </dgm:pt>
    <dgm:pt modelId="{6F760963-D3CB-408D-9898-44E320026147}">
      <dgm:prSet phldrT="[Text]"/>
      <dgm:spPr/>
      <dgm:t>
        <a:bodyPr/>
        <a:lstStyle/>
        <a:p>
          <a:r>
            <a:rPr lang="en-US"/>
            <a:t>chemical companies</a:t>
          </a:r>
        </a:p>
      </dgm:t>
    </dgm:pt>
    <dgm:pt modelId="{9FC17120-FE88-4BEB-A48D-30C45ED809A1}" type="parTrans" cxnId="{3EFFE3AC-8721-4059-AADB-503F08098CA1}">
      <dgm:prSet/>
      <dgm:spPr/>
      <dgm:t>
        <a:bodyPr/>
        <a:lstStyle/>
        <a:p>
          <a:endParaRPr lang="en-US"/>
        </a:p>
      </dgm:t>
    </dgm:pt>
    <dgm:pt modelId="{C6471FB3-9C54-497A-84FA-03E30FEAAE65}" type="sibTrans" cxnId="{3EFFE3AC-8721-4059-AADB-503F08098CA1}">
      <dgm:prSet/>
      <dgm:spPr/>
      <dgm:t>
        <a:bodyPr/>
        <a:lstStyle/>
        <a:p>
          <a:endParaRPr lang="en-US"/>
        </a:p>
      </dgm:t>
    </dgm:pt>
    <dgm:pt modelId="{B5543131-B489-41FC-87C9-4EA109718392}" type="pres">
      <dgm:prSet presAssocID="{7A8E4388-5C6F-4DBE-8837-201D325FF027}" presName="Name0" presStyleCnt="0">
        <dgm:presLayoutVars>
          <dgm:chMax val="1"/>
          <dgm:dir/>
          <dgm:animLvl val="ctr"/>
          <dgm:resizeHandles val="exact"/>
        </dgm:presLayoutVars>
      </dgm:prSet>
      <dgm:spPr/>
      <dgm:t>
        <a:bodyPr/>
        <a:lstStyle/>
        <a:p>
          <a:endParaRPr lang="en-US"/>
        </a:p>
      </dgm:t>
    </dgm:pt>
    <dgm:pt modelId="{6C0B6D6B-7287-43F3-8783-2B0D4E1719F6}" type="pres">
      <dgm:prSet presAssocID="{4298D54F-508A-4F2B-BDCF-B2606A6AC18D}" presName="centerShape" presStyleLbl="node0" presStyleIdx="0" presStyleCnt="1" custScaleX="215145" custScaleY="178910"/>
      <dgm:spPr/>
      <dgm:t>
        <a:bodyPr/>
        <a:lstStyle/>
        <a:p>
          <a:endParaRPr lang="en-US"/>
        </a:p>
      </dgm:t>
    </dgm:pt>
    <dgm:pt modelId="{C8CE7087-46BF-4DAE-B40F-A3919C8A871E}" type="pres">
      <dgm:prSet presAssocID="{BAB1A13A-39CE-4632-B3E2-DA44A7CD61F8}" presName="parTrans" presStyleLbl="sibTrans2D1" presStyleIdx="0" presStyleCnt="4"/>
      <dgm:spPr/>
      <dgm:t>
        <a:bodyPr/>
        <a:lstStyle/>
        <a:p>
          <a:endParaRPr lang="en-US"/>
        </a:p>
      </dgm:t>
    </dgm:pt>
    <dgm:pt modelId="{36CD25DA-1B9E-46D0-9604-5878E61F9805}" type="pres">
      <dgm:prSet presAssocID="{BAB1A13A-39CE-4632-B3E2-DA44A7CD61F8}" presName="connectorText" presStyleLbl="sibTrans2D1" presStyleIdx="0" presStyleCnt="4"/>
      <dgm:spPr/>
      <dgm:t>
        <a:bodyPr/>
        <a:lstStyle/>
        <a:p>
          <a:endParaRPr lang="en-US"/>
        </a:p>
      </dgm:t>
    </dgm:pt>
    <dgm:pt modelId="{CACCC26C-6A34-43CA-B62F-ACF12F26C8C1}" type="pres">
      <dgm:prSet presAssocID="{F092D3DD-FE42-4D42-B8A8-1BF11F67BD8A}" presName="node" presStyleLbl="node1" presStyleIdx="0" presStyleCnt="4" custScaleX="264968" custRadScaleRad="168704" custRadScaleInc="124442">
        <dgm:presLayoutVars>
          <dgm:bulletEnabled val="1"/>
        </dgm:presLayoutVars>
      </dgm:prSet>
      <dgm:spPr/>
      <dgm:t>
        <a:bodyPr/>
        <a:lstStyle/>
        <a:p>
          <a:endParaRPr lang="en-US"/>
        </a:p>
      </dgm:t>
    </dgm:pt>
    <dgm:pt modelId="{93C96C70-15F4-4718-BA0E-98D934DF0B38}" type="pres">
      <dgm:prSet presAssocID="{665F4792-65D6-45D7-867B-F5D2DCE6C3EF}" presName="parTrans" presStyleLbl="sibTrans2D1" presStyleIdx="1" presStyleCnt="4"/>
      <dgm:spPr/>
      <dgm:t>
        <a:bodyPr/>
        <a:lstStyle/>
        <a:p>
          <a:endParaRPr lang="en-US"/>
        </a:p>
      </dgm:t>
    </dgm:pt>
    <dgm:pt modelId="{1433E778-4011-448D-B542-209C208F6A05}" type="pres">
      <dgm:prSet presAssocID="{665F4792-65D6-45D7-867B-F5D2DCE6C3EF}" presName="connectorText" presStyleLbl="sibTrans2D1" presStyleIdx="1" presStyleCnt="4"/>
      <dgm:spPr/>
      <dgm:t>
        <a:bodyPr/>
        <a:lstStyle/>
        <a:p>
          <a:endParaRPr lang="en-US"/>
        </a:p>
      </dgm:t>
    </dgm:pt>
    <dgm:pt modelId="{8C8B0C1E-0DE8-455E-BC75-8A8C8358B459}" type="pres">
      <dgm:prSet presAssocID="{1B5A946B-742E-4A8A-8C02-EA14B736C46C}" presName="node" presStyleLbl="node1" presStyleIdx="1" presStyleCnt="4" custScaleX="227159" custScaleY="153998" custRadScaleRad="185224" custRadScaleInc="51400">
        <dgm:presLayoutVars>
          <dgm:bulletEnabled val="1"/>
        </dgm:presLayoutVars>
      </dgm:prSet>
      <dgm:spPr/>
      <dgm:t>
        <a:bodyPr/>
        <a:lstStyle/>
        <a:p>
          <a:endParaRPr lang="en-US"/>
        </a:p>
      </dgm:t>
    </dgm:pt>
    <dgm:pt modelId="{88D1482F-8B83-4AE1-B2FA-8D2BE4C442AC}" type="pres">
      <dgm:prSet presAssocID="{00BB2C6D-EE55-40D9-99A5-99DF604BB4D8}" presName="parTrans" presStyleLbl="sibTrans2D1" presStyleIdx="2" presStyleCnt="4"/>
      <dgm:spPr/>
      <dgm:t>
        <a:bodyPr/>
        <a:lstStyle/>
        <a:p>
          <a:endParaRPr lang="en-US"/>
        </a:p>
      </dgm:t>
    </dgm:pt>
    <dgm:pt modelId="{ADB07505-5617-4148-9BE7-92E0A24BAAEB}" type="pres">
      <dgm:prSet presAssocID="{00BB2C6D-EE55-40D9-99A5-99DF604BB4D8}" presName="connectorText" presStyleLbl="sibTrans2D1" presStyleIdx="2" presStyleCnt="4"/>
      <dgm:spPr/>
      <dgm:t>
        <a:bodyPr/>
        <a:lstStyle/>
        <a:p>
          <a:endParaRPr lang="en-US"/>
        </a:p>
      </dgm:t>
    </dgm:pt>
    <dgm:pt modelId="{9D607143-346F-40DD-8C60-B926693CD60D}" type="pres">
      <dgm:prSet presAssocID="{EC9A27CD-70E6-4A0D-8F96-29BD4B2AB8D0}" presName="node" presStyleLbl="node1" presStyleIdx="2" presStyleCnt="4" custScaleX="244754" custRadScaleRad="170148" custRadScaleInc="133010">
        <dgm:presLayoutVars>
          <dgm:bulletEnabled val="1"/>
        </dgm:presLayoutVars>
      </dgm:prSet>
      <dgm:spPr/>
      <dgm:t>
        <a:bodyPr/>
        <a:lstStyle/>
        <a:p>
          <a:endParaRPr lang="en-US"/>
        </a:p>
      </dgm:t>
    </dgm:pt>
    <dgm:pt modelId="{8ABFAD99-DBB5-43A3-A85C-853D5DA118CE}" type="pres">
      <dgm:prSet presAssocID="{9FC17120-FE88-4BEB-A48D-30C45ED809A1}" presName="parTrans" presStyleLbl="sibTrans2D1" presStyleIdx="3" presStyleCnt="4"/>
      <dgm:spPr/>
      <dgm:t>
        <a:bodyPr/>
        <a:lstStyle/>
        <a:p>
          <a:endParaRPr lang="en-US"/>
        </a:p>
      </dgm:t>
    </dgm:pt>
    <dgm:pt modelId="{36C543F0-F4E5-4028-B4ED-757666329AA5}" type="pres">
      <dgm:prSet presAssocID="{9FC17120-FE88-4BEB-A48D-30C45ED809A1}" presName="connectorText" presStyleLbl="sibTrans2D1" presStyleIdx="3" presStyleCnt="4"/>
      <dgm:spPr/>
      <dgm:t>
        <a:bodyPr/>
        <a:lstStyle/>
        <a:p>
          <a:endParaRPr lang="en-US"/>
        </a:p>
      </dgm:t>
    </dgm:pt>
    <dgm:pt modelId="{716B5B96-A747-4DDD-8510-78020AAAFAF1}" type="pres">
      <dgm:prSet presAssocID="{6F760963-D3CB-408D-9898-44E320026147}" presName="node" presStyleLbl="node1" presStyleIdx="3" presStyleCnt="4" custScaleX="223681" custRadScaleRad="163931" custRadScaleInc="76018">
        <dgm:presLayoutVars>
          <dgm:bulletEnabled val="1"/>
        </dgm:presLayoutVars>
      </dgm:prSet>
      <dgm:spPr/>
      <dgm:t>
        <a:bodyPr/>
        <a:lstStyle/>
        <a:p>
          <a:endParaRPr lang="en-US"/>
        </a:p>
      </dgm:t>
    </dgm:pt>
  </dgm:ptLst>
  <dgm:cxnLst>
    <dgm:cxn modelId="{2B02A597-292A-4A97-8646-E7CAFFBD4375}" type="presOf" srcId="{00BB2C6D-EE55-40D9-99A5-99DF604BB4D8}" destId="{88D1482F-8B83-4AE1-B2FA-8D2BE4C442AC}" srcOrd="0" destOrd="0" presId="urn:microsoft.com/office/officeart/2005/8/layout/radial5"/>
    <dgm:cxn modelId="{C442B8AA-738E-47D6-A770-7BA372A259D2}" type="presOf" srcId="{BAB1A13A-39CE-4632-B3E2-DA44A7CD61F8}" destId="{C8CE7087-46BF-4DAE-B40F-A3919C8A871E}" srcOrd="0" destOrd="0" presId="urn:microsoft.com/office/officeart/2005/8/layout/radial5"/>
    <dgm:cxn modelId="{8E8FF8A4-553D-41EC-BD24-587C3FCA1917}" type="presOf" srcId="{665F4792-65D6-45D7-867B-F5D2DCE6C3EF}" destId="{93C96C70-15F4-4718-BA0E-98D934DF0B38}" srcOrd="0" destOrd="0" presId="urn:microsoft.com/office/officeart/2005/8/layout/radial5"/>
    <dgm:cxn modelId="{6F413E77-763D-4238-985B-8538DC63FBCF}" srcId="{4298D54F-508A-4F2B-BDCF-B2606A6AC18D}" destId="{EC9A27CD-70E6-4A0D-8F96-29BD4B2AB8D0}" srcOrd="2" destOrd="0" parTransId="{00BB2C6D-EE55-40D9-99A5-99DF604BB4D8}" sibTransId="{FE29EDE3-1D9C-4ECB-A505-37AA914D74C6}"/>
    <dgm:cxn modelId="{5E27B23D-3CCC-454C-9694-C88923CA9F7D}" type="presOf" srcId="{6F760963-D3CB-408D-9898-44E320026147}" destId="{716B5B96-A747-4DDD-8510-78020AAAFAF1}" srcOrd="0" destOrd="0" presId="urn:microsoft.com/office/officeart/2005/8/layout/radial5"/>
    <dgm:cxn modelId="{D942D366-84B0-4303-9DB4-DD4125C96F69}" type="presOf" srcId="{00BB2C6D-EE55-40D9-99A5-99DF604BB4D8}" destId="{ADB07505-5617-4148-9BE7-92E0A24BAAEB}" srcOrd="1" destOrd="0" presId="urn:microsoft.com/office/officeart/2005/8/layout/radial5"/>
    <dgm:cxn modelId="{C7B10965-942A-444F-9FEB-69686657F54C}" srcId="{4298D54F-508A-4F2B-BDCF-B2606A6AC18D}" destId="{1B5A946B-742E-4A8A-8C02-EA14B736C46C}" srcOrd="1" destOrd="0" parTransId="{665F4792-65D6-45D7-867B-F5D2DCE6C3EF}" sibTransId="{1A72A839-C5CE-43DB-A244-29951DCE6E09}"/>
    <dgm:cxn modelId="{2378885A-7BEB-411F-B24F-E3786F3FA97B}" type="presOf" srcId="{F092D3DD-FE42-4D42-B8A8-1BF11F67BD8A}" destId="{CACCC26C-6A34-43CA-B62F-ACF12F26C8C1}" srcOrd="0" destOrd="0" presId="urn:microsoft.com/office/officeart/2005/8/layout/radial5"/>
    <dgm:cxn modelId="{91356282-A715-437C-A769-0BCAE1407A72}" type="presOf" srcId="{4298D54F-508A-4F2B-BDCF-B2606A6AC18D}" destId="{6C0B6D6B-7287-43F3-8783-2B0D4E1719F6}" srcOrd="0" destOrd="0" presId="urn:microsoft.com/office/officeart/2005/8/layout/radial5"/>
    <dgm:cxn modelId="{603D4479-6639-4D2F-9F9E-313B2E1781F5}" type="presOf" srcId="{1B5A946B-742E-4A8A-8C02-EA14B736C46C}" destId="{8C8B0C1E-0DE8-455E-BC75-8A8C8358B459}" srcOrd="0" destOrd="0" presId="urn:microsoft.com/office/officeart/2005/8/layout/radial5"/>
    <dgm:cxn modelId="{3D0F9364-077C-4329-A88B-99648335CFF9}" type="presOf" srcId="{9FC17120-FE88-4BEB-A48D-30C45ED809A1}" destId="{8ABFAD99-DBB5-43A3-A85C-853D5DA118CE}" srcOrd="0" destOrd="0" presId="urn:microsoft.com/office/officeart/2005/8/layout/radial5"/>
    <dgm:cxn modelId="{695CBB0A-540E-4CC3-8CB0-BEE93F1DAE19}" srcId="{4298D54F-508A-4F2B-BDCF-B2606A6AC18D}" destId="{F092D3DD-FE42-4D42-B8A8-1BF11F67BD8A}" srcOrd="0" destOrd="0" parTransId="{BAB1A13A-39CE-4632-B3E2-DA44A7CD61F8}" sibTransId="{FD4FF3E9-F22B-4B4D-92CC-63767CDFCA4C}"/>
    <dgm:cxn modelId="{3EFFE3AC-8721-4059-AADB-503F08098CA1}" srcId="{4298D54F-508A-4F2B-BDCF-B2606A6AC18D}" destId="{6F760963-D3CB-408D-9898-44E320026147}" srcOrd="3" destOrd="0" parTransId="{9FC17120-FE88-4BEB-A48D-30C45ED809A1}" sibTransId="{C6471FB3-9C54-497A-84FA-03E30FEAAE65}"/>
    <dgm:cxn modelId="{A03680E8-1988-4D2B-97B9-00C6C8F5BA5F}" srcId="{7A8E4388-5C6F-4DBE-8837-201D325FF027}" destId="{4298D54F-508A-4F2B-BDCF-B2606A6AC18D}" srcOrd="0" destOrd="0" parTransId="{B00338D0-7EBF-4CB8-87D3-26B05F6D9335}" sibTransId="{FFBF5000-BD2D-4003-863C-2F59674EC6A1}"/>
    <dgm:cxn modelId="{55D419AA-7B6B-4171-A6E4-35B1B419DBA9}" type="presOf" srcId="{EC9A27CD-70E6-4A0D-8F96-29BD4B2AB8D0}" destId="{9D607143-346F-40DD-8C60-B926693CD60D}" srcOrd="0" destOrd="0" presId="urn:microsoft.com/office/officeart/2005/8/layout/radial5"/>
    <dgm:cxn modelId="{621B120D-36F4-4C0C-8D12-8DB123E50C48}" type="presOf" srcId="{BAB1A13A-39CE-4632-B3E2-DA44A7CD61F8}" destId="{36CD25DA-1B9E-46D0-9604-5878E61F9805}" srcOrd="1" destOrd="0" presId="urn:microsoft.com/office/officeart/2005/8/layout/radial5"/>
    <dgm:cxn modelId="{23496560-85C0-4147-AEF7-C7E8C99240BC}" type="presOf" srcId="{665F4792-65D6-45D7-867B-F5D2DCE6C3EF}" destId="{1433E778-4011-448D-B542-209C208F6A05}" srcOrd="1" destOrd="0" presId="urn:microsoft.com/office/officeart/2005/8/layout/radial5"/>
    <dgm:cxn modelId="{E741D41A-2342-42A4-AAB2-A84A9D3F712C}" type="presOf" srcId="{7A8E4388-5C6F-4DBE-8837-201D325FF027}" destId="{B5543131-B489-41FC-87C9-4EA109718392}" srcOrd="0" destOrd="0" presId="urn:microsoft.com/office/officeart/2005/8/layout/radial5"/>
    <dgm:cxn modelId="{B4E3D9BC-5FF4-4774-8379-71242664AA92}" type="presOf" srcId="{9FC17120-FE88-4BEB-A48D-30C45ED809A1}" destId="{36C543F0-F4E5-4028-B4ED-757666329AA5}" srcOrd="1" destOrd="0" presId="urn:microsoft.com/office/officeart/2005/8/layout/radial5"/>
    <dgm:cxn modelId="{41AD52B8-18F7-4969-B838-59FCA6C9F7D9}" type="presParOf" srcId="{B5543131-B489-41FC-87C9-4EA109718392}" destId="{6C0B6D6B-7287-43F3-8783-2B0D4E1719F6}" srcOrd="0" destOrd="0" presId="urn:microsoft.com/office/officeart/2005/8/layout/radial5"/>
    <dgm:cxn modelId="{0748CD38-CB54-40EA-AEAB-2DA57874EC62}" type="presParOf" srcId="{B5543131-B489-41FC-87C9-4EA109718392}" destId="{C8CE7087-46BF-4DAE-B40F-A3919C8A871E}" srcOrd="1" destOrd="0" presId="urn:microsoft.com/office/officeart/2005/8/layout/radial5"/>
    <dgm:cxn modelId="{7ABB7799-F8AE-43CC-B10F-1B7A3E5BD75C}" type="presParOf" srcId="{C8CE7087-46BF-4DAE-B40F-A3919C8A871E}" destId="{36CD25DA-1B9E-46D0-9604-5878E61F9805}" srcOrd="0" destOrd="0" presId="urn:microsoft.com/office/officeart/2005/8/layout/radial5"/>
    <dgm:cxn modelId="{AB3D88DF-F530-4DC9-A058-4B6AFE75D982}" type="presParOf" srcId="{B5543131-B489-41FC-87C9-4EA109718392}" destId="{CACCC26C-6A34-43CA-B62F-ACF12F26C8C1}" srcOrd="2" destOrd="0" presId="urn:microsoft.com/office/officeart/2005/8/layout/radial5"/>
    <dgm:cxn modelId="{30B3E9DD-2557-4A9C-92C6-7E33FE22CDF6}" type="presParOf" srcId="{B5543131-B489-41FC-87C9-4EA109718392}" destId="{93C96C70-15F4-4718-BA0E-98D934DF0B38}" srcOrd="3" destOrd="0" presId="urn:microsoft.com/office/officeart/2005/8/layout/radial5"/>
    <dgm:cxn modelId="{16890A1E-C085-49B2-AA31-6D0D277CA207}" type="presParOf" srcId="{93C96C70-15F4-4718-BA0E-98D934DF0B38}" destId="{1433E778-4011-448D-B542-209C208F6A05}" srcOrd="0" destOrd="0" presId="urn:microsoft.com/office/officeart/2005/8/layout/radial5"/>
    <dgm:cxn modelId="{920CFEB7-7AA7-482A-88CB-9B030A08CC4E}" type="presParOf" srcId="{B5543131-B489-41FC-87C9-4EA109718392}" destId="{8C8B0C1E-0DE8-455E-BC75-8A8C8358B459}" srcOrd="4" destOrd="0" presId="urn:microsoft.com/office/officeart/2005/8/layout/radial5"/>
    <dgm:cxn modelId="{2DCA441E-39FD-4913-9A7C-73B6DD504E30}" type="presParOf" srcId="{B5543131-B489-41FC-87C9-4EA109718392}" destId="{88D1482F-8B83-4AE1-B2FA-8D2BE4C442AC}" srcOrd="5" destOrd="0" presId="urn:microsoft.com/office/officeart/2005/8/layout/radial5"/>
    <dgm:cxn modelId="{E67B692A-1004-4902-934E-13767336CB37}" type="presParOf" srcId="{88D1482F-8B83-4AE1-B2FA-8D2BE4C442AC}" destId="{ADB07505-5617-4148-9BE7-92E0A24BAAEB}" srcOrd="0" destOrd="0" presId="urn:microsoft.com/office/officeart/2005/8/layout/radial5"/>
    <dgm:cxn modelId="{2D591905-C906-42D6-86B3-BB9716C7C984}" type="presParOf" srcId="{B5543131-B489-41FC-87C9-4EA109718392}" destId="{9D607143-346F-40DD-8C60-B926693CD60D}" srcOrd="6" destOrd="0" presId="urn:microsoft.com/office/officeart/2005/8/layout/radial5"/>
    <dgm:cxn modelId="{AB239303-B354-4765-AE9D-E479C504E81C}" type="presParOf" srcId="{B5543131-B489-41FC-87C9-4EA109718392}" destId="{8ABFAD99-DBB5-43A3-A85C-853D5DA118CE}" srcOrd="7" destOrd="0" presId="urn:microsoft.com/office/officeart/2005/8/layout/radial5"/>
    <dgm:cxn modelId="{F8795D50-9160-4443-9DBA-2B2D843D4468}" type="presParOf" srcId="{8ABFAD99-DBB5-43A3-A85C-853D5DA118CE}" destId="{36C543F0-F4E5-4028-B4ED-757666329AA5}" srcOrd="0" destOrd="0" presId="urn:microsoft.com/office/officeart/2005/8/layout/radial5"/>
    <dgm:cxn modelId="{D6EE1527-E9DB-49B8-BC44-4855BD4101D7}" type="presParOf" srcId="{B5543131-B489-41FC-87C9-4EA109718392}" destId="{716B5B96-A747-4DDD-8510-78020AAAFAF1}" srcOrd="8" destOrd="0" presId="urn:microsoft.com/office/officeart/2005/8/layout/radial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7D1714-45D8-43A9-8D66-B48516472068}"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F856A34C-8500-4E47-8E12-4BBD4CD73BED}">
      <dgm:prSet phldrT="[Text]"/>
      <dgm:spPr/>
      <dgm:t>
        <a:bodyPr/>
        <a:lstStyle/>
        <a:p>
          <a:r>
            <a:rPr lang="en-US"/>
            <a:t>Candidate X</a:t>
          </a:r>
        </a:p>
      </dgm:t>
    </dgm:pt>
    <dgm:pt modelId="{B685BA88-90F2-4FAD-B6B1-5C19D81205B2}" type="parTrans" cxnId="{63BADB41-1EAD-4521-B002-1D868E3DCAA0}">
      <dgm:prSet/>
      <dgm:spPr/>
      <dgm:t>
        <a:bodyPr/>
        <a:lstStyle/>
        <a:p>
          <a:endParaRPr lang="en-US"/>
        </a:p>
      </dgm:t>
    </dgm:pt>
    <dgm:pt modelId="{43102AD0-2223-441B-BD14-64C5CF3CE2DD}" type="sibTrans" cxnId="{63BADB41-1EAD-4521-B002-1D868E3DCAA0}">
      <dgm:prSet/>
      <dgm:spPr/>
      <dgm:t>
        <a:bodyPr/>
        <a:lstStyle/>
        <a:p>
          <a:endParaRPr lang="en-US"/>
        </a:p>
      </dgm:t>
    </dgm:pt>
    <dgm:pt modelId="{D2C13A19-D5F4-43B6-ACB3-36C817F2081A}">
      <dgm:prSet phldrT="[Text]"/>
      <dgm:spPr/>
      <dgm:t>
        <a:bodyPr/>
        <a:lstStyle/>
        <a:p>
          <a:r>
            <a:rPr lang="en-US"/>
            <a:t>Good stand on taxes</a:t>
          </a:r>
        </a:p>
      </dgm:t>
    </dgm:pt>
    <dgm:pt modelId="{5E4AAF0C-A341-45F1-9911-F73FBE107384}" type="parTrans" cxnId="{F2D9DD1E-470D-498C-AB3A-123F1901EC43}">
      <dgm:prSet/>
      <dgm:spPr/>
      <dgm:t>
        <a:bodyPr/>
        <a:lstStyle/>
        <a:p>
          <a:endParaRPr lang="en-US"/>
        </a:p>
      </dgm:t>
    </dgm:pt>
    <dgm:pt modelId="{81606B1F-F37E-40A0-8786-38796C7F2830}" type="sibTrans" cxnId="{F2D9DD1E-470D-498C-AB3A-123F1901EC43}">
      <dgm:prSet/>
      <dgm:spPr/>
      <dgm:t>
        <a:bodyPr/>
        <a:lstStyle/>
        <a:p>
          <a:endParaRPr lang="en-US"/>
        </a:p>
      </dgm:t>
    </dgm:pt>
    <dgm:pt modelId="{4E3E18B8-6F60-4FAE-8C51-6BB2BFB4A2B6}">
      <dgm:prSet phldrT="[Text]"/>
      <dgm:spPr/>
      <dgm:t>
        <a:bodyPr/>
        <a:lstStyle/>
        <a:p>
          <a:r>
            <a:rPr lang="en-US"/>
            <a:t>Good stand on foreign policy</a:t>
          </a:r>
        </a:p>
      </dgm:t>
    </dgm:pt>
    <dgm:pt modelId="{0411E73B-5130-4395-9B3A-0B4C796606F4}" type="parTrans" cxnId="{C4C01775-235C-42AD-95DB-B5D660879E2D}">
      <dgm:prSet/>
      <dgm:spPr/>
      <dgm:t>
        <a:bodyPr/>
        <a:lstStyle/>
        <a:p>
          <a:endParaRPr lang="en-US"/>
        </a:p>
      </dgm:t>
    </dgm:pt>
    <dgm:pt modelId="{14F24FF0-3659-498C-B766-D21E69DC894C}" type="sibTrans" cxnId="{C4C01775-235C-42AD-95DB-B5D660879E2D}">
      <dgm:prSet/>
      <dgm:spPr/>
      <dgm:t>
        <a:bodyPr/>
        <a:lstStyle/>
        <a:p>
          <a:endParaRPr lang="en-US"/>
        </a:p>
      </dgm:t>
    </dgm:pt>
    <dgm:pt modelId="{980F5433-B268-4E66-B480-509CA80A3284}">
      <dgm:prSet phldrT="[Text]"/>
      <dgm:spPr/>
      <dgm:t>
        <a:bodyPr/>
        <a:lstStyle/>
        <a:p>
          <a:r>
            <a:rPr lang="en-US"/>
            <a:t>wrong part of the country</a:t>
          </a:r>
        </a:p>
      </dgm:t>
    </dgm:pt>
    <dgm:pt modelId="{D0D68D24-67D4-4F36-9764-B30D56BB6D49}" type="parTrans" cxnId="{5FC2A0F6-85D0-473E-AC23-EE3CED21969B}">
      <dgm:prSet/>
      <dgm:spPr/>
      <dgm:t>
        <a:bodyPr/>
        <a:lstStyle/>
        <a:p>
          <a:endParaRPr lang="en-US"/>
        </a:p>
      </dgm:t>
    </dgm:pt>
    <dgm:pt modelId="{36C777AB-4109-440D-8BE0-EFDA973E89FE}" type="sibTrans" cxnId="{5FC2A0F6-85D0-473E-AC23-EE3CED21969B}">
      <dgm:prSet/>
      <dgm:spPr/>
      <dgm:t>
        <a:bodyPr/>
        <a:lstStyle/>
        <a:p>
          <a:endParaRPr lang="en-US"/>
        </a:p>
      </dgm:t>
    </dgm:pt>
    <dgm:pt modelId="{8F655410-6963-4078-9D1A-1AB948A28AED}">
      <dgm:prSet phldrT="[Text]"/>
      <dgm:spPr/>
      <dgm:t>
        <a:bodyPr/>
        <a:lstStyle/>
        <a:p>
          <a:r>
            <a:rPr lang="en-US"/>
            <a:t>Can't trust them</a:t>
          </a:r>
        </a:p>
      </dgm:t>
    </dgm:pt>
    <dgm:pt modelId="{5FCF2EE0-16E6-484B-B4C4-88BDC1A37DBF}" type="parTrans" cxnId="{9092535D-B904-4887-9406-1DAB25181AAA}">
      <dgm:prSet/>
      <dgm:spPr/>
      <dgm:t>
        <a:bodyPr/>
        <a:lstStyle/>
        <a:p>
          <a:endParaRPr lang="en-US"/>
        </a:p>
      </dgm:t>
    </dgm:pt>
    <dgm:pt modelId="{A2E6DB50-F40B-4E86-BE0E-A291DDA98669}" type="sibTrans" cxnId="{9092535D-B904-4887-9406-1DAB25181AAA}">
      <dgm:prSet/>
      <dgm:spPr/>
      <dgm:t>
        <a:bodyPr/>
        <a:lstStyle/>
        <a:p>
          <a:endParaRPr lang="en-US"/>
        </a:p>
      </dgm:t>
    </dgm:pt>
    <dgm:pt modelId="{54456AEF-EA8D-4F9E-B67E-9B5E36ED79F7}" type="pres">
      <dgm:prSet presAssocID="{B27D1714-45D8-43A9-8D66-B48516472068}" presName="cycle" presStyleCnt="0">
        <dgm:presLayoutVars>
          <dgm:chMax val="1"/>
          <dgm:dir/>
          <dgm:animLvl val="ctr"/>
          <dgm:resizeHandles val="exact"/>
        </dgm:presLayoutVars>
      </dgm:prSet>
      <dgm:spPr/>
      <dgm:t>
        <a:bodyPr/>
        <a:lstStyle/>
        <a:p>
          <a:endParaRPr lang="en-US"/>
        </a:p>
      </dgm:t>
    </dgm:pt>
    <dgm:pt modelId="{19BB9472-5786-4475-8683-CBFC1BD28B53}" type="pres">
      <dgm:prSet presAssocID="{F856A34C-8500-4E47-8E12-4BBD4CD73BED}" presName="centerShape" presStyleLbl="node0" presStyleIdx="0" presStyleCnt="1" custScaleX="179211" custScaleY="179211"/>
      <dgm:spPr/>
      <dgm:t>
        <a:bodyPr/>
        <a:lstStyle/>
        <a:p>
          <a:endParaRPr lang="en-US"/>
        </a:p>
      </dgm:t>
    </dgm:pt>
    <dgm:pt modelId="{C7B7BA49-A7F4-41E0-974E-BAA943C824C2}" type="pres">
      <dgm:prSet presAssocID="{5E4AAF0C-A341-45F1-9911-F73FBE107384}" presName="Name9" presStyleLbl="parChTrans1D2" presStyleIdx="0" presStyleCnt="4"/>
      <dgm:spPr/>
      <dgm:t>
        <a:bodyPr/>
        <a:lstStyle/>
        <a:p>
          <a:endParaRPr lang="en-US"/>
        </a:p>
      </dgm:t>
    </dgm:pt>
    <dgm:pt modelId="{2C39226B-CB91-4D08-9509-F9924B10A6E8}" type="pres">
      <dgm:prSet presAssocID="{5E4AAF0C-A341-45F1-9911-F73FBE107384}" presName="connTx" presStyleLbl="parChTrans1D2" presStyleIdx="0" presStyleCnt="4"/>
      <dgm:spPr/>
      <dgm:t>
        <a:bodyPr/>
        <a:lstStyle/>
        <a:p>
          <a:endParaRPr lang="en-US"/>
        </a:p>
      </dgm:t>
    </dgm:pt>
    <dgm:pt modelId="{5A2ED0D7-F38F-4527-A53C-9881DBDB0280}" type="pres">
      <dgm:prSet presAssocID="{D2C13A19-D5F4-43B6-ACB3-36C817F2081A}" presName="node" presStyleLbl="node1" presStyleIdx="0" presStyleCnt="4" custScaleX="212908" custScaleY="194842" custRadScaleRad="188033" custRadScaleInc="130920">
        <dgm:presLayoutVars>
          <dgm:bulletEnabled val="1"/>
        </dgm:presLayoutVars>
      </dgm:prSet>
      <dgm:spPr/>
      <dgm:t>
        <a:bodyPr/>
        <a:lstStyle/>
        <a:p>
          <a:endParaRPr lang="en-US"/>
        </a:p>
      </dgm:t>
    </dgm:pt>
    <dgm:pt modelId="{69F38F72-815D-4DC7-AF08-A2CC0544C350}" type="pres">
      <dgm:prSet presAssocID="{0411E73B-5130-4395-9B3A-0B4C796606F4}" presName="Name9" presStyleLbl="parChTrans1D2" presStyleIdx="1" presStyleCnt="4"/>
      <dgm:spPr/>
      <dgm:t>
        <a:bodyPr/>
        <a:lstStyle/>
        <a:p>
          <a:endParaRPr lang="en-US"/>
        </a:p>
      </dgm:t>
    </dgm:pt>
    <dgm:pt modelId="{C3C8528F-9885-4967-8CCC-3F1D6FFBC5BB}" type="pres">
      <dgm:prSet presAssocID="{0411E73B-5130-4395-9B3A-0B4C796606F4}" presName="connTx" presStyleLbl="parChTrans1D2" presStyleIdx="1" presStyleCnt="4"/>
      <dgm:spPr/>
      <dgm:t>
        <a:bodyPr/>
        <a:lstStyle/>
        <a:p>
          <a:endParaRPr lang="en-US"/>
        </a:p>
      </dgm:t>
    </dgm:pt>
    <dgm:pt modelId="{8DE33C15-4E13-4F02-AC98-43FCC0562936}" type="pres">
      <dgm:prSet presAssocID="{4E3E18B8-6F60-4FAE-8C51-6BB2BFB4A2B6}" presName="node" presStyleLbl="node1" presStyleIdx="1" presStyleCnt="4" custScaleX="264111" custRadScaleRad="210679" custRadScaleInc="57410">
        <dgm:presLayoutVars>
          <dgm:bulletEnabled val="1"/>
        </dgm:presLayoutVars>
      </dgm:prSet>
      <dgm:spPr/>
      <dgm:t>
        <a:bodyPr/>
        <a:lstStyle/>
        <a:p>
          <a:endParaRPr lang="en-US"/>
        </a:p>
      </dgm:t>
    </dgm:pt>
    <dgm:pt modelId="{EAB914B4-E54E-42FB-95B8-4BC363BD0C6E}" type="pres">
      <dgm:prSet presAssocID="{D0D68D24-67D4-4F36-9764-B30D56BB6D49}" presName="Name9" presStyleLbl="parChTrans1D2" presStyleIdx="2" presStyleCnt="4"/>
      <dgm:spPr/>
      <dgm:t>
        <a:bodyPr/>
        <a:lstStyle/>
        <a:p>
          <a:endParaRPr lang="en-US"/>
        </a:p>
      </dgm:t>
    </dgm:pt>
    <dgm:pt modelId="{991EC5B7-75E4-48D8-AFA1-BC0D64A13C31}" type="pres">
      <dgm:prSet presAssocID="{D0D68D24-67D4-4F36-9764-B30D56BB6D49}" presName="connTx" presStyleLbl="parChTrans1D2" presStyleIdx="2" presStyleCnt="4"/>
      <dgm:spPr/>
      <dgm:t>
        <a:bodyPr/>
        <a:lstStyle/>
        <a:p>
          <a:endParaRPr lang="en-US"/>
        </a:p>
      </dgm:t>
    </dgm:pt>
    <dgm:pt modelId="{56AE50AE-F0ED-49F7-8037-422EBFDCAFFE}" type="pres">
      <dgm:prSet presAssocID="{980F5433-B268-4E66-B480-509CA80A3284}" presName="node" presStyleLbl="node1" presStyleIdx="2" presStyleCnt="4" custScaleX="209564" custRadScaleRad="196572" custRadScaleInc="140654">
        <dgm:presLayoutVars>
          <dgm:bulletEnabled val="1"/>
        </dgm:presLayoutVars>
      </dgm:prSet>
      <dgm:spPr/>
      <dgm:t>
        <a:bodyPr/>
        <a:lstStyle/>
        <a:p>
          <a:endParaRPr lang="en-US"/>
        </a:p>
      </dgm:t>
    </dgm:pt>
    <dgm:pt modelId="{1E864BED-3D33-4AAB-9A03-78209F302901}" type="pres">
      <dgm:prSet presAssocID="{5FCF2EE0-16E6-484B-B4C4-88BDC1A37DBF}" presName="Name9" presStyleLbl="parChTrans1D2" presStyleIdx="3" presStyleCnt="4"/>
      <dgm:spPr/>
      <dgm:t>
        <a:bodyPr/>
        <a:lstStyle/>
        <a:p>
          <a:endParaRPr lang="en-US"/>
        </a:p>
      </dgm:t>
    </dgm:pt>
    <dgm:pt modelId="{36142761-44C7-4F02-A297-2093BD3E0902}" type="pres">
      <dgm:prSet presAssocID="{5FCF2EE0-16E6-484B-B4C4-88BDC1A37DBF}" presName="connTx" presStyleLbl="parChTrans1D2" presStyleIdx="3" presStyleCnt="4"/>
      <dgm:spPr/>
      <dgm:t>
        <a:bodyPr/>
        <a:lstStyle/>
        <a:p>
          <a:endParaRPr lang="en-US"/>
        </a:p>
      </dgm:t>
    </dgm:pt>
    <dgm:pt modelId="{31248397-5212-466E-ADEE-4BA5B3A32F55}" type="pres">
      <dgm:prSet presAssocID="{8F655410-6963-4078-9D1A-1AB948A28AED}" presName="node" presStyleLbl="node1" presStyleIdx="3" presStyleCnt="4" custScaleX="331383" custRadScaleRad="201561" custRadScaleInc="57131">
        <dgm:presLayoutVars>
          <dgm:bulletEnabled val="1"/>
        </dgm:presLayoutVars>
      </dgm:prSet>
      <dgm:spPr/>
      <dgm:t>
        <a:bodyPr/>
        <a:lstStyle/>
        <a:p>
          <a:endParaRPr lang="en-US"/>
        </a:p>
      </dgm:t>
    </dgm:pt>
  </dgm:ptLst>
  <dgm:cxnLst>
    <dgm:cxn modelId="{010C84E0-4CBE-4629-BB4E-96EC11FDD19D}" type="presOf" srcId="{4E3E18B8-6F60-4FAE-8C51-6BB2BFB4A2B6}" destId="{8DE33C15-4E13-4F02-AC98-43FCC0562936}" srcOrd="0" destOrd="0" presId="urn:microsoft.com/office/officeart/2005/8/layout/radial1"/>
    <dgm:cxn modelId="{C4C01775-235C-42AD-95DB-B5D660879E2D}" srcId="{F856A34C-8500-4E47-8E12-4BBD4CD73BED}" destId="{4E3E18B8-6F60-4FAE-8C51-6BB2BFB4A2B6}" srcOrd="1" destOrd="0" parTransId="{0411E73B-5130-4395-9B3A-0B4C796606F4}" sibTransId="{14F24FF0-3659-498C-B766-D21E69DC894C}"/>
    <dgm:cxn modelId="{9092535D-B904-4887-9406-1DAB25181AAA}" srcId="{F856A34C-8500-4E47-8E12-4BBD4CD73BED}" destId="{8F655410-6963-4078-9D1A-1AB948A28AED}" srcOrd="3" destOrd="0" parTransId="{5FCF2EE0-16E6-484B-B4C4-88BDC1A37DBF}" sibTransId="{A2E6DB50-F40B-4E86-BE0E-A291DDA98669}"/>
    <dgm:cxn modelId="{B36DAA5D-B92A-4E5F-93E2-9CCFDE364DDD}" type="presOf" srcId="{D0D68D24-67D4-4F36-9764-B30D56BB6D49}" destId="{991EC5B7-75E4-48D8-AFA1-BC0D64A13C31}" srcOrd="1" destOrd="0" presId="urn:microsoft.com/office/officeart/2005/8/layout/radial1"/>
    <dgm:cxn modelId="{F3612785-9458-44E2-AEAC-C6747F5D5C28}" type="presOf" srcId="{980F5433-B268-4E66-B480-509CA80A3284}" destId="{56AE50AE-F0ED-49F7-8037-422EBFDCAFFE}" srcOrd="0" destOrd="0" presId="urn:microsoft.com/office/officeart/2005/8/layout/radial1"/>
    <dgm:cxn modelId="{BAFD1738-98D4-4F4E-8A56-CAA334B6973F}" type="presOf" srcId="{0411E73B-5130-4395-9B3A-0B4C796606F4}" destId="{69F38F72-815D-4DC7-AF08-A2CC0544C350}" srcOrd="0" destOrd="0" presId="urn:microsoft.com/office/officeart/2005/8/layout/radial1"/>
    <dgm:cxn modelId="{B571662F-4DA6-459F-8D9D-021DBEDEE2EA}" type="presOf" srcId="{5E4AAF0C-A341-45F1-9911-F73FBE107384}" destId="{2C39226B-CB91-4D08-9509-F9924B10A6E8}" srcOrd="1" destOrd="0" presId="urn:microsoft.com/office/officeart/2005/8/layout/radial1"/>
    <dgm:cxn modelId="{63BADB41-1EAD-4521-B002-1D868E3DCAA0}" srcId="{B27D1714-45D8-43A9-8D66-B48516472068}" destId="{F856A34C-8500-4E47-8E12-4BBD4CD73BED}" srcOrd="0" destOrd="0" parTransId="{B685BA88-90F2-4FAD-B6B1-5C19D81205B2}" sibTransId="{43102AD0-2223-441B-BD14-64C5CF3CE2DD}"/>
    <dgm:cxn modelId="{F8434A1A-8BA2-4F6A-A1D3-4A954B0D194D}" type="presOf" srcId="{5FCF2EE0-16E6-484B-B4C4-88BDC1A37DBF}" destId="{1E864BED-3D33-4AAB-9A03-78209F302901}" srcOrd="0" destOrd="0" presId="urn:microsoft.com/office/officeart/2005/8/layout/radial1"/>
    <dgm:cxn modelId="{8DFCD4D6-5CC6-4972-953D-56E3DB70EACE}" type="presOf" srcId="{B27D1714-45D8-43A9-8D66-B48516472068}" destId="{54456AEF-EA8D-4F9E-B67E-9B5E36ED79F7}" srcOrd="0" destOrd="0" presId="urn:microsoft.com/office/officeart/2005/8/layout/radial1"/>
    <dgm:cxn modelId="{27B9E8DF-5A79-48ED-B4EA-11B7FBC7A0FC}" type="presOf" srcId="{5FCF2EE0-16E6-484B-B4C4-88BDC1A37DBF}" destId="{36142761-44C7-4F02-A297-2093BD3E0902}" srcOrd="1" destOrd="0" presId="urn:microsoft.com/office/officeart/2005/8/layout/radial1"/>
    <dgm:cxn modelId="{249468E6-BFC7-46F6-98AF-CFFAEDA6B340}" type="presOf" srcId="{0411E73B-5130-4395-9B3A-0B4C796606F4}" destId="{C3C8528F-9885-4967-8CCC-3F1D6FFBC5BB}" srcOrd="1" destOrd="0" presId="urn:microsoft.com/office/officeart/2005/8/layout/radial1"/>
    <dgm:cxn modelId="{F2D9DD1E-470D-498C-AB3A-123F1901EC43}" srcId="{F856A34C-8500-4E47-8E12-4BBD4CD73BED}" destId="{D2C13A19-D5F4-43B6-ACB3-36C817F2081A}" srcOrd="0" destOrd="0" parTransId="{5E4AAF0C-A341-45F1-9911-F73FBE107384}" sibTransId="{81606B1F-F37E-40A0-8786-38796C7F2830}"/>
    <dgm:cxn modelId="{5FC2A0F6-85D0-473E-AC23-EE3CED21969B}" srcId="{F856A34C-8500-4E47-8E12-4BBD4CD73BED}" destId="{980F5433-B268-4E66-B480-509CA80A3284}" srcOrd="2" destOrd="0" parTransId="{D0D68D24-67D4-4F36-9764-B30D56BB6D49}" sibTransId="{36C777AB-4109-440D-8BE0-EFDA973E89FE}"/>
    <dgm:cxn modelId="{100B42CB-41B3-43E3-BD64-2A1AE23A5B59}" type="presOf" srcId="{F856A34C-8500-4E47-8E12-4BBD4CD73BED}" destId="{19BB9472-5786-4475-8683-CBFC1BD28B53}" srcOrd="0" destOrd="0" presId="urn:microsoft.com/office/officeart/2005/8/layout/radial1"/>
    <dgm:cxn modelId="{624DF68A-7B64-4BD7-ACEE-B5F1396C8577}" type="presOf" srcId="{5E4AAF0C-A341-45F1-9911-F73FBE107384}" destId="{C7B7BA49-A7F4-41E0-974E-BAA943C824C2}" srcOrd="0" destOrd="0" presId="urn:microsoft.com/office/officeart/2005/8/layout/radial1"/>
    <dgm:cxn modelId="{97494434-49E8-46C1-B659-2B6925B4C553}" type="presOf" srcId="{D2C13A19-D5F4-43B6-ACB3-36C817F2081A}" destId="{5A2ED0D7-F38F-4527-A53C-9881DBDB0280}" srcOrd="0" destOrd="0" presId="urn:microsoft.com/office/officeart/2005/8/layout/radial1"/>
    <dgm:cxn modelId="{BAD6EFC6-93CE-4405-B295-A87975D0C2C5}" type="presOf" srcId="{8F655410-6963-4078-9D1A-1AB948A28AED}" destId="{31248397-5212-466E-ADEE-4BA5B3A32F55}" srcOrd="0" destOrd="0" presId="urn:microsoft.com/office/officeart/2005/8/layout/radial1"/>
    <dgm:cxn modelId="{96090A3C-9B9E-4E01-9CB7-171AA3F63868}" type="presOf" srcId="{D0D68D24-67D4-4F36-9764-B30D56BB6D49}" destId="{EAB914B4-E54E-42FB-95B8-4BC363BD0C6E}" srcOrd="0" destOrd="0" presId="urn:microsoft.com/office/officeart/2005/8/layout/radial1"/>
    <dgm:cxn modelId="{BC23A476-8062-463A-8172-BB16617B9C34}" type="presParOf" srcId="{54456AEF-EA8D-4F9E-B67E-9B5E36ED79F7}" destId="{19BB9472-5786-4475-8683-CBFC1BD28B53}" srcOrd="0" destOrd="0" presId="urn:microsoft.com/office/officeart/2005/8/layout/radial1"/>
    <dgm:cxn modelId="{ED012CC2-4DD7-4C60-897B-87566BCFF01C}" type="presParOf" srcId="{54456AEF-EA8D-4F9E-B67E-9B5E36ED79F7}" destId="{C7B7BA49-A7F4-41E0-974E-BAA943C824C2}" srcOrd="1" destOrd="0" presId="urn:microsoft.com/office/officeart/2005/8/layout/radial1"/>
    <dgm:cxn modelId="{116B1610-0008-483E-8B04-26A641C6A9F6}" type="presParOf" srcId="{C7B7BA49-A7F4-41E0-974E-BAA943C824C2}" destId="{2C39226B-CB91-4D08-9509-F9924B10A6E8}" srcOrd="0" destOrd="0" presId="urn:microsoft.com/office/officeart/2005/8/layout/radial1"/>
    <dgm:cxn modelId="{B73CAD7A-0931-4E47-AD4D-9F8C72BC2E3F}" type="presParOf" srcId="{54456AEF-EA8D-4F9E-B67E-9B5E36ED79F7}" destId="{5A2ED0D7-F38F-4527-A53C-9881DBDB0280}" srcOrd="2" destOrd="0" presId="urn:microsoft.com/office/officeart/2005/8/layout/radial1"/>
    <dgm:cxn modelId="{1BD8B098-CED8-4761-9E72-B4D75CD4F2A1}" type="presParOf" srcId="{54456AEF-EA8D-4F9E-B67E-9B5E36ED79F7}" destId="{69F38F72-815D-4DC7-AF08-A2CC0544C350}" srcOrd="3" destOrd="0" presId="urn:microsoft.com/office/officeart/2005/8/layout/radial1"/>
    <dgm:cxn modelId="{09AA3D39-7344-4D18-B6B7-80967332F765}" type="presParOf" srcId="{69F38F72-815D-4DC7-AF08-A2CC0544C350}" destId="{C3C8528F-9885-4967-8CCC-3F1D6FFBC5BB}" srcOrd="0" destOrd="0" presId="urn:microsoft.com/office/officeart/2005/8/layout/radial1"/>
    <dgm:cxn modelId="{65678344-D8A0-4C8F-B872-92E6839E0810}" type="presParOf" srcId="{54456AEF-EA8D-4F9E-B67E-9B5E36ED79F7}" destId="{8DE33C15-4E13-4F02-AC98-43FCC0562936}" srcOrd="4" destOrd="0" presId="urn:microsoft.com/office/officeart/2005/8/layout/radial1"/>
    <dgm:cxn modelId="{125A9560-63A6-4008-A33E-1708CB9789E2}" type="presParOf" srcId="{54456AEF-EA8D-4F9E-B67E-9B5E36ED79F7}" destId="{EAB914B4-E54E-42FB-95B8-4BC363BD0C6E}" srcOrd="5" destOrd="0" presId="urn:microsoft.com/office/officeart/2005/8/layout/radial1"/>
    <dgm:cxn modelId="{0697AAA7-69F7-45BA-AA63-DF4A5719C522}" type="presParOf" srcId="{EAB914B4-E54E-42FB-95B8-4BC363BD0C6E}" destId="{991EC5B7-75E4-48D8-AFA1-BC0D64A13C31}" srcOrd="0" destOrd="0" presId="urn:microsoft.com/office/officeart/2005/8/layout/radial1"/>
    <dgm:cxn modelId="{A9CC39A0-C698-4849-9F2B-59EBC0331EFE}" type="presParOf" srcId="{54456AEF-EA8D-4F9E-B67E-9B5E36ED79F7}" destId="{56AE50AE-F0ED-49F7-8037-422EBFDCAFFE}" srcOrd="6" destOrd="0" presId="urn:microsoft.com/office/officeart/2005/8/layout/radial1"/>
    <dgm:cxn modelId="{C00D6932-5DD2-4160-BB25-365BF4983C70}" type="presParOf" srcId="{54456AEF-EA8D-4F9E-B67E-9B5E36ED79F7}" destId="{1E864BED-3D33-4AAB-9A03-78209F302901}" srcOrd="7" destOrd="0" presId="urn:microsoft.com/office/officeart/2005/8/layout/radial1"/>
    <dgm:cxn modelId="{513483B0-1736-4300-B12C-8A05E9857025}" type="presParOf" srcId="{1E864BED-3D33-4AAB-9A03-78209F302901}" destId="{36142761-44C7-4F02-A297-2093BD3E0902}" srcOrd="0" destOrd="0" presId="urn:microsoft.com/office/officeart/2005/8/layout/radial1"/>
    <dgm:cxn modelId="{48DDDAD0-4175-498B-AC4D-2F12CC2C01C2}" type="presParOf" srcId="{54456AEF-EA8D-4F9E-B67E-9B5E36ED79F7}" destId="{31248397-5212-466E-ADEE-4BA5B3A32F55}" srcOrd="8"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470E29-7CF5-4BD4-8C3E-099384C2D830}"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A31F8740-671F-45C6-A665-546C02D1BB1C}">
      <dgm:prSet phldrT="[Text]"/>
      <dgm:spPr/>
      <dgm:t>
        <a:bodyPr/>
        <a:lstStyle/>
        <a:p>
          <a:r>
            <a:rPr lang="en-US"/>
            <a:t>The Poor</a:t>
          </a:r>
        </a:p>
      </dgm:t>
    </dgm:pt>
    <dgm:pt modelId="{E423A789-73C3-44F8-B1FF-0ABB3F51C09F}" type="parTrans" cxnId="{E5D7BEDC-68CD-403B-9761-31C2E74476DA}">
      <dgm:prSet/>
      <dgm:spPr/>
      <dgm:t>
        <a:bodyPr/>
        <a:lstStyle/>
        <a:p>
          <a:endParaRPr lang="en-US"/>
        </a:p>
      </dgm:t>
    </dgm:pt>
    <dgm:pt modelId="{382DEB16-C116-458E-8B41-DA9F8765C87D}" type="sibTrans" cxnId="{E5D7BEDC-68CD-403B-9761-31C2E74476DA}">
      <dgm:prSet/>
      <dgm:spPr/>
      <dgm:t>
        <a:bodyPr/>
        <a:lstStyle/>
        <a:p>
          <a:endParaRPr lang="en-US"/>
        </a:p>
      </dgm:t>
    </dgm:pt>
    <dgm:pt modelId="{6290AAE1-7A38-4B76-99BE-C4AD1A18DE4A}">
      <dgm:prSet phldrT="[Text]"/>
      <dgm:spPr/>
      <dgm:t>
        <a:bodyPr/>
        <a:lstStyle/>
        <a:p>
          <a:r>
            <a:rPr lang="en-US"/>
            <a:t>A</a:t>
          </a:r>
        </a:p>
      </dgm:t>
    </dgm:pt>
    <dgm:pt modelId="{170351F6-E952-4433-BF8B-B17E8E1C2F5F}" type="parTrans" cxnId="{134DAEFB-9D7A-4336-8C62-DFFEF0283EEA}">
      <dgm:prSet/>
      <dgm:spPr/>
      <dgm:t>
        <a:bodyPr/>
        <a:lstStyle/>
        <a:p>
          <a:endParaRPr lang="en-US"/>
        </a:p>
      </dgm:t>
    </dgm:pt>
    <dgm:pt modelId="{E0BBD451-4C2A-4E25-89D6-EB3498E97BE9}" type="sibTrans" cxnId="{134DAEFB-9D7A-4336-8C62-DFFEF0283EEA}">
      <dgm:prSet/>
      <dgm:spPr/>
      <dgm:t>
        <a:bodyPr/>
        <a:lstStyle/>
        <a:p>
          <a:endParaRPr lang="en-US"/>
        </a:p>
      </dgm:t>
    </dgm:pt>
    <dgm:pt modelId="{3230A35A-7134-4A78-BCE0-C9A0B875378A}">
      <dgm:prSet phldrT="[Text]"/>
      <dgm:spPr/>
      <dgm:t>
        <a:bodyPr/>
        <a:lstStyle/>
        <a:p>
          <a:r>
            <a:rPr lang="en-US"/>
            <a:t>B</a:t>
          </a:r>
        </a:p>
      </dgm:t>
    </dgm:pt>
    <dgm:pt modelId="{056AEFD2-83C3-4238-929D-CF7FE5B28AB6}" type="parTrans" cxnId="{AB31222E-E27B-4F9B-B920-23761EDF90B4}">
      <dgm:prSet/>
      <dgm:spPr/>
      <dgm:t>
        <a:bodyPr/>
        <a:lstStyle/>
        <a:p>
          <a:endParaRPr lang="en-US"/>
        </a:p>
      </dgm:t>
    </dgm:pt>
    <dgm:pt modelId="{790108C7-AB72-47DA-9E85-2EF4C00FB7BA}" type="sibTrans" cxnId="{AB31222E-E27B-4F9B-B920-23761EDF90B4}">
      <dgm:prSet/>
      <dgm:spPr/>
      <dgm:t>
        <a:bodyPr/>
        <a:lstStyle/>
        <a:p>
          <a:endParaRPr lang="en-US"/>
        </a:p>
      </dgm:t>
    </dgm:pt>
    <dgm:pt modelId="{C3B89114-E33A-4C50-8CB0-30D23E964ABC}">
      <dgm:prSet phldrT="[Text]"/>
      <dgm:spPr/>
      <dgm:t>
        <a:bodyPr/>
        <a:lstStyle/>
        <a:p>
          <a:r>
            <a:rPr lang="en-US"/>
            <a:t>D</a:t>
          </a:r>
        </a:p>
      </dgm:t>
    </dgm:pt>
    <dgm:pt modelId="{0C45BB8C-3B0E-44C3-BF72-0C4EF168B1AB}" type="parTrans" cxnId="{968C036C-2DAF-4449-BD46-30C8FECFD56D}">
      <dgm:prSet/>
      <dgm:spPr/>
      <dgm:t>
        <a:bodyPr/>
        <a:lstStyle/>
        <a:p>
          <a:endParaRPr lang="en-US"/>
        </a:p>
      </dgm:t>
    </dgm:pt>
    <dgm:pt modelId="{CE071DD6-4355-482F-ABC4-18189D075539}" type="sibTrans" cxnId="{968C036C-2DAF-4449-BD46-30C8FECFD56D}">
      <dgm:prSet/>
      <dgm:spPr/>
      <dgm:t>
        <a:bodyPr/>
        <a:lstStyle/>
        <a:p>
          <a:endParaRPr lang="en-US"/>
        </a:p>
      </dgm:t>
    </dgm:pt>
    <dgm:pt modelId="{50C95B16-B05B-4A5E-8198-BEC77C6B4C3E}">
      <dgm:prSet phldrT="[Text]"/>
      <dgm:spPr/>
      <dgm:t>
        <a:bodyPr/>
        <a:lstStyle/>
        <a:p>
          <a:r>
            <a:rPr lang="en-US"/>
            <a:t>C</a:t>
          </a:r>
        </a:p>
      </dgm:t>
    </dgm:pt>
    <dgm:pt modelId="{6ED50C11-850E-4BCF-B241-16A8FED13089}" type="parTrans" cxnId="{EAA839C9-D114-4BB4-8415-5E9A062D3D74}">
      <dgm:prSet/>
      <dgm:spPr/>
      <dgm:t>
        <a:bodyPr/>
        <a:lstStyle/>
        <a:p>
          <a:endParaRPr lang="en-US"/>
        </a:p>
      </dgm:t>
    </dgm:pt>
    <dgm:pt modelId="{0F0910A0-EAC6-409D-8EAE-88B999D2249A}" type="sibTrans" cxnId="{EAA839C9-D114-4BB4-8415-5E9A062D3D74}">
      <dgm:prSet/>
      <dgm:spPr/>
      <dgm:t>
        <a:bodyPr/>
        <a:lstStyle/>
        <a:p>
          <a:endParaRPr lang="en-US"/>
        </a:p>
      </dgm:t>
    </dgm:pt>
    <dgm:pt modelId="{6D8C9C7F-23E8-42EA-9886-3C7DFC5FD356}" type="pres">
      <dgm:prSet presAssocID="{CF470E29-7CF5-4BD4-8C3E-099384C2D830}" presName="cycle" presStyleCnt="0">
        <dgm:presLayoutVars>
          <dgm:chMax val="1"/>
          <dgm:dir/>
          <dgm:animLvl val="ctr"/>
          <dgm:resizeHandles val="exact"/>
        </dgm:presLayoutVars>
      </dgm:prSet>
      <dgm:spPr/>
      <dgm:t>
        <a:bodyPr/>
        <a:lstStyle/>
        <a:p>
          <a:endParaRPr lang="en-US"/>
        </a:p>
      </dgm:t>
    </dgm:pt>
    <dgm:pt modelId="{5D1B3F01-7EBC-4C29-B6DA-A60A91748343}" type="pres">
      <dgm:prSet presAssocID="{A31F8740-671F-45C6-A665-546C02D1BB1C}" presName="centerShape" presStyleLbl="node0" presStyleIdx="0" presStyleCnt="1" custScaleX="308899" custScaleY="184482"/>
      <dgm:spPr/>
      <dgm:t>
        <a:bodyPr/>
        <a:lstStyle/>
        <a:p>
          <a:endParaRPr lang="en-US"/>
        </a:p>
      </dgm:t>
    </dgm:pt>
    <dgm:pt modelId="{E3062CAC-7C7E-4787-9D5D-7DCCB4760DC3}" type="pres">
      <dgm:prSet presAssocID="{170351F6-E952-4433-BF8B-B17E8E1C2F5F}" presName="Name9" presStyleLbl="parChTrans1D2" presStyleIdx="0" presStyleCnt="4"/>
      <dgm:spPr/>
      <dgm:t>
        <a:bodyPr/>
        <a:lstStyle/>
        <a:p>
          <a:endParaRPr lang="en-US"/>
        </a:p>
      </dgm:t>
    </dgm:pt>
    <dgm:pt modelId="{D80B920E-FA57-4698-A8B9-48A6FE30E524}" type="pres">
      <dgm:prSet presAssocID="{170351F6-E952-4433-BF8B-B17E8E1C2F5F}" presName="connTx" presStyleLbl="parChTrans1D2" presStyleIdx="0" presStyleCnt="4"/>
      <dgm:spPr/>
      <dgm:t>
        <a:bodyPr/>
        <a:lstStyle/>
        <a:p>
          <a:endParaRPr lang="en-US"/>
        </a:p>
      </dgm:t>
    </dgm:pt>
    <dgm:pt modelId="{9ABDAC68-9EA0-4F13-85AB-383AA76BA00C}" type="pres">
      <dgm:prSet presAssocID="{6290AAE1-7A38-4B76-99BE-C4AD1A18DE4A}" presName="node" presStyleLbl="node1" presStyleIdx="0" presStyleCnt="4" custRadScaleRad="198765" custRadScaleInc="150564">
        <dgm:presLayoutVars>
          <dgm:bulletEnabled val="1"/>
        </dgm:presLayoutVars>
      </dgm:prSet>
      <dgm:spPr/>
      <dgm:t>
        <a:bodyPr/>
        <a:lstStyle/>
        <a:p>
          <a:endParaRPr lang="en-US"/>
        </a:p>
      </dgm:t>
    </dgm:pt>
    <dgm:pt modelId="{E1E7B8C7-FC50-495C-9AA6-98FAD4B71D9D}" type="pres">
      <dgm:prSet presAssocID="{056AEFD2-83C3-4238-929D-CF7FE5B28AB6}" presName="Name9" presStyleLbl="parChTrans1D2" presStyleIdx="1" presStyleCnt="4"/>
      <dgm:spPr/>
      <dgm:t>
        <a:bodyPr/>
        <a:lstStyle/>
        <a:p>
          <a:endParaRPr lang="en-US"/>
        </a:p>
      </dgm:t>
    </dgm:pt>
    <dgm:pt modelId="{6DDCC84E-4615-4EB4-B047-EB82E519482C}" type="pres">
      <dgm:prSet presAssocID="{056AEFD2-83C3-4238-929D-CF7FE5B28AB6}" presName="connTx" presStyleLbl="parChTrans1D2" presStyleIdx="1" presStyleCnt="4"/>
      <dgm:spPr/>
      <dgm:t>
        <a:bodyPr/>
        <a:lstStyle/>
        <a:p>
          <a:endParaRPr lang="en-US"/>
        </a:p>
      </dgm:t>
    </dgm:pt>
    <dgm:pt modelId="{0BD3EB6C-4D81-4D11-A5BD-B33AC83478F7}" type="pres">
      <dgm:prSet presAssocID="{3230A35A-7134-4A78-BCE0-C9A0B875378A}" presName="node" presStyleLbl="node1" presStyleIdx="1" presStyleCnt="4" custRadScaleRad="194246" custRadScaleInc="57047">
        <dgm:presLayoutVars>
          <dgm:bulletEnabled val="1"/>
        </dgm:presLayoutVars>
      </dgm:prSet>
      <dgm:spPr/>
      <dgm:t>
        <a:bodyPr/>
        <a:lstStyle/>
        <a:p>
          <a:endParaRPr lang="en-US"/>
        </a:p>
      </dgm:t>
    </dgm:pt>
    <dgm:pt modelId="{E09D94F8-EA52-461C-B043-6718723E1CD5}" type="pres">
      <dgm:prSet presAssocID="{0C45BB8C-3B0E-44C3-BF72-0C4EF168B1AB}" presName="Name9" presStyleLbl="parChTrans1D2" presStyleIdx="2" presStyleCnt="4"/>
      <dgm:spPr/>
      <dgm:t>
        <a:bodyPr/>
        <a:lstStyle/>
        <a:p>
          <a:endParaRPr lang="en-US"/>
        </a:p>
      </dgm:t>
    </dgm:pt>
    <dgm:pt modelId="{E5A41515-6339-41A3-B67A-1BF94D751D3A}" type="pres">
      <dgm:prSet presAssocID="{0C45BB8C-3B0E-44C3-BF72-0C4EF168B1AB}" presName="connTx" presStyleLbl="parChTrans1D2" presStyleIdx="2" presStyleCnt="4"/>
      <dgm:spPr/>
      <dgm:t>
        <a:bodyPr/>
        <a:lstStyle/>
        <a:p>
          <a:endParaRPr lang="en-US"/>
        </a:p>
      </dgm:t>
    </dgm:pt>
    <dgm:pt modelId="{870787AF-7AFD-429A-8A99-1F84E5AC1D1D}" type="pres">
      <dgm:prSet presAssocID="{C3B89114-E33A-4C50-8CB0-30D23E964ABC}" presName="node" presStyleLbl="node1" presStyleIdx="2" presStyleCnt="4" custRadScaleRad="210909" custRadScaleInc="137009">
        <dgm:presLayoutVars>
          <dgm:bulletEnabled val="1"/>
        </dgm:presLayoutVars>
      </dgm:prSet>
      <dgm:spPr/>
      <dgm:t>
        <a:bodyPr/>
        <a:lstStyle/>
        <a:p>
          <a:endParaRPr lang="en-US"/>
        </a:p>
      </dgm:t>
    </dgm:pt>
    <dgm:pt modelId="{EE9B6F9B-6CFB-4C70-A8B4-E5BBCF4AF324}" type="pres">
      <dgm:prSet presAssocID="{6ED50C11-850E-4BCF-B241-16A8FED13089}" presName="Name9" presStyleLbl="parChTrans1D2" presStyleIdx="3" presStyleCnt="4"/>
      <dgm:spPr/>
      <dgm:t>
        <a:bodyPr/>
        <a:lstStyle/>
        <a:p>
          <a:endParaRPr lang="en-US"/>
        </a:p>
      </dgm:t>
    </dgm:pt>
    <dgm:pt modelId="{D2371CD2-78B2-404C-BA9D-93065882103B}" type="pres">
      <dgm:prSet presAssocID="{6ED50C11-850E-4BCF-B241-16A8FED13089}" presName="connTx" presStyleLbl="parChTrans1D2" presStyleIdx="3" presStyleCnt="4"/>
      <dgm:spPr/>
      <dgm:t>
        <a:bodyPr/>
        <a:lstStyle/>
        <a:p>
          <a:endParaRPr lang="en-US"/>
        </a:p>
      </dgm:t>
    </dgm:pt>
    <dgm:pt modelId="{F5487B22-9EDB-430A-AC0C-A543906A3B78}" type="pres">
      <dgm:prSet presAssocID="{50C95B16-B05B-4A5E-8198-BEC77C6B4C3E}" presName="node" presStyleLbl="node1" presStyleIdx="3" presStyleCnt="4" custRadScaleRad="197818" custRadScaleInc="46137">
        <dgm:presLayoutVars>
          <dgm:bulletEnabled val="1"/>
        </dgm:presLayoutVars>
      </dgm:prSet>
      <dgm:spPr/>
      <dgm:t>
        <a:bodyPr/>
        <a:lstStyle/>
        <a:p>
          <a:endParaRPr lang="en-US"/>
        </a:p>
      </dgm:t>
    </dgm:pt>
  </dgm:ptLst>
  <dgm:cxnLst>
    <dgm:cxn modelId="{FFA0AFCA-9ADF-4921-9179-D83FC768C2C8}" type="presOf" srcId="{056AEFD2-83C3-4238-929D-CF7FE5B28AB6}" destId="{6DDCC84E-4615-4EB4-B047-EB82E519482C}" srcOrd="1" destOrd="0" presId="urn:microsoft.com/office/officeart/2005/8/layout/radial1"/>
    <dgm:cxn modelId="{C75137B0-182B-4C1F-935F-9AEF560BDC81}" type="presOf" srcId="{170351F6-E952-4433-BF8B-B17E8E1C2F5F}" destId="{D80B920E-FA57-4698-A8B9-48A6FE30E524}" srcOrd="1" destOrd="0" presId="urn:microsoft.com/office/officeart/2005/8/layout/radial1"/>
    <dgm:cxn modelId="{EAA839C9-D114-4BB4-8415-5E9A062D3D74}" srcId="{A31F8740-671F-45C6-A665-546C02D1BB1C}" destId="{50C95B16-B05B-4A5E-8198-BEC77C6B4C3E}" srcOrd="3" destOrd="0" parTransId="{6ED50C11-850E-4BCF-B241-16A8FED13089}" sibTransId="{0F0910A0-EAC6-409D-8EAE-88B999D2249A}"/>
    <dgm:cxn modelId="{2A425EB5-29A0-4C30-9DEB-8EC483A4F853}" type="presOf" srcId="{6ED50C11-850E-4BCF-B241-16A8FED13089}" destId="{EE9B6F9B-6CFB-4C70-A8B4-E5BBCF4AF324}" srcOrd="0" destOrd="0" presId="urn:microsoft.com/office/officeart/2005/8/layout/radial1"/>
    <dgm:cxn modelId="{C581600C-388D-479F-A5DD-30DB129F73AF}" type="presOf" srcId="{170351F6-E952-4433-BF8B-B17E8E1C2F5F}" destId="{E3062CAC-7C7E-4787-9D5D-7DCCB4760DC3}" srcOrd="0" destOrd="0" presId="urn:microsoft.com/office/officeart/2005/8/layout/radial1"/>
    <dgm:cxn modelId="{2AEDD4FA-1136-48FE-896C-9BA782A77F5F}" type="presOf" srcId="{6ED50C11-850E-4BCF-B241-16A8FED13089}" destId="{D2371CD2-78B2-404C-BA9D-93065882103B}" srcOrd="1" destOrd="0" presId="urn:microsoft.com/office/officeart/2005/8/layout/radial1"/>
    <dgm:cxn modelId="{45B932DF-B4ED-44FB-A6F9-79EFF32177D5}" type="presOf" srcId="{C3B89114-E33A-4C50-8CB0-30D23E964ABC}" destId="{870787AF-7AFD-429A-8A99-1F84E5AC1D1D}" srcOrd="0" destOrd="0" presId="urn:microsoft.com/office/officeart/2005/8/layout/radial1"/>
    <dgm:cxn modelId="{AB31222E-E27B-4F9B-B920-23761EDF90B4}" srcId="{A31F8740-671F-45C6-A665-546C02D1BB1C}" destId="{3230A35A-7134-4A78-BCE0-C9A0B875378A}" srcOrd="1" destOrd="0" parTransId="{056AEFD2-83C3-4238-929D-CF7FE5B28AB6}" sibTransId="{790108C7-AB72-47DA-9E85-2EF4C00FB7BA}"/>
    <dgm:cxn modelId="{629577B3-1A20-4713-8676-8EF51430E4DA}" type="presOf" srcId="{CF470E29-7CF5-4BD4-8C3E-099384C2D830}" destId="{6D8C9C7F-23E8-42EA-9886-3C7DFC5FD356}" srcOrd="0" destOrd="0" presId="urn:microsoft.com/office/officeart/2005/8/layout/radial1"/>
    <dgm:cxn modelId="{134DAEFB-9D7A-4336-8C62-DFFEF0283EEA}" srcId="{A31F8740-671F-45C6-A665-546C02D1BB1C}" destId="{6290AAE1-7A38-4B76-99BE-C4AD1A18DE4A}" srcOrd="0" destOrd="0" parTransId="{170351F6-E952-4433-BF8B-B17E8E1C2F5F}" sibTransId="{E0BBD451-4C2A-4E25-89D6-EB3498E97BE9}"/>
    <dgm:cxn modelId="{0DF89F89-6A9D-4D4E-A6C8-66EC9AAED688}" type="presOf" srcId="{0C45BB8C-3B0E-44C3-BF72-0C4EF168B1AB}" destId="{E09D94F8-EA52-461C-B043-6718723E1CD5}" srcOrd="0" destOrd="0" presId="urn:microsoft.com/office/officeart/2005/8/layout/radial1"/>
    <dgm:cxn modelId="{79F92EAA-045F-4E9C-BB7C-B461B573B115}" type="presOf" srcId="{50C95B16-B05B-4A5E-8198-BEC77C6B4C3E}" destId="{F5487B22-9EDB-430A-AC0C-A543906A3B78}" srcOrd="0" destOrd="0" presId="urn:microsoft.com/office/officeart/2005/8/layout/radial1"/>
    <dgm:cxn modelId="{968C036C-2DAF-4449-BD46-30C8FECFD56D}" srcId="{A31F8740-671F-45C6-A665-546C02D1BB1C}" destId="{C3B89114-E33A-4C50-8CB0-30D23E964ABC}" srcOrd="2" destOrd="0" parTransId="{0C45BB8C-3B0E-44C3-BF72-0C4EF168B1AB}" sibTransId="{CE071DD6-4355-482F-ABC4-18189D075539}"/>
    <dgm:cxn modelId="{5AB1FD99-CCDB-4045-9049-F272167AA3C7}" type="presOf" srcId="{3230A35A-7134-4A78-BCE0-C9A0B875378A}" destId="{0BD3EB6C-4D81-4D11-A5BD-B33AC83478F7}" srcOrd="0" destOrd="0" presId="urn:microsoft.com/office/officeart/2005/8/layout/radial1"/>
    <dgm:cxn modelId="{E5D7BEDC-68CD-403B-9761-31C2E74476DA}" srcId="{CF470E29-7CF5-4BD4-8C3E-099384C2D830}" destId="{A31F8740-671F-45C6-A665-546C02D1BB1C}" srcOrd="0" destOrd="0" parTransId="{E423A789-73C3-44F8-B1FF-0ABB3F51C09F}" sibTransId="{382DEB16-C116-458E-8B41-DA9F8765C87D}"/>
    <dgm:cxn modelId="{D850EF6D-D7E5-431D-8EAB-AE63D9B1C6FA}" type="presOf" srcId="{0C45BB8C-3B0E-44C3-BF72-0C4EF168B1AB}" destId="{E5A41515-6339-41A3-B67A-1BF94D751D3A}" srcOrd="1" destOrd="0" presId="urn:microsoft.com/office/officeart/2005/8/layout/radial1"/>
    <dgm:cxn modelId="{DA2A11B1-C539-415B-A36C-92B8CB2F70CE}" type="presOf" srcId="{A31F8740-671F-45C6-A665-546C02D1BB1C}" destId="{5D1B3F01-7EBC-4C29-B6DA-A60A91748343}" srcOrd="0" destOrd="0" presId="urn:microsoft.com/office/officeart/2005/8/layout/radial1"/>
    <dgm:cxn modelId="{8882FAEE-07B1-40D8-9933-218C1EA298AE}" type="presOf" srcId="{056AEFD2-83C3-4238-929D-CF7FE5B28AB6}" destId="{E1E7B8C7-FC50-495C-9AA6-98FAD4B71D9D}" srcOrd="0" destOrd="0" presId="urn:microsoft.com/office/officeart/2005/8/layout/radial1"/>
    <dgm:cxn modelId="{BD1C37D7-DB53-45CF-8E60-B1CE4FF1F74A}" type="presOf" srcId="{6290AAE1-7A38-4B76-99BE-C4AD1A18DE4A}" destId="{9ABDAC68-9EA0-4F13-85AB-383AA76BA00C}" srcOrd="0" destOrd="0" presId="urn:microsoft.com/office/officeart/2005/8/layout/radial1"/>
    <dgm:cxn modelId="{DFD656E9-5A9E-4B23-BEB9-5BD2830CA8FA}" type="presParOf" srcId="{6D8C9C7F-23E8-42EA-9886-3C7DFC5FD356}" destId="{5D1B3F01-7EBC-4C29-B6DA-A60A91748343}" srcOrd="0" destOrd="0" presId="urn:microsoft.com/office/officeart/2005/8/layout/radial1"/>
    <dgm:cxn modelId="{2E39A2F1-0B58-493B-B6BE-8AF287ABB36D}" type="presParOf" srcId="{6D8C9C7F-23E8-42EA-9886-3C7DFC5FD356}" destId="{E3062CAC-7C7E-4787-9D5D-7DCCB4760DC3}" srcOrd="1" destOrd="0" presId="urn:microsoft.com/office/officeart/2005/8/layout/radial1"/>
    <dgm:cxn modelId="{E3C4815E-A58F-44F6-827B-1A42024DFB76}" type="presParOf" srcId="{E3062CAC-7C7E-4787-9D5D-7DCCB4760DC3}" destId="{D80B920E-FA57-4698-A8B9-48A6FE30E524}" srcOrd="0" destOrd="0" presId="urn:microsoft.com/office/officeart/2005/8/layout/radial1"/>
    <dgm:cxn modelId="{72441B14-B2A9-4187-9C4F-24AF4ED3D480}" type="presParOf" srcId="{6D8C9C7F-23E8-42EA-9886-3C7DFC5FD356}" destId="{9ABDAC68-9EA0-4F13-85AB-383AA76BA00C}" srcOrd="2" destOrd="0" presId="urn:microsoft.com/office/officeart/2005/8/layout/radial1"/>
    <dgm:cxn modelId="{32D01AB3-DBF2-4253-AF09-7937C87913E9}" type="presParOf" srcId="{6D8C9C7F-23E8-42EA-9886-3C7DFC5FD356}" destId="{E1E7B8C7-FC50-495C-9AA6-98FAD4B71D9D}" srcOrd="3" destOrd="0" presId="urn:microsoft.com/office/officeart/2005/8/layout/radial1"/>
    <dgm:cxn modelId="{96F85D7D-B8C2-47D5-90B3-990D5B16140D}" type="presParOf" srcId="{E1E7B8C7-FC50-495C-9AA6-98FAD4B71D9D}" destId="{6DDCC84E-4615-4EB4-B047-EB82E519482C}" srcOrd="0" destOrd="0" presId="urn:microsoft.com/office/officeart/2005/8/layout/radial1"/>
    <dgm:cxn modelId="{632661B8-D3CA-4211-8DC9-D596DEA0CDB6}" type="presParOf" srcId="{6D8C9C7F-23E8-42EA-9886-3C7DFC5FD356}" destId="{0BD3EB6C-4D81-4D11-A5BD-B33AC83478F7}" srcOrd="4" destOrd="0" presId="urn:microsoft.com/office/officeart/2005/8/layout/radial1"/>
    <dgm:cxn modelId="{78F1C159-F532-4A62-950A-FCE99DF36D78}" type="presParOf" srcId="{6D8C9C7F-23E8-42EA-9886-3C7DFC5FD356}" destId="{E09D94F8-EA52-461C-B043-6718723E1CD5}" srcOrd="5" destOrd="0" presId="urn:microsoft.com/office/officeart/2005/8/layout/radial1"/>
    <dgm:cxn modelId="{0EA26332-C13F-4F48-B92C-FF2447F962CE}" type="presParOf" srcId="{E09D94F8-EA52-461C-B043-6718723E1CD5}" destId="{E5A41515-6339-41A3-B67A-1BF94D751D3A}" srcOrd="0" destOrd="0" presId="urn:microsoft.com/office/officeart/2005/8/layout/radial1"/>
    <dgm:cxn modelId="{A8A67B21-D416-48B5-B49C-E9D039B3E31D}" type="presParOf" srcId="{6D8C9C7F-23E8-42EA-9886-3C7DFC5FD356}" destId="{870787AF-7AFD-429A-8A99-1F84E5AC1D1D}" srcOrd="6" destOrd="0" presId="urn:microsoft.com/office/officeart/2005/8/layout/radial1"/>
    <dgm:cxn modelId="{89485569-65CA-4F37-A823-EDC287528F72}" type="presParOf" srcId="{6D8C9C7F-23E8-42EA-9886-3C7DFC5FD356}" destId="{EE9B6F9B-6CFB-4C70-A8B4-E5BBCF4AF324}" srcOrd="7" destOrd="0" presId="urn:microsoft.com/office/officeart/2005/8/layout/radial1"/>
    <dgm:cxn modelId="{7E5E658A-60E8-4613-9A6F-05D0FA2FC14A}" type="presParOf" srcId="{EE9B6F9B-6CFB-4C70-A8B4-E5BBCF4AF324}" destId="{D2371CD2-78B2-404C-BA9D-93065882103B}" srcOrd="0" destOrd="0" presId="urn:microsoft.com/office/officeart/2005/8/layout/radial1"/>
    <dgm:cxn modelId="{81CADB79-131A-4A46-80C9-4AB2599C3E3E}" type="presParOf" srcId="{6D8C9C7F-23E8-42EA-9886-3C7DFC5FD356}" destId="{F5487B22-9EDB-430A-AC0C-A543906A3B78}" srcOrd="8"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F470E29-7CF5-4BD4-8C3E-099384C2D830}"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A31F8740-671F-45C6-A665-546C02D1BB1C}">
      <dgm:prSet phldrT="[Text]"/>
      <dgm:spPr/>
      <dgm:t>
        <a:bodyPr/>
        <a:lstStyle/>
        <a:p>
          <a:r>
            <a:rPr lang="en-US"/>
            <a:t>Poverty</a:t>
          </a:r>
        </a:p>
      </dgm:t>
    </dgm:pt>
    <dgm:pt modelId="{E423A789-73C3-44F8-B1FF-0ABB3F51C09F}" type="parTrans" cxnId="{E5D7BEDC-68CD-403B-9761-31C2E74476DA}">
      <dgm:prSet/>
      <dgm:spPr/>
      <dgm:t>
        <a:bodyPr/>
        <a:lstStyle/>
        <a:p>
          <a:endParaRPr lang="en-US"/>
        </a:p>
      </dgm:t>
    </dgm:pt>
    <dgm:pt modelId="{382DEB16-C116-458E-8B41-DA9F8765C87D}" type="sibTrans" cxnId="{E5D7BEDC-68CD-403B-9761-31C2E74476DA}">
      <dgm:prSet/>
      <dgm:spPr/>
      <dgm:t>
        <a:bodyPr/>
        <a:lstStyle/>
        <a:p>
          <a:endParaRPr lang="en-US"/>
        </a:p>
      </dgm:t>
    </dgm:pt>
    <dgm:pt modelId="{6290AAE1-7A38-4B76-99BE-C4AD1A18DE4A}">
      <dgm:prSet phldrT="[Text]"/>
      <dgm:spPr/>
      <dgm:t>
        <a:bodyPr/>
        <a:lstStyle/>
        <a:p>
          <a:r>
            <a:rPr lang="en-US"/>
            <a:t>A</a:t>
          </a:r>
        </a:p>
      </dgm:t>
    </dgm:pt>
    <dgm:pt modelId="{170351F6-E952-4433-BF8B-B17E8E1C2F5F}" type="parTrans" cxnId="{134DAEFB-9D7A-4336-8C62-DFFEF0283EEA}">
      <dgm:prSet/>
      <dgm:spPr/>
      <dgm:t>
        <a:bodyPr/>
        <a:lstStyle/>
        <a:p>
          <a:endParaRPr lang="en-US"/>
        </a:p>
      </dgm:t>
    </dgm:pt>
    <dgm:pt modelId="{E0BBD451-4C2A-4E25-89D6-EB3498E97BE9}" type="sibTrans" cxnId="{134DAEFB-9D7A-4336-8C62-DFFEF0283EEA}">
      <dgm:prSet/>
      <dgm:spPr/>
      <dgm:t>
        <a:bodyPr/>
        <a:lstStyle/>
        <a:p>
          <a:endParaRPr lang="en-US"/>
        </a:p>
      </dgm:t>
    </dgm:pt>
    <dgm:pt modelId="{3230A35A-7134-4A78-BCE0-C9A0B875378A}">
      <dgm:prSet phldrT="[Text]"/>
      <dgm:spPr/>
      <dgm:t>
        <a:bodyPr/>
        <a:lstStyle/>
        <a:p>
          <a:r>
            <a:rPr lang="en-US"/>
            <a:t>B</a:t>
          </a:r>
        </a:p>
      </dgm:t>
    </dgm:pt>
    <dgm:pt modelId="{056AEFD2-83C3-4238-929D-CF7FE5B28AB6}" type="parTrans" cxnId="{AB31222E-E27B-4F9B-B920-23761EDF90B4}">
      <dgm:prSet/>
      <dgm:spPr/>
      <dgm:t>
        <a:bodyPr/>
        <a:lstStyle/>
        <a:p>
          <a:endParaRPr lang="en-US"/>
        </a:p>
      </dgm:t>
    </dgm:pt>
    <dgm:pt modelId="{790108C7-AB72-47DA-9E85-2EF4C00FB7BA}" type="sibTrans" cxnId="{AB31222E-E27B-4F9B-B920-23761EDF90B4}">
      <dgm:prSet/>
      <dgm:spPr/>
      <dgm:t>
        <a:bodyPr/>
        <a:lstStyle/>
        <a:p>
          <a:endParaRPr lang="en-US"/>
        </a:p>
      </dgm:t>
    </dgm:pt>
    <dgm:pt modelId="{C3B89114-E33A-4C50-8CB0-30D23E964ABC}">
      <dgm:prSet phldrT="[Text]"/>
      <dgm:spPr/>
      <dgm:t>
        <a:bodyPr/>
        <a:lstStyle/>
        <a:p>
          <a:r>
            <a:rPr lang="en-US"/>
            <a:t>D</a:t>
          </a:r>
        </a:p>
      </dgm:t>
    </dgm:pt>
    <dgm:pt modelId="{0C45BB8C-3B0E-44C3-BF72-0C4EF168B1AB}" type="parTrans" cxnId="{968C036C-2DAF-4449-BD46-30C8FECFD56D}">
      <dgm:prSet/>
      <dgm:spPr/>
      <dgm:t>
        <a:bodyPr/>
        <a:lstStyle/>
        <a:p>
          <a:endParaRPr lang="en-US"/>
        </a:p>
      </dgm:t>
    </dgm:pt>
    <dgm:pt modelId="{CE071DD6-4355-482F-ABC4-18189D075539}" type="sibTrans" cxnId="{968C036C-2DAF-4449-BD46-30C8FECFD56D}">
      <dgm:prSet/>
      <dgm:spPr/>
      <dgm:t>
        <a:bodyPr/>
        <a:lstStyle/>
        <a:p>
          <a:endParaRPr lang="en-US"/>
        </a:p>
      </dgm:t>
    </dgm:pt>
    <dgm:pt modelId="{50C95B16-B05B-4A5E-8198-BEC77C6B4C3E}">
      <dgm:prSet phldrT="[Text]"/>
      <dgm:spPr/>
      <dgm:t>
        <a:bodyPr/>
        <a:lstStyle/>
        <a:p>
          <a:r>
            <a:rPr lang="en-US"/>
            <a:t>C</a:t>
          </a:r>
        </a:p>
      </dgm:t>
    </dgm:pt>
    <dgm:pt modelId="{6ED50C11-850E-4BCF-B241-16A8FED13089}" type="parTrans" cxnId="{EAA839C9-D114-4BB4-8415-5E9A062D3D74}">
      <dgm:prSet/>
      <dgm:spPr/>
      <dgm:t>
        <a:bodyPr/>
        <a:lstStyle/>
        <a:p>
          <a:endParaRPr lang="en-US"/>
        </a:p>
      </dgm:t>
    </dgm:pt>
    <dgm:pt modelId="{0F0910A0-EAC6-409D-8EAE-88B999D2249A}" type="sibTrans" cxnId="{EAA839C9-D114-4BB4-8415-5E9A062D3D74}">
      <dgm:prSet/>
      <dgm:spPr/>
      <dgm:t>
        <a:bodyPr/>
        <a:lstStyle/>
        <a:p>
          <a:endParaRPr lang="en-US"/>
        </a:p>
      </dgm:t>
    </dgm:pt>
    <dgm:pt modelId="{6D8C9C7F-23E8-42EA-9886-3C7DFC5FD356}" type="pres">
      <dgm:prSet presAssocID="{CF470E29-7CF5-4BD4-8C3E-099384C2D830}" presName="cycle" presStyleCnt="0">
        <dgm:presLayoutVars>
          <dgm:chMax val="1"/>
          <dgm:dir/>
          <dgm:animLvl val="ctr"/>
          <dgm:resizeHandles val="exact"/>
        </dgm:presLayoutVars>
      </dgm:prSet>
      <dgm:spPr/>
      <dgm:t>
        <a:bodyPr/>
        <a:lstStyle/>
        <a:p>
          <a:endParaRPr lang="en-US"/>
        </a:p>
      </dgm:t>
    </dgm:pt>
    <dgm:pt modelId="{5D1B3F01-7EBC-4C29-B6DA-A60A91748343}" type="pres">
      <dgm:prSet presAssocID="{A31F8740-671F-45C6-A665-546C02D1BB1C}" presName="centerShape" presStyleLbl="node0" presStyleIdx="0" presStyleCnt="1" custScaleX="308899" custScaleY="184482"/>
      <dgm:spPr/>
      <dgm:t>
        <a:bodyPr/>
        <a:lstStyle/>
        <a:p>
          <a:endParaRPr lang="en-US"/>
        </a:p>
      </dgm:t>
    </dgm:pt>
    <dgm:pt modelId="{E3062CAC-7C7E-4787-9D5D-7DCCB4760DC3}" type="pres">
      <dgm:prSet presAssocID="{170351F6-E952-4433-BF8B-B17E8E1C2F5F}" presName="Name9" presStyleLbl="parChTrans1D2" presStyleIdx="0" presStyleCnt="4"/>
      <dgm:spPr/>
      <dgm:t>
        <a:bodyPr/>
        <a:lstStyle/>
        <a:p>
          <a:endParaRPr lang="en-US"/>
        </a:p>
      </dgm:t>
    </dgm:pt>
    <dgm:pt modelId="{D80B920E-FA57-4698-A8B9-48A6FE30E524}" type="pres">
      <dgm:prSet presAssocID="{170351F6-E952-4433-BF8B-B17E8E1C2F5F}" presName="connTx" presStyleLbl="parChTrans1D2" presStyleIdx="0" presStyleCnt="4"/>
      <dgm:spPr/>
      <dgm:t>
        <a:bodyPr/>
        <a:lstStyle/>
        <a:p>
          <a:endParaRPr lang="en-US"/>
        </a:p>
      </dgm:t>
    </dgm:pt>
    <dgm:pt modelId="{9ABDAC68-9EA0-4F13-85AB-383AA76BA00C}" type="pres">
      <dgm:prSet presAssocID="{6290AAE1-7A38-4B76-99BE-C4AD1A18DE4A}" presName="node" presStyleLbl="node1" presStyleIdx="0" presStyleCnt="4" custRadScaleRad="198765" custRadScaleInc="150564">
        <dgm:presLayoutVars>
          <dgm:bulletEnabled val="1"/>
        </dgm:presLayoutVars>
      </dgm:prSet>
      <dgm:spPr/>
      <dgm:t>
        <a:bodyPr/>
        <a:lstStyle/>
        <a:p>
          <a:endParaRPr lang="en-US"/>
        </a:p>
      </dgm:t>
    </dgm:pt>
    <dgm:pt modelId="{E1E7B8C7-FC50-495C-9AA6-98FAD4B71D9D}" type="pres">
      <dgm:prSet presAssocID="{056AEFD2-83C3-4238-929D-CF7FE5B28AB6}" presName="Name9" presStyleLbl="parChTrans1D2" presStyleIdx="1" presStyleCnt="4"/>
      <dgm:spPr/>
      <dgm:t>
        <a:bodyPr/>
        <a:lstStyle/>
        <a:p>
          <a:endParaRPr lang="en-US"/>
        </a:p>
      </dgm:t>
    </dgm:pt>
    <dgm:pt modelId="{6DDCC84E-4615-4EB4-B047-EB82E519482C}" type="pres">
      <dgm:prSet presAssocID="{056AEFD2-83C3-4238-929D-CF7FE5B28AB6}" presName="connTx" presStyleLbl="parChTrans1D2" presStyleIdx="1" presStyleCnt="4"/>
      <dgm:spPr/>
      <dgm:t>
        <a:bodyPr/>
        <a:lstStyle/>
        <a:p>
          <a:endParaRPr lang="en-US"/>
        </a:p>
      </dgm:t>
    </dgm:pt>
    <dgm:pt modelId="{0BD3EB6C-4D81-4D11-A5BD-B33AC83478F7}" type="pres">
      <dgm:prSet presAssocID="{3230A35A-7134-4A78-BCE0-C9A0B875378A}" presName="node" presStyleLbl="node1" presStyleIdx="1" presStyleCnt="4" custRadScaleRad="194246" custRadScaleInc="57047">
        <dgm:presLayoutVars>
          <dgm:bulletEnabled val="1"/>
        </dgm:presLayoutVars>
      </dgm:prSet>
      <dgm:spPr/>
      <dgm:t>
        <a:bodyPr/>
        <a:lstStyle/>
        <a:p>
          <a:endParaRPr lang="en-US"/>
        </a:p>
      </dgm:t>
    </dgm:pt>
    <dgm:pt modelId="{E09D94F8-EA52-461C-B043-6718723E1CD5}" type="pres">
      <dgm:prSet presAssocID="{0C45BB8C-3B0E-44C3-BF72-0C4EF168B1AB}" presName="Name9" presStyleLbl="parChTrans1D2" presStyleIdx="2" presStyleCnt="4"/>
      <dgm:spPr/>
      <dgm:t>
        <a:bodyPr/>
        <a:lstStyle/>
        <a:p>
          <a:endParaRPr lang="en-US"/>
        </a:p>
      </dgm:t>
    </dgm:pt>
    <dgm:pt modelId="{E5A41515-6339-41A3-B67A-1BF94D751D3A}" type="pres">
      <dgm:prSet presAssocID="{0C45BB8C-3B0E-44C3-BF72-0C4EF168B1AB}" presName="connTx" presStyleLbl="parChTrans1D2" presStyleIdx="2" presStyleCnt="4"/>
      <dgm:spPr/>
      <dgm:t>
        <a:bodyPr/>
        <a:lstStyle/>
        <a:p>
          <a:endParaRPr lang="en-US"/>
        </a:p>
      </dgm:t>
    </dgm:pt>
    <dgm:pt modelId="{870787AF-7AFD-429A-8A99-1F84E5AC1D1D}" type="pres">
      <dgm:prSet presAssocID="{C3B89114-E33A-4C50-8CB0-30D23E964ABC}" presName="node" presStyleLbl="node1" presStyleIdx="2" presStyleCnt="4" custRadScaleRad="210909" custRadScaleInc="137009">
        <dgm:presLayoutVars>
          <dgm:bulletEnabled val="1"/>
        </dgm:presLayoutVars>
      </dgm:prSet>
      <dgm:spPr/>
      <dgm:t>
        <a:bodyPr/>
        <a:lstStyle/>
        <a:p>
          <a:endParaRPr lang="en-US"/>
        </a:p>
      </dgm:t>
    </dgm:pt>
    <dgm:pt modelId="{EE9B6F9B-6CFB-4C70-A8B4-E5BBCF4AF324}" type="pres">
      <dgm:prSet presAssocID="{6ED50C11-850E-4BCF-B241-16A8FED13089}" presName="Name9" presStyleLbl="parChTrans1D2" presStyleIdx="3" presStyleCnt="4"/>
      <dgm:spPr/>
      <dgm:t>
        <a:bodyPr/>
        <a:lstStyle/>
        <a:p>
          <a:endParaRPr lang="en-US"/>
        </a:p>
      </dgm:t>
    </dgm:pt>
    <dgm:pt modelId="{D2371CD2-78B2-404C-BA9D-93065882103B}" type="pres">
      <dgm:prSet presAssocID="{6ED50C11-850E-4BCF-B241-16A8FED13089}" presName="connTx" presStyleLbl="parChTrans1D2" presStyleIdx="3" presStyleCnt="4"/>
      <dgm:spPr/>
      <dgm:t>
        <a:bodyPr/>
        <a:lstStyle/>
        <a:p>
          <a:endParaRPr lang="en-US"/>
        </a:p>
      </dgm:t>
    </dgm:pt>
    <dgm:pt modelId="{F5487B22-9EDB-430A-AC0C-A543906A3B78}" type="pres">
      <dgm:prSet presAssocID="{50C95B16-B05B-4A5E-8198-BEC77C6B4C3E}" presName="node" presStyleLbl="node1" presStyleIdx="3" presStyleCnt="4" custRadScaleRad="197818" custRadScaleInc="46137">
        <dgm:presLayoutVars>
          <dgm:bulletEnabled val="1"/>
        </dgm:presLayoutVars>
      </dgm:prSet>
      <dgm:spPr/>
      <dgm:t>
        <a:bodyPr/>
        <a:lstStyle/>
        <a:p>
          <a:endParaRPr lang="en-US"/>
        </a:p>
      </dgm:t>
    </dgm:pt>
  </dgm:ptLst>
  <dgm:cxnLst>
    <dgm:cxn modelId="{FFA0AFCA-9ADF-4921-9179-D83FC768C2C8}" type="presOf" srcId="{056AEFD2-83C3-4238-929D-CF7FE5B28AB6}" destId="{6DDCC84E-4615-4EB4-B047-EB82E519482C}" srcOrd="1" destOrd="0" presId="urn:microsoft.com/office/officeart/2005/8/layout/radial1"/>
    <dgm:cxn modelId="{C75137B0-182B-4C1F-935F-9AEF560BDC81}" type="presOf" srcId="{170351F6-E952-4433-BF8B-B17E8E1C2F5F}" destId="{D80B920E-FA57-4698-A8B9-48A6FE30E524}" srcOrd="1" destOrd="0" presId="urn:microsoft.com/office/officeart/2005/8/layout/radial1"/>
    <dgm:cxn modelId="{EAA839C9-D114-4BB4-8415-5E9A062D3D74}" srcId="{A31F8740-671F-45C6-A665-546C02D1BB1C}" destId="{50C95B16-B05B-4A5E-8198-BEC77C6B4C3E}" srcOrd="3" destOrd="0" parTransId="{6ED50C11-850E-4BCF-B241-16A8FED13089}" sibTransId="{0F0910A0-EAC6-409D-8EAE-88B999D2249A}"/>
    <dgm:cxn modelId="{2A425EB5-29A0-4C30-9DEB-8EC483A4F853}" type="presOf" srcId="{6ED50C11-850E-4BCF-B241-16A8FED13089}" destId="{EE9B6F9B-6CFB-4C70-A8B4-E5BBCF4AF324}" srcOrd="0" destOrd="0" presId="urn:microsoft.com/office/officeart/2005/8/layout/radial1"/>
    <dgm:cxn modelId="{C581600C-388D-479F-A5DD-30DB129F73AF}" type="presOf" srcId="{170351F6-E952-4433-BF8B-B17E8E1C2F5F}" destId="{E3062CAC-7C7E-4787-9D5D-7DCCB4760DC3}" srcOrd="0" destOrd="0" presId="urn:microsoft.com/office/officeart/2005/8/layout/radial1"/>
    <dgm:cxn modelId="{2AEDD4FA-1136-48FE-896C-9BA782A77F5F}" type="presOf" srcId="{6ED50C11-850E-4BCF-B241-16A8FED13089}" destId="{D2371CD2-78B2-404C-BA9D-93065882103B}" srcOrd="1" destOrd="0" presId="urn:microsoft.com/office/officeart/2005/8/layout/radial1"/>
    <dgm:cxn modelId="{45B932DF-B4ED-44FB-A6F9-79EFF32177D5}" type="presOf" srcId="{C3B89114-E33A-4C50-8CB0-30D23E964ABC}" destId="{870787AF-7AFD-429A-8A99-1F84E5AC1D1D}" srcOrd="0" destOrd="0" presId="urn:microsoft.com/office/officeart/2005/8/layout/radial1"/>
    <dgm:cxn modelId="{AB31222E-E27B-4F9B-B920-23761EDF90B4}" srcId="{A31F8740-671F-45C6-A665-546C02D1BB1C}" destId="{3230A35A-7134-4A78-BCE0-C9A0B875378A}" srcOrd="1" destOrd="0" parTransId="{056AEFD2-83C3-4238-929D-CF7FE5B28AB6}" sibTransId="{790108C7-AB72-47DA-9E85-2EF4C00FB7BA}"/>
    <dgm:cxn modelId="{629577B3-1A20-4713-8676-8EF51430E4DA}" type="presOf" srcId="{CF470E29-7CF5-4BD4-8C3E-099384C2D830}" destId="{6D8C9C7F-23E8-42EA-9886-3C7DFC5FD356}" srcOrd="0" destOrd="0" presId="urn:microsoft.com/office/officeart/2005/8/layout/radial1"/>
    <dgm:cxn modelId="{134DAEFB-9D7A-4336-8C62-DFFEF0283EEA}" srcId="{A31F8740-671F-45C6-A665-546C02D1BB1C}" destId="{6290AAE1-7A38-4B76-99BE-C4AD1A18DE4A}" srcOrd="0" destOrd="0" parTransId="{170351F6-E952-4433-BF8B-B17E8E1C2F5F}" sibTransId="{E0BBD451-4C2A-4E25-89D6-EB3498E97BE9}"/>
    <dgm:cxn modelId="{0DF89F89-6A9D-4D4E-A6C8-66EC9AAED688}" type="presOf" srcId="{0C45BB8C-3B0E-44C3-BF72-0C4EF168B1AB}" destId="{E09D94F8-EA52-461C-B043-6718723E1CD5}" srcOrd="0" destOrd="0" presId="urn:microsoft.com/office/officeart/2005/8/layout/radial1"/>
    <dgm:cxn modelId="{79F92EAA-045F-4E9C-BB7C-B461B573B115}" type="presOf" srcId="{50C95B16-B05B-4A5E-8198-BEC77C6B4C3E}" destId="{F5487B22-9EDB-430A-AC0C-A543906A3B78}" srcOrd="0" destOrd="0" presId="urn:microsoft.com/office/officeart/2005/8/layout/radial1"/>
    <dgm:cxn modelId="{968C036C-2DAF-4449-BD46-30C8FECFD56D}" srcId="{A31F8740-671F-45C6-A665-546C02D1BB1C}" destId="{C3B89114-E33A-4C50-8CB0-30D23E964ABC}" srcOrd="2" destOrd="0" parTransId="{0C45BB8C-3B0E-44C3-BF72-0C4EF168B1AB}" sibTransId="{CE071DD6-4355-482F-ABC4-18189D075539}"/>
    <dgm:cxn modelId="{5AB1FD99-CCDB-4045-9049-F272167AA3C7}" type="presOf" srcId="{3230A35A-7134-4A78-BCE0-C9A0B875378A}" destId="{0BD3EB6C-4D81-4D11-A5BD-B33AC83478F7}" srcOrd="0" destOrd="0" presId="urn:microsoft.com/office/officeart/2005/8/layout/radial1"/>
    <dgm:cxn modelId="{E5D7BEDC-68CD-403B-9761-31C2E74476DA}" srcId="{CF470E29-7CF5-4BD4-8C3E-099384C2D830}" destId="{A31F8740-671F-45C6-A665-546C02D1BB1C}" srcOrd="0" destOrd="0" parTransId="{E423A789-73C3-44F8-B1FF-0ABB3F51C09F}" sibTransId="{382DEB16-C116-458E-8B41-DA9F8765C87D}"/>
    <dgm:cxn modelId="{D850EF6D-D7E5-431D-8EAB-AE63D9B1C6FA}" type="presOf" srcId="{0C45BB8C-3B0E-44C3-BF72-0C4EF168B1AB}" destId="{E5A41515-6339-41A3-B67A-1BF94D751D3A}" srcOrd="1" destOrd="0" presId="urn:microsoft.com/office/officeart/2005/8/layout/radial1"/>
    <dgm:cxn modelId="{DA2A11B1-C539-415B-A36C-92B8CB2F70CE}" type="presOf" srcId="{A31F8740-671F-45C6-A665-546C02D1BB1C}" destId="{5D1B3F01-7EBC-4C29-B6DA-A60A91748343}" srcOrd="0" destOrd="0" presId="urn:microsoft.com/office/officeart/2005/8/layout/radial1"/>
    <dgm:cxn modelId="{8882FAEE-07B1-40D8-9933-218C1EA298AE}" type="presOf" srcId="{056AEFD2-83C3-4238-929D-CF7FE5B28AB6}" destId="{E1E7B8C7-FC50-495C-9AA6-98FAD4B71D9D}" srcOrd="0" destOrd="0" presId="urn:microsoft.com/office/officeart/2005/8/layout/radial1"/>
    <dgm:cxn modelId="{BD1C37D7-DB53-45CF-8E60-B1CE4FF1F74A}" type="presOf" srcId="{6290AAE1-7A38-4B76-99BE-C4AD1A18DE4A}" destId="{9ABDAC68-9EA0-4F13-85AB-383AA76BA00C}" srcOrd="0" destOrd="0" presId="urn:microsoft.com/office/officeart/2005/8/layout/radial1"/>
    <dgm:cxn modelId="{DFD656E9-5A9E-4B23-BEB9-5BD2830CA8FA}" type="presParOf" srcId="{6D8C9C7F-23E8-42EA-9886-3C7DFC5FD356}" destId="{5D1B3F01-7EBC-4C29-B6DA-A60A91748343}" srcOrd="0" destOrd="0" presId="urn:microsoft.com/office/officeart/2005/8/layout/radial1"/>
    <dgm:cxn modelId="{2E39A2F1-0B58-493B-B6BE-8AF287ABB36D}" type="presParOf" srcId="{6D8C9C7F-23E8-42EA-9886-3C7DFC5FD356}" destId="{E3062CAC-7C7E-4787-9D5D-7DCCB4760DC3}" srcOrd="1" destOrd="0" presId="urn:microsoft.com/office/officeart/2005/8/layout/radial1"/>
    <dgm:cxn modelId="{E3C4815E-A58F-44F6-827B-1A42024DFB76}" type="presParOf" srcId="{E3062CAC-7C7E-4787-9D5D-7DCCB4760DC3}" destId="{D80B920E-FA57-4698-A8B9-48A6FE30E524}" srcOrd="0" destOrd="0" presId="urn:microsoft.com/office/officeart/2005/8/layout/radial1"/>
    <dgm:cxn modelId="{72441B14-B2A9-4187-9C4F-24AF4ED3D480}" type="presParOf" srcId="{6D8C9C7F-23E8-42EA-9886-3C7DFC5FD356}" destId="{9ABDAC68-9EA0-4F13-85AB-383AA76BA00C}" srcOrd="2" destOrd="0" presId="urn:microsoft.com/office/officeart/2005/8/layout/radial1"/>
    <dgm:cxn modelId="{32D01AB3-DBF2-4253-AF09-7937C87913E9}" type="presParOf" srcId="{6D8C9C7F-23E8-42EA-9886-3C7DFC5FD356}" destId="{E1E7B8C7-FC50-495C-9AA6-98FAD4B71D9D}" srcOrd="3" destOrd="0" presId="urn:microsoft.com/office/officeart/2005/8/layout/radial1"/>
    <dgm:cxn modelId="{96F85D7D-B8C2-47D5-90B3-990D5B16140D}" type="presParOf" srcId="{E1E7B8C7-FC50-495C-9AA6-98FAD4B71D9D}" destId="{6DDCC84E-4615-4EB4-B047-EB82E519482C}" srcOrd="0" destOrd="0" presId="urn:microsoft.com/office/officeart/2005/8/layout/radial1"/>
    <dgm:cxn modelId="{632661B8-D3CA-4211-8DC9-D596DEA0CDB6}" type="presParOf" srcId="{6D8C9C7F-23E8-42EA-9886-3C7DFC5FD356}" destId="{0BD3EB6C-4D81-4D11-A5BD-B33AC83478F7}" srcOrd="4" destOrd="0" presId="urn:microsoft.com/office/officeart/2005/8/layout/radial1"/>
    <dgm:cxn modelId="{78F1C159-F532-4A62-950A-FCE99DF36D78}" type="presParOf" srcId="{6D8C9C7F-23E8-42EA-9886-3C7DFC5FD356}" destId="{E09D94F8-EA52-461C-B043-6718723E1CD5}" srcOrd="5" destOrd="0" presId="urn:microsoft.com/office/officeart/2005/8/layout/radial1"/>
    <dgm:cxn modelId="{0EA26332-C13F-4F48-B92C-FF2447F962CE}" type="presParOf" srcId="{E09D94F8-EA52-461C-B043-6718723E1CD5}" destId="{E5A41515-6339-41A3-B67A-1BF94D751D3A}" srcOrd="0" destOrd="0" presId="urn:microsoft.com/office/officeart/2005/8/layout/radial1"/>
    <dgm:cxn modelId="{A8A67B21-D416-48B5-B49C-E9D039B3E31D}" type="presParOf" srcId="{6D8C9C7F-23E8-42EA-9886-3C7DFC5FD356}" destId="{870787AF-7AFD-429A-8A99-1F84E5AC1D1D}" srcOrd="6" destOrd="0" presId="urn:microsoft.com/office/officeart/2005/8/layout/radial1"/>
    <dgm:cxn modelId="{89485569-65CA-4F37-A823-EDC287528F72}" type="presParOf" srcId="{6D8C9C7F-23E8-42EA-9886-3C7DFC5FD356}" destId="{EE9B6F9B-6CFB-4C70-A8B4-E5BBCF4AF324}" srcOrd="7" destOrd="0" presId="urn:microsoft.com/office/officeart/2005/8/layout/radial1"/>
    <dgm:cxn modelId="{7E5E658A-60E8-4613-9A6F-05D0FA2FC14A}" type="presParOf" srcId="{EE9B6F9B-6CFB-4C70-A8B4-E5BBCF4AF324}" destId="{D2371CD2-78B2-404C-BA9D-93065882103B}" srcOrd="0" destOrd="0" presId="urn:microsoft.com/office/officeart/2005/8/layout/radial1"/>
    <dgm:cxn modelId="{81CADB79-131A-4A46-80C9-4AB2599C3E3E}" type="presParOf" srcId="{6D8C9C7F-23E8-42EA-9886-3C7DFC5FD356}" destId="{F5487B22-9EDB-430A-AC0C-A543906A3B78}" srcOrd="8" destOrd="0" presId="urn:microsoft.com/office/officeart/2005/8/layout/radial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1C9B8B-012B-4E70-94F8-015588FB548D}">
      <dsp:nvSpPr>
        <dsp:cNvPr id="0" name=""/>
        <dsp:cNvSpPr/>
      </dsp:nvSpPr>
      <dsp:spPr>
        <a:xfrm>
          <a:off x="4019800" y="899182"/>
          <a:ext cx="2408445" cy="22653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kern="1200"/>
            <a:t>Nuclear Power</a:t>
          </a:r>
        </a:p>
      </dsp:txBody>
      <dsp:txXfrm>
        <a:off x="4372509" y="1230937"/>
        <a:ext cx="1703027" cy="1601856"/>
      </dsp:txXfrm>
    </dsp:sp>
    <dsp:sp modelId="{2EA58154-12E7-40D4-B284-6D455864CF92}">
      <dsp:nvSpPr>
        <dsp:cNvPr id="0" name=""/>
        <dsp:cNvSpPr/>
      </dsp:nvSpPr>
      <dsp:spPr>
        <a:xfrm rot="20158983">
          <a:off x="6289754" y="1431407"/>
          <a:ext cx="520991" cy="19028"/>
        </a:xfrm>
        <a:custGeom>
          <a:avLst/>
          <a:gdLst/>
          <a:ahLst/>
          <a:cxnLst/>
          <a:rect l="0" t="0" r="0" b="0"/>
          <a:pathLst>
            <a:path>
              <a:moveTo>
                <a:pt x="0" y="9514"/>
              </a:moveTo>
              <a:lnTo>
                <a:pt x="520991" y="95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37225" y="1427896"/>
        <a:ext cx="26049" cy="26049"/>
      </dsp:txXfrm>
    </dsp:sp>
    <dsp:sp modelId="{DD994DD0-4F29-4983-A416-6B586ECCEDE2}">
      <dsp:nvSpPr>
        <dsp:cNvPr id="0" name=""/>
        <dsp:cNvSpPr/>
      </dsp:nvSpPr>
      <dsp:spPr>
        <a:xfrm>
          <a:off x="6704661" y="348239"/>
          <a:ext cx="1546005" cy="135888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a:t>Carbon neutral</a:t>
          </a:r>
        </a:p>
      </dsp:txBody>
      <dsp:txXfrm>
        <a:off x="6931068" y="547243"/>
        <a:ext cx="1093191" cy="960876"/>
      </dsp:txXfrm>
    </dsp:sp>
    <dsp:sp modelId="{BCAF92E8-8196-437D-9B90-5377751DBF49}">
      <dsp:nvSpPr>
        <dsp:cNvPr id="0" name=""/>
        <dsp:cNvSpPr/>
      </dsp:nvSpPr>
      <dsp:spPr>
        <a:xfrm rot="1666170">
          <a:off x="6250765" y="2672860"/>
          <a:ext cx="417299" cy="19028"/>
        </a:xfrm>
        <a:custGeom>
          <a:avLst/>
          <a:gdLst/>
          <a:ahLst/>
          <a:cxnLst/>
          <a:rect l="0" t="0" r="0" b="0"/>
          <a:pathLst>
            <a:path>
              <a:moveTo>
                <a:pt x="0" y="9514"/>
              </a:moveTo>
              <a:lnTo>
                <a:pt x="417299" y="95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448983" y="2671942"/>
        <a:ext cx="20864" cy="20864"/>
      </dsp:txXfrm>
    </dsp:sp>
    <dsp:sp modelId="{6D3D58F7-DD5C-41D2-8E3D-5D051C1DED43}">
      <dsp:nvSpPr>
        <dsp:cNvPr id="0" name=""/>
        <dsp:cNvSpPr/>
      </dsp:nvSpPr>
      <dsp:spPr>
        <a:xfrm>
          <a:off x="6512699" y="2399182"/>
          <a:ext cx="1815832" cy="15786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a:t>high-paid jobs</a:t>
          </a:r>
        </a:p>
      </dsp:txBody>
      <dsp:txXfrm>
        <a:off x="6778621" y="2630369"/>
        <a:ext cx="1283988" cy="1116269"/>
      </dsp:txXfrm>
    </dsp:sp>
    <dsp:sp modelId="{5904541C-CBA4-4607-A64D-FC6E8B908766}">
      <dsp:nvSpPr>
        <dsp:cNvPr id="0" name=""/>
        <dsp:cNvSpPr/>
      </dsp:nvSpPr>
      <dsp:spPr>
        <a:xfrm rot="8691516">
          <a:off x="4002534" y="2782493"/>
          <a:ext cx="283150" cy="19028"/>
        </a:xfrm>
        <a:custGeom>
          <a:avLst/>
          <a:gdLst/>
          <a:ahLst/>
          <a:cxnLst/>
          <a:rect l="0" t="0" r="0" b="0"/>
          <a:pathLst>
            <a:path>
              <a:moveTo>
                <a:pt x="0" y="9514"/>
              </a:moveTo>
              <a:lnTo>
                <a:pt x="283150" y="95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137031" y="2784929"/>
        <a:ext cx="14157" cy="14157"/>
      </dsp:txXfrm>
    </dsp:sp>
    <dsp:sp modelId="{5D951FD8-00A4-4578-A610-EF499ADB9669}">
      <dsp:nvSpPr>
        <dsp:cNvPr id="0" name=""/>
        <dsp:cNvSpPr/>
      </dsp:nvSpPr>
      <dsp:spPr>
        <a:xfrm>
          <a:off x="2243916" y="2735439"/>
          <a:ext cx="2192209" cy="12451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a:t>highly contaminated waste</a:t>
          </a:r>
        </a:p>
      </dsp:txBody>
      <dsp:txXfrm>
        <a:off x="2564958" y="2917782"/>
        <a:ext cx="1550125" cy="880433"/>
      </dsp:txXfrm>
    </dsp:sp>
    <dsp:sp modelId="{93A0F9C5-9A3C-48C3-93F2-5EAB9D68749D}">
      <dsp:nvSpPr>
        <dsp:cNvPr id="0" name=""/>
        <dsp:cNvSpPr/>
      </dsp:nvSpPr>
      <dsp:spPr>
        <a:xfrm rot="11656575">
          <a:off x="3489752" y="1654951"/>
          <a:ext cx="580801" cy="19028"/>
        </a:xfrm>
        <a:custGeom>
          <a:avLst/>
          <a:gdLst/>
          <a:ahLst/>
          <a:cxnLst/>
          <a:rect l="0" t="0" r="0" b="0"/>
          <a:pathLst>
            <a:path>
              <a:moveTo>
                <a:pt x="0" y="9514"/>
              </a:moveTo>
              <a:lnTo>
                <a:pt x="580801" y="95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65632" y="1649945"/>
        <a:ext cx="29040" cy="29040"/>
      </dsp:txXfrm>
    </dsp:sp>
    <dsp:sp modelId="{857AC777-0C32-4457-9244-B0F0E08E015F}">
      <dsp:nvSpPr>
        <dsp:cNvPr id="0" name=""/>
        <dsp:cNvSpPr/>
      </dsp:nvSpPr>
      <dsp:spPr>
        <a:xfrm>
          <a:off x="1853196" y="672600"/>
          <a:ext cx="1680724" cy="14307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secrecy, war, </a:t>
          </a:r>
          <a:r>
            <a:rPr lang="en-US" sz="1800" kern="1200" dirty="0" smtClean="0"/>
            <a:t>military</a:t>
          </a:r>
          <a:endParaRPr lang="en-US" sz="1800" kern="1200" dirty="0"/>
        </a:p>
      </dsp:txBody>
      <dsp:txXfrm>
        <a:off x="2099332" y="882129"/>
        <a:ext cx="1188452" cy="1011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0B6D6B-7287-43F3-8783-2B0D4E1719F6}">
      <dsp:nvSpPr>
        <dsp:cNvPr id="0" name=""/>
        <dsp:cNvSpPr/>
      </dsp:nvSpPr>
      <dsp:spPr>
        <a:xfrm>
          <a:off x="3979936" y="1188220"/>
          <a:ext cx="2535234" cy="21082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a:t>Pesticides</a:t>
          </a:r>
        </a:p>
      </dsp:txBody>
      <dsp:txXfrm>
        <a:off x="4351212" y="1496965"/>
        <a:ext cx="1792682" cy="1490756"/>
      </dsp:txXfrm>
    </dsp:sp>
    <dsp:sp modelId="{C8CE7087-46BF-4DAE-B40F-A3919C8A871E}">
      <dsp:nvSpPr>
        <dsp:cNvPr id="0" name=""/>
        <dsp:cNvSpPr/>
      </dsp:nvSpPr>
      <dsp:spPr>
        <a:xfrm rot="19559934">
          <a:off x="6325008" y="1193975"/>
          <a:ext cx="359536" cy="4006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6334229" y="1304263"/>
        <a:ext cx="251675" cy="240390"/>
      </dsp:txXfrm>
    </dsp:sp>
    <dsp:sp modelId="{CACCC26C-6A34-43CA-B62F-ACF12F26C8C1}">
      <dsp:nvSpPr>
        <dsp:cNvPr id="0" name=""/>
        <dsp:cNvSpPr/>
      </dsp:nvSpPr>
      <dsp:spPr>
        <a:xfrm>
          <a:off x="5995511" y="95560"/>
          <a:ext cx="3122340" cy="11783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a:t>Green revolution</a:t>
          </a:r>
        </a:p>
      </dsp:txBody>
      <dsp:txXfrm>
        <a:off x="6452767" y="268130"/>
        <a:ext cx="2207828" cy="833243"/>
      </dsp:txXfrm>
    </dsp:sp>
    <dsp:sp modelId="{93C96C70-15F4-4718-BA0E-98D934DF0B38}">
      <dsp:nvSpPr>
        <dsp:cNvPr id="0" name=""/>
        <dsp:cNvSpPr/>
      </dsp:nvSpPr>
      <dsp:spPr>
        <a:xfrm rot="1387800">
          <a:off x="6483835" y="2638091"/>
          <a:ext cx="318333" cy="4006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6487673" y="2699464"/>
        <a:ext cx="222833" cy="240390"/>
      </dsp:txXfrm>
    </dsp:sp>
    <dsp:sp modelId="{8C8B0C1E-0DE8-455E-BC75-8A8C8358B459}">
      <dsp:nvSpPr>
        <dsp:cNvPr id="0" name=""/>
        <dsp:cNvSpPr/>
      </dsp:nvSpPr>
      <dsp:spPr>
        <a:xfrm>
          <a:off x="6721425" y="2536277"/>
          <a:ext cx="2676805" cy="18146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a:t>no more hunger</a:t>
          </a:r>
        </a:p>
      </dsp:txBody>
      <dsp:txXfrm>
        <a:off x="7113434" y="2802032"/>
        <a:ext cx="1892787" cy="1283177"/>
      </dsp:txXfrm>
    </dsp:sp>
    <dsp:sp modelId="{88D1482F-8B83-4AE1-B2FA-8D2BE4C442AC}">
      <dsp:nvSpPr>
        <dsp:cNvPr id="0" name=""/>
        <dsp:cNvSpPr/>
      </dsp:nvSpPr>
      <dsp:spPr>
        <a:xfrm rot="8991270">
          <a:off x="3764906" y="2803354"/>
          <a:ext cx="343347" cy="4006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860945" y="2857620"/>
        <a:ext cx="240343" cy="240390"/>
      </dsp:txXfrm>
    </dsp:sp>
    <dsp:sp modelId="{9D607143-346F-40DD-8C60-B926693CD60D}">
      <dsp:nvSpPr>
        <dsp:cNvPr id="0" name=""/>
        <dsp:cNvSpPr/>
      </dsp:nvSpPr>
      <dsp:spPr>
        <a:xfrm>
          <a:off x="1376229" y="3063919"/>
          <a:ext cx="2884141" cy="11783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a:t>endangered species</a:t>
          </a:r>
        </a:p>
      </dsp:txBody>
      <dsp:txXfrm>
        <a:off x="1798602" y="3236489"/>
        <a:ext cx="2039395" cy="833243"/>
      </dsp:txXfrm>
    </dsp:sp>
    <dsp:sp modelId="{8ABFAD99-DBB5-43A3-A85C-853D5DA118CE}">
      <dsp:nvSpPr>
        <dsp:cNvPr id="0" name=""/>
        <dsp:cNvSpPr/>
      </dsp:nvSpPr>
      <dsp:spPr>
        <a:xfrm rot="12852486">
          <a:off x="3837041" y="1199194"/>
          <a:ext cx="341425" cy="4006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930608" y="1308116"/>
        <a:ext cx="238998" cy="240390"/>
      </dsp:txXfrm>
    </dsp:sp>
    <dsp:sp modelId="{716B5B96-A747-4DDD-8510-78020AAAFAF1}">
      <dsp:nvSpPr>
        <dsp:cNvPr id="0" name=""/>
        <dsp:cNvSpPr/>
      </dsp:nvSpPr>
      <dsp:spPr>
        <a:xfrm>
          <a:off x="1691328" y="131531"/>
          <a:ext cx="2635820" cy="11783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a:t>chemical companies</a:t>
          </a:r>
        </a:p>
      </dsp:txBody>
      <dsp:txXfrm>
        <a:off x="2077335" y="304101"/>
        <a:ext cx="1863806" cy="8332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BB9472-5786-4475-8683-CBFC1BD28B53}">
      <dsp:nvSpPr>
        <dsp:cNvPr id="0" name=""/>
        <dsp:cNvSpPr/>
      </dsp:nvSpPr>
      <dsp:spPr>
        <a:xfrm>
          <a:off x="4352432" y="1422708"/>
          <a:ext cx="2229115" cy="22291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a:t>Candidate X</a:t>
          </a:r>
        </a:p>
      </dsp:txBody>
      <dsp:txXfrm>
        <a:off x="4678878" y="1749154"/>
        <a:ext cx="1576223" cy="1576223"/>
      </dsp:txXfrm>
    </dsp:sp>
    <dsp:sp modelId="{C7B7BA49-A7F4-41E0-974E-BAA943C824C2}">
      <dsp:nvSpPr>
        <dsp:cNvPr id="0" name=""/>
        <dsp:cNvSpPr/>
      </dsp:nvSpPr>
      <dsp:spPr>
        <a:xfrm rot="19734840">
          <a:off x="6375909" y="1787264"/>
          <a:ext cx="634807" cy="21291"/>
        </a:xfrm>
        <a:custGeom>
          <a:avLst/>
          <a:gdLst/>
          <a:ahLst/>
          <a:cxnLst/>
          <a:rect l="0" t="0" r="0" b="0"/>
          <a:pathLst>
            <a:path>
              <a:moveTo>
                <a:pt x="0" y="10645"/>
              </a:moveTo>
              <a:lnTo>
                <a:pt x="634807" y="106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677442" y="1782040"/>
        <a:ext cx="31740" cy="31740"/>
      </dsp:txXfrm>
    </dsp:sp>
    <dsp:sp modelId="{5A2ED0D7-F38F-4527-A53C-9881DBDB0280}">
      <dsp:nvSpPr>
        <dsp:cNvPr id="0" name=""/>
        <dsp:cNvSpPr/>
      </dsp:nvSpPr>
      <dsp:spPr>
        <a:xfrm>
          <a:off x="6746742" y="-244397"/>
          <a:ext cx="2648255" cy="242354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a:t>Good stand on taxes</a:t>
          </a:r>
        </a:p>
      </dsp:txBody>
      <dsp:txXfrm>
        <a:off x="7134570" y="110522"/>
        <a:ext cx="1872599" cy="1713703"/>
      </dsp:txXfrm>
    </dsp:sp>
    <dsp:sp modelId="{69F38F72-815D-4DC7-AF08-A2CC0544C350}">
      <dsp:nvSpPr>
        <dsp:cNvPr id="0" name=""/>
        <dsp:cNvSpPr/>
      </dsp:nvSpPr>
      <dsp:spPr>
        <a:xfrm rot="1402696">
          <a:off x="6447077" y="3176574"/>
          <a:ext cx="1046863" cy="21291"/>
        </a:xfrm>
        <a:custGeom>
          <a:avLst/>
          <a:gdLst/>
          <a:ahLst/>
          <a:cxnLst/>
          <a:rect l="0" t="0" r="0" b="0"/>
          <a:pathLst>
            <a:path>
              <a:moveTo>
                <a:pt x="0" y="10645"/>
              </a:moveTo>
              <a:lnTo>
                <a:pt x="1046863" y="106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944337" y="3161048"/>
        <a:ext cx="52343" cy="52343"/>
      </dsp:txXfrm>
    </dsp:sp>
    <dsp:sp modelId="{8DE33C15-4E13-4F02-AC98-43FCC0562936}">
      <dsp:nvSpPr>
        <dsp:cNvPr id="0" name=""/>
        <dsp:cNvSpPr/>
      </dsp:nvSpPr>
      <dsp:spPr>
        <a:xfrm>
          <a:off x="6890648" y="3240837"/>
          <a:ext cx="3285143" cy="12438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a:t>Good stand on foreign policy</a:t>
          </a:r>
        </a:p>
      </dsp:txBody>
      <dsp:txXfrm>
        <a:off x="7371746" y="3422994"/>
        <a:ext cx="2322947" cy="879535"/>
      </dsp:txXfrm>
    </dsp:sp>
    <dsp:sp modelId="{EAB914B4-E54E-42FB-95B8-4BC363BD0C6E}">
      <dsp:nvSpPr>
        <dsp:cNvPr id="0" name=""/>
        <dsp:cNvSpPr/>
      </dsp:nvSpPr>
      <dsp:spPr>
        <a:xfrm rot="9197658">
          <a:off x="3467869" y="3265696"/>
          <a:ext cx="1059994" cy="21291"/>
        </a:xfrm>
        <a:custGeom>
          <a:avLst/>
          <a:gdLst/>
          <a:ahLst/>
          <a:cxnLst/>
          <a:rect l="0" t="0" r="0" b="0"/>
          <a:pathLst>
            <a:path>
              <a:moveTo>
                <a:pt x="0" y="10645"/>
              </a:moveTo>
              <a:lnTo>
                <a:pt x="1059994" y="106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971366" y="3249842"/>
        <a:ext cx="52999" cy="52999"/>
      </dsp:txXfrm>
    </dsp:sp>
    <dsp:sp modelId="{56AE50AE-F0ED-49F7-8037-422EBFDCAFFE}">
      <dsp:nvSpPr>
        <dsp:cNvPr id="0" name=""/>
        <dsp:cNvSpPr/>
      </dsp:nvSpPr>
      <dsp:spPr>
        <a:xfrm>
          <a:off x="1324135" y="3343827"/>
          <a:ext cx="2606661" cy="12438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a:t>wrong part of the country</a:t>
          </a:r>
        </a:p>
      </dsp:txBody>
      <dsp:txXfrm>
        <a:off x="1705872" y="3525984"/>
        <a:ext cx="1843187" cy="879535"/>
      </dsp:txXfrm>
    </dsp:sp>
    <dsp:sp modelId="{1E864BED-3D33-4AAB-9A03-78209F302901}">
      <dsp:nvSpPr>
        <dsp:cNvPr id="0" name=""/>
        <dsp:cNvSpPr/>
      </dsp:nvSpPr>
      <dsp:spPr>
        <a:xfrm rot="12342537">
          <a:off x="3578859" y="1841423"/>
          <a:ext cx="929931" cy="21291"/>
        </a:xfrm>
        <a:custGeom>
          <a:avLst/>
          <a:gdLst/>
          <a:ahLst/>
          <a:cxnLst/>
          <a:rect l="0" t="0" r="0" b="0"/>
          <a:pathLst>
            <a:path>
              <a:moveTo>
                <a:pt x="0" y="10645"/>
              </a:moveTo>
              <a:lnTo>
                <a:pt x="929931" y="106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020577" y="1828821"/>
        <a:ext cx="46496" cy="46496"/>
      </dsp:txXfrm>
    </dsp:sp>
    <dsp:sp modelId="{31248397-5212-466E-ADEE-4BA5B3A32F55}">
      <dsp:nvSpPr>
        <dsp:cNvPr id="0" name=""/>
        <dsp:cNvSpPr/>
      </dsp:nvSpPr>
      <dsp:spPr>
        <a:xfrm>
          <a:off x="469406" y="501471"/>
          <a:ext cx="4121906" cy="12438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a:t>Can't trust them</a:t>
          </a:r>
        </a:p>
      </dsp:txBody>
      <dsp:txXfrm>
        <a:off x="1073045" y="683628"/>
        <a:ext cx="2914628" cy="8795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1B3F01-7EBC-4C29-B6DA-A60A91748343}">
      <dsp:nvSpPr>
        <dsp:cNvPr id="0" name=""/>
        <dsp:cNvSpPr/>
      </dsp:nvSpPr>
      <dsp:spPr>
        <a:xfrm>
          <a:off x="726830" y="1062461"/>
          <a:ext cx="3727939" cy="22264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en-US" sz="5400" kern="1200"/>
            <a:t>The Poor</a:t>
          </a:r>
        </a:p>
      </dsp:txBody>
      <dsp:txXfrm>
        <a:off x="1272774" y="1388512"/>
        <a:ext cx="2636051" cy="1574313"/>
      </dsp:txXfrm>
    </dsp:sp>
    <dsp:sp modelId="{E3062CAC-7C7E-4787-9D5D-7DCCB4760DC3}">
      <dsp:nvSpPr>
        <dsp:cNvPr id="0" name=""/>
        <dsp:cNvSpPr/>
      </dsp:nvSpPr>
      <dsp:spPr>
        <a:xfrm rot="19756283">
          <a:off x="3899858" y="1325537"/>
          <a:ext cx="171667" cy="41923"/>
        </a:xfrm>
        <a:custGeom>
          <a:avLst/>
          <a:gdLst/>
          <a:ahLst/>
          <a:cxnLst/>
          <a:rect l="0" t="0" r="0" b="0"/>
          <a:pathLst>
            <a:path>
              <a:moveTo>
                <a:pt x="0" y="20961"/>
              </a:moveTo>
              <a:lnTo>
                <a:pt x="171667" y="209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81400" y="1342208"/>
        <a:ext cx="8583" cy="8583"/>
      </dsp:txXfrm>
    </dsp:sp>
    <dsp:sp modelId="{9ABDAC68-9EA0-4F13-85AB-383AA76BA00C}">
      <dsp:nvSpPr>
        <dsp:cNvPr id="0" name=""/>
        <dsp:cNvSpPr/>
      </dsp:nvSpPr>
      <dsp:spPr>
        <a:xfrm>
          <a:off x="3974752" y="390884"/>
          <a:ext cx="1206847" cy="1206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en-US" sz="5600" kern="1200"/>
            <a:t>A</a:t>
          </a:r>
        </a:p>
      </dsp:txBody>
      <dsp:txXfrm>
        <a:off x="4151491" y="567623"/>
        <a:ext cx="853369" cy="853369"/>
      </dsp:txXfrm>
    </dsp:sp>
    <dsp:sp modelId="{E1E7B8C7-FC50-495C-9AA6-98FAD4B71D9D}">
      <dsp:nvSpPr>
        <dsp:cNvPr id="0" name=""/>
        <dsp:cNvSpPr/>
      </dsp:nvSpPr>
      <dsp:spPr>
        <a:xfrm rot="2016780">
          <a:off x="3812540" y="3062254"/>
          <a:ext cx="287109" cy="41923"/>
        </a:xfrm>
        <a:custGeom>
          <a:avLst/>
          <a:gdLst/>
          <a:ahLst/>
          <a:cxnLst/>
          <a:rect l="0" t="0" r="0" b="0"/>
          <a:pathLst>
            <a:path>
              <a:moveTo>
                <a:pt x="0" y="20961"/>
              </a:moveTo>
              <a:lnTo>
                <a:pt x="287109" y="209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48918" y="3076038"/>
        <a:ext cx="14355" cy="14355"/>
      </dsp:txXfrm>
    </dsp:sp>
    <dsp:sp modelId="{0BD3EB6C-4D81-4D11-A5BD-B33AC83478F7}">
      <dsp:nvSpPr>
        <dsp:cNvPr id="0" name=""/>
        <dsp:cNvSpPr/>
      </dsp:nvSpPr>
      <dsp:spPr>
        <a:xfrm>
          <a:off x="3974752" y="2893305"/>
          <a:ext cx="1206847" cy="1206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en-US" sz="5600" kern="1200"/>
            <a:t>B</a:t>
          </a:r>
        </a:p>
      </dsp:txBody>
      <dsp:txXfrm>
        <a:off x="4151491" y="3070044"/>
        <a:ext cx="853369" cy="853369"/>
      </dsp:txXfrm>
    </dsp:sp>
    <dsp:sp modelId="{E09D94F8-EA52-461C-B043-6718723E1CD5}">
      <dsp:nvSpPr>
        <dsp:cNvPr id="0" name=""/>
        <dsp:cNvSpPr/>
      </dsp:nvSpPr>
      <dsp:spPr>
        <a:xfrm rot="8499281">
          <a:off x="1022909" y="3197787"/>
          <a:ext cx="498535" cy="41923"/>
        </a:xfrm>
        <a:custGeom>
          <a:avLst/>
          <a:gdLst/>
          <a:ahLst/>
          <a:cxnLst/>
          <a:rect l="0" t="0" r="0" b="0"/>
          <a:pathLst>
            <a:path>
              <a:moveTo>
                <a:pt x="0" y="20961"/>
              </a:moveTo>
              <a:lnTo>
                <a:pt x="498535" y="209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259713" y="3206285"/>
        <a:ext cx="24926" cy="24926"/>
      </dsp:txXfrm>
    </dsp:sp>
    <dsp:sp modelId="{870787AF-7AFD-429A-8A99-1F84E5AC1D1D}">
      <dsp:nvSpPr>
        <dsp:cNvPr id="0" name=""/>
        <dsp:cNvSpPr/>
      </dsp:nvSpPr>
      <dsp:spPr>
        <a:xfrm>
          <a:off x="0" y="3144334"/>
          <a:ext cx="1206847" cy="1206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en-US" sz="5600" kern="1200"/>
            <a:t>D</a:t>
          </a:r>
        </a:p>
      </dsp:txBody>
      <dsp:txXfrm>
        <a:off x="176739" y="3321073"/>
        <a:ext cx="853369" cy="853369"/>
      </dsp:txXfrm>
    </dsp:sp>
    <dsp:sp modelId="{EE9B6F9B-6CFB-4C70-A8B4-E5BBCF4AF324}">
      <dsp:nvSpPr>
        <dsp:cNvPr id="0" name=""/>
        <dsp:cNvSpPr/>
      </dsp:nvSpPr>
      <dsp:spPr>
        <a:xfrm rot="12539005">
          <a:off x="1124624" y="1371960"/>
          <a:ext cx="106196" cy="41923"/>
        </a:xfrm>
        <a:custGeom>
          <a:avLst/>
          <a:gdLst/>
          <a:ahLst/>
          <a:cxnLst/>
          <a:rect l="0" t="0" r="0" b="0"/>
          <a:pathLst>
            <a:path>
              <a:moveTo>
                <a:pt x="0" y="20961"/>
              </a:moveTo>
              <a:lnTo>
                <a:pt x="106196" y="209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175067" y="1390267"/>
        <a:ext cx="5309" cy="5309"/>
      </dsp:txXfrm>
    </dsp:sp>
    <dsp:sp modelId="{F5487B22-9EDB-430A-AC0C-A543906A3B78}">
      <dsp:nvSpPr>
        <dsp:cNvPr id="0" name=""/>
        <dsp:cNvSpPr/>
      </dsp:nvSpPr>
      <dsp:spPr>
        <a:xfrm>
          <a:off x="0" y="471376"/>
          <a:ext cx="1206847" cy="1206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en-US" sz="5600" kern="1200"/>
            <a:t>C</a:t>
          </a:r>
        </a:p>
      </dsp:txBody>
      <dsp:txXfrm>
        <a:off x="176739" y="648115"/>
        <a:ext cx="853369" cy="8533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1B3F01-7EBC-4C29-B6DA-A60A91748343}">
      <dsp:nvSpPr>
        <dsp:cNvPr id="0" name=""/>
        <dsp:cNvSpPr/>
      </dsp:nvSpPr>
      <dsp:spPr>
        <a:xfrm>
          <a:off x="726830" y="1062461"/>
          <a:ext cx="3727939" cy="22264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r>
            <a:rPr lang="en-US" sz="6300" kern="1200"/>
            <a:t>Poverty</a:t>
          </a:r>
        </a:p>
      </dsp:txBody>
      <dsp:txXfrm>
        <a:off x="1272774" y="1388512"/>
        <a:ext cx="2636051" cy="1574313"/>
      </dsp:txXfrm>
    </dsp:sp>
    <dsp:sp modelId="{E3062CAC-7C7E-4787-9D5D-7DCCB4760DC3}">
      <dsp:nvSpPr>
        <dsp:cNvPr id="0" name=""/>
        <dsp:cNvSpPr/>
      </dsp:nvSpPr>
      <dsp:spPr>
        <a:xfrm rot="19756283">
          <a:off x="3899858" y="1325537"/>
          <a:ext cx="171667" cy="41923"/>
        </a:xfrm>
        <a:custGeom>
          <a:avLst/>
          <a:gdLst/>
          <a:ahLst/>
          <a:cxnLst/>
          <a:rect l="0" t="0" r="0" b="0"/>
          <a:pathLst>
            <a:path>
              <a:moveTo>
                <a:pt x="0" y="20961"/>
              </a:moveTo>
              <a:lnTo>
                <a:pt x="171667" y="209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81400" y="1342208"/>
        <a:ext cx="8583" cy="8583"/>
      </dsp:txXfrm>
    </dsp:sp>
    <dsp:sp modelId="{9ABDAC68-9EA0-4F13-85AB-383AA76BA00C}">
      <dsp:nvSpPr>
        <dsp:cNvPr id="0" name=""/>
        <dsp:cNvSpPr/>
      </dsp:nvSpPr>
      <dsp:spPr>
        <a:xfrm>
          <a:off x="3974752" y="390884"/>
          <a:ext cx="1206847" cy="1206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en-US" sz="5600" kern="1200"/>
            <a:t>A</a:t>
          </a:r>
        </a:p>
      </dsp:txBody>
      <dsp:txXfrm>
        <a:off x="4151491" y="567623"/>
        <a:ext cx="853369" cy="853369"/>
      </dsp:txXfrm>
    </dsp:sp>
    <dsp:sp modelId="{E1E7B8C7-FC50-495C-9AA6-98FAD4B71D9D}">
      <dsp:nvSpPr>
        <dsp:cNvPr id="0" name=""/>
        <dsp:cNvSpPr/>
      </dsp:nvSpPr>
      <dsp:spPr>
        <a:xfrm rot="2016780">
          <a:off x="3812540" y="3062254"/>
          <a:ext cx="287109" cy="41923"/>
        </a:xfrm>
        <a:custGeom>
          <a:avLst/>
          <a:gdLst/>
          <a:ahLst/>
          <a:cxnLst/>
          <a:rect l="0" t="0" r="0" b="0"/>
          <a:pathLst>
            <a:path>
              <a:moveTo>
                <a:pt x="0" y="20961"/>
              </a:moveTo>
              <a:lnTo>
                <a:pt x="287109" y="209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48918" y="3076038"/>
        <a:ext cx="14355" cy="14355"/>
      </dsp:txXfrm>
    </dsp:sp>
    <dsp:sp modelId="{0BD3EB6C-4D81-4D11-A5BD-B33AC83478F7}">
      <dsp:nvSpPr>
        <dsp:cNvPr id="0" name=""/>
        <dsp:cNvSpPr/>
      </dsp:nvSpPr>
      <dsp:spPr>
        <a:xfrm>
          <a:off x="3974752" y="2893305"/>
          <a:ext cx="1206847" cy="1206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en-US" sz="5600" kern="1200"/>
            <a:t>B</a:t>
          </a:r>
        </a:p>
      </dsp:txBody>
      <dsp:txXfrm>
        <a:off x="4151491" y="3070044"/>
        <a:ext cx="853369" cy="853369"/>
      </dsp:txXfrm>
    </dsp:sp>
    <dsp:sp modelId="{E09D94F8-EA52-461C-B043-6718723E1CD5}">
      <dsp:nvSpPr>
        <dsp:cNvPr id="0" name=""/>
        <dsp:cNvSpPr/>
      </dsp:nvSpPr>
      <dsp:spPr>
        <a:xfrm rot="8499281">
          <a:off x="1022909" y="3197787"/>
          <a:ext cx="498535" cy="41923"/>
        </a:xfrm>
        <a:custGeom>
          <a:avLst/>
          <a:gdLst/>
          <a:ahLst/>
          <a:cxnLst/>
          <a:rect l="0" t="0" r="0" b="0"/>
          <a:pathLst>
            <a:path>
              <a:moveTo>
                <a:pt x="0" y="20961"/>
              </a:moveTo>
              <a:lnTo>
                <a:pt x="498535" y="209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259713" y="3206285"/>
        <a:ext cx="24926" cy="24926"/>
      </dsp:txXfrm>
    </dsp:sp>
    <dsp:sp modelId="{870787AF-7AFD-429A-8A99-1F84E5AC1D1D}">
      <dsp:nvSpPr>
        <dsp:cNvPr id="0" name=""/>
        <dsp:cNvSpPr/>
      </dsp:nvSpPr>
      <dsp:spPr>
        <a:xfrm>
          <a:off x="0" y="3144334"/>
          <a:ext cx="1206847" cy="1206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en-US" sz="5600" kern="1200"/>
            <a:t>D</a:t>
          </a:r>
        </a:p>
      </dsp:txBody>
      <dsp:txXfrm>
        <a:off x="176739" y="3321073"/>
        <a:ext cx="853369" cy="853369"/>
      </dsp:txXfrm>
    </dsp:sp>
    <dsp:sp modelId="{EE9B6F9B-6CFB-4C70-A8B4-E5BBCF4AF324}">
      <dsp:nvSpPr>
        <dsp:cNvPr id="0" name=""/>
        <dsp:cNvSpPr/>
      </dsp:nvSpPr>
      <dsp:spPr>
        <a:xfrm rot="12539005">
          <a:off x="1124624" y="1371960"/>
          <a:ext cx="106196" cy="41923"/>
        </a:xfrm>
        <a:custGeom>
          <a:avLst/>
          <a:gdLst/>
          <a:ahLst/>
          <a:cxnLst/>
          <a:rect l="0" t="0" r="0" b="0"/>
          <a:pathLst>
            <a:path>
              <a:moveTo>
                <a:pt x="0" y="20961"/>
              </a:moveTo>
              <a:lnTo>
                <a:pt x="106196" y="209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175067" y="1390267"/>
        <a:ext cx="5309" cy="5309"/>
      </dsp:txXfrm>
    </dsp:sp>
    <dsp:sp modelId="{F5487B22-9EDB-430A-AC0C-A543906A3B78}">
      <dsp:nvSpPr>
        <dsp:cNvPr id="0" name=""/>
        <dsp:cNvSpPr/>
      </dsp:nvSpPr>
      <dsp:spPr>
        <a:xfrm>
          <a:off x="0" y="471376"/>
          <a:ext cx="1206847" cy="1206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en-US" sz="5600" kern="1200"/>
            <a:t>C</a:t>
          </a:r>
        </a:p>
      </dsp:txBody>
      <dsp:txXfrm>
        <a:off x="176739" y="648115"/>
        <a:ext cx="853369" cy="85336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0.14675</cdr:x>
      <cdr:y>0.5285</cdr:y>
    </cdr:from>
    <cdr:to>
      <cdr:x>0.95825</cdr:x>
      <cdr:y>0.5285</cdr:y>
    </cdr:to>
    <cdr:sp macro="" textlink="">
      <cdr:nvSpPr>
        <cdr:cNvPr id="2049" name="Line 1"/>
        <cdr:cNvSpPr>
          <a:spLocks xmlns:a="http://schemas.openxmlformats.org/drawingml/2006/main" noChangeShapeType="1"/>
        </cdr:cNvSpPr>
      </cdr:nvSpPr>
      <cdr:spPr bwMode="auto">
        <a:xfrm xmlns:a="http://schemas.openxmlformats.org/drawingml/2006/main">
          <a:off x="1259412" y="3085819"/>
          <a:ext cx="6964313" cy="0"/>
        </a:xfrm>
        <a:prstGeom xmlns:a="http://schemas.openxmlformats.org/drawingml/2006/main" prst="line">
          <a:avLst/>
        </a:prstGeom>
        <a:noFill xmlns:a="http://schemas.openxmlformats.org/drawingml/2006/main"/>
        <a:ln xmlns:a="http://schemas.openxmlformats.org/drawingml/2006/main" w="28575">
          <a:solidFill>
            <a:srgbClr xmlns:mc="http://schemas.openxmlformats.org/markup-compatibility/2006" xmlns:a14="http://schemas.microsoft.com/office/drawing/2010/main" val="000000" mc:Ignorable="a14" a14:legacySpreadsheetColorIndex="64"/>
          </a:solidFill>
          <a:round/>
          <a:headEnd/>
          <a:tailEnd/>
        </a:ln>
        <a:extLst xmlns:a="http://schemas.openxmlformats.org/drawingml/2006/main">
          <a:ext uri="{909E8E84-426E-40DD-AFC4-6F175D3DCCD1}">
            <a14:hiddenFill xmlns:a14="http://schemas.microsoft.com/office/drawing/2010/main">
              <a:noFill/>
            </a14:hiddenFill>
          </a:ext>
        </a:extLst>
      </cdr:spPr>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9/3/2019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a:t>
            </a:fld>
            <a:endParaRPr lang="en-US"/>
          </a:p>
        </p:txBody>
      </p:sp>
    </p:spTree>
    <p:extLst>
      <p:ext uri="{BB962C8B-B14F-4D97-AF65-F5344CB8AC3E}">
        <p14:creationId xmlns:p14="http://schemas.microsoft.com/office/powerpoint/2010/main" val="4268239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16</a:t>
            </a:fld>
            <a:endParaRPr lang="en-US"/>
          </a:p>
        </p:txBody>
      </p:sp>
    </p:spTree>
    <p:extLst>
      <p:ext uri="{BB962C8B-B14F-4D97-AF65-F5344CB8AC3E}">
        <p14:creationId xmlns:p14="http://schemas.microsoft.com/office/powerpoint/2010/main" val="2436926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17</a:t>
            </a:fld>
            <a:endParaRPr lang="en-US"/>
          </a:p>
        </p:txBody>
      </p:sp>
    </p:spTree>
    <p:extLst>
      <p:ext uri="{BB962C8B-B14F-4D97-AF65-F5344CB8AC3E}">
        <p14:creationId xmlns:p14="http://schemas.microsoft.com/office/powerpoint/2010/main" val="3239846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18</a:t>
            </a:fld>
            <a:endParaRPr lang="en-US"/>
          </a:p>
        </p:txBody>
      </p:sp>
    </p:spTree>
    <p:extLst>
      <p:ext uri="{BB962C8B-B14F-4D97-AF65-F5344CB8AC3E}">
        <p14:creationId xmlns:p14="http://schemas.microsoft.com/office/powerpoint/2010/main" val="2862536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19</a:t>
            </a:fld>
            <a:endParaRPr lang="en-US"/>
          </a:p>
        </p:txBody>
      </p:sp>
    </p:spTree>
    <p:extLst>
      <p:ext uri="{BB962C8B-B14F-4D97-AF65-F5344CB8AC3E}">
        <p14:creationId xmlns:p14="http://schemas.microsoft.com/office/powerpoint/2010/main" val="4163319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20</a:t>
            </a:fld>
            <a:endParaRPr lang="en-US"/>
          </a:p>
        </p:txBody>
      </p:sp>
    </p:spTree>
    <p:extLst>
      <p:ext uri="{BB962C8B-B14F-4D97-AF65-F5344CB8AC3E}">
        <p14:creationId xmlns:p14="http://schemas.microsoft.com/office/powerpoint/2010/main" val="2509042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8</a:t>
            </a:fld>
            <a:endParaRPr lang="en-US"/>
          </a:p>
        </p:txBody>
      </p:sp>
    </p:spTree>
    <p:extLst>
      <p:ext uri="{BB962C8B-B14F-4D97-AF65-F5344CB8AC3E}">
        <p14:creationId xmlns:p14="http://schemas.microsoft.com/office/powerpoint/2010/main" val="790036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9</a:t>
            </a:fld>
            <a:endParaRPr lang="en-US"/>
          </a:p>
        </p:txBody>
      </p:sp>
    </p:spTree>
    <p:extLst>
      <p:ext uri="{BB962C8B-B14F-4D97-AF65-F5344CB8AC3E}">
        <p14:creationId xmlns:p14="http://schemas.microsoft.com/office/powerpoint/2010/main" val="4278908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10</a:t>
            </a:fld>
            <a:endParaRPr lang="en-US"/>
          </a:p>
        </p:txBody>
      </p:sp>
    </p:spTree>
    <p:extLst>
      <p:ext uri="{BB962C8B-B14F-4D97-AF65-F5344CB8AC3E}">
        <p14:creationId xmlns:p14="http://schemas.microsoft.com/office/powerpoint/2010/main" val="3765101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11</a:t>
            </a:fld>
            <a:endParaRPr lang="en-US"/>
          </a:p>
        </p:txBody>
      </p:sp>
    </p:spTree>
    <p:extLst>
      <p:ext uri="{BB962C8B-B14F-4D97-AF65-F5344CB8AC3E}">
        <p14:creationId xmlns:p14="http://schemas.microsoft.com/office/powerpoint/2010/main" val="1836618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12</a:t>
            </a:fld>
            <a:endParaRPr lang="en-US"/>
          </a:p>
        </p:txBody>
      </p:sp>
    </p:spTree>
    <p:extLst>
      <p:ext uri="{BB962C8B-B14F-4D97-AF65-F5344CB8AC3E}">
        <p14:creationId xmlns:p14="http://schemas.microsoft.com/office/powerpoint/2010/main" val="2453298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13</a:t>
            </a:fld>
            <a:endParaRPr lang="en-US"/>
          </a:p>
        </p:txBody>
      </p:sp>
    </p:spTree>
    <p:extLst>
      <p:ext uri="{BB962C8B-B14F-4D97-AF65-F5344CB8AC3E}">
        <p14:creationId xmlns:p14="http://schemas.microsoft.com/office/powerpoint/2010/main" val="3666465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14</a:t>
            </a:fld>
            <a:endParaRPr lang="en-US"/>
          </a:p>
        </p:txBody>
      </p:sp>
    </p:spTree>
    <p:extLst>
      <p:ext uri="{BB962C8B-B14F-4D97-AF65-F5344CB8AC3E}">
        <p14:creationId xmlns:p14="http://schemas.microsoft.com/office/powerpoint/2010/main" val="3616610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15</a:t>
            </a:fld>
            <a:endParaRPr lang="en-US"/>
          </a:p>
        </p:txBody>
      </p:sp>
    </p:spTree>
    <p:extLst>
      <p:ext uri="{BB962C8B-B14F-4D97-AF65-F5344CB8AC3E}">
        <p14:creationId xmlns:p14="http://schemas.microsoft.com/office/powerpoint/2010/main" val="4238313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458B1B-8F6B-48EA-A9FA-C3D91C6CE098}" type="datetime1">
              <a:rPr lang="en-US" smtClean="0"/>
              <a:t>9/3/2019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EF177-4612-4A7C-8EB3-0BA8D82BA92B}" type="datetime1">
              <a:rPr lang="en-US" smtClean="0"/>
              <a:t>9/3/2019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30856-0CFA-45AA-977B-013516DCECD3}" type="datetime1">
              <a:rPr lang="en-US" smtClean="0"/>
              <a:t>9/3/2019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E25DC-B518-43BB-9A49-114D1544F5F4}" type="datetime1">
              <a:rPr lang="en-US" smtClean="0"/>
              <a:t>9/3/2019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8D9475-80C6-4654-88A0-083BF39BB5EB}" type="datetime1">
              <a:rPr lang="en-US" smtClean="0"/>
              <a:t>9/3/2019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D411B-40AA-4AC5-A0AB-04F2A1C9CC45}" type="datetime1">
              <a:rPr lang="en-US" smtClean="0"/>
              <a:t>9/3/2019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8B3DFF-562C-48EB-AD7C-62D85592E9C5}" type="datetime1">
              <a:rPr lang="en-US" smtClean="0"/>
              <a:t>9/3/2019</a:t>
            </a:fld>
            <a:endParaRPr lang="en-US"/>
          </a:p>
        </p:txBody>
      </p:sp>
      <p:sp>
        <p:nvSpPr>
          <p:cNvPr id="8" name="Footer Placeholder 7"/>
          <p:cNvSpPr>
            <a:spLocks noGrp="1"/>
          </p:cNvSpPr>
          <p:nvPr>
            <p:ph type="ftr" sz="quarter" idx="11"/>
          </p:nvPr>
        </p:nvSpPr>
        <p:spPr/>
        <p:txBody>
          <a:bodyPr/>
          <a:lstStyle/>
          <a:p>
            <a:r>
              <a:rPr lang="en-US" smtClean="0"/>
              <a:t>POLI 421, Framing Public Policies</a:t>
            </a:r>
            <a:endParaRPr lang="en-US"/>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4252A-6074-4E4B-B38D-76ABDE46B1DD}" type="datetime1">
              <a:rPr lang="en-US" smtClean="0"/>
              <a:t>9/3/2019</a:t>
            </a:fld>
            <a:endParaRPr lang="en-US"/>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E775F-4D37-4F60-AE62-B3AF3C57749C}" type="datetime1">
              <a:rPr lang="en-US" smtClean="0"/>
              <a:t>9/3/2019</a:t>
            </a:fld>
            <a:endParaRPr lang="en-US"/>
          </a:p>
        </p:txBody>
      </p:sp>
      <p:sp>
        <p:nvSpPr>
          <p:cNvPr id="3" name="Footer Placeholder 2"/>
          <p:cNvSpPr>
            <a:spLocks noGrp="1"/>
          </p:cNvSpPr>
          <p:nvPr>
            <p:ph type="ftr" sz="quarter" idx="11"/>
          </p:nvPr>
        </p:nvSpPr>
        <p:spPr/>
        <p:txBody>
          <a:bodyPr/>
          <a:lstStyle/>
          <a:p>
            <a:r>
              <a:rPr lang="en-US" smtClean="0"/>
              <a:t>POLI 421, Framing Public Policies</a:t>
            </a:r>
            <a:endParaRPr lang="en-US"/>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FA9364-426C-4E20-A17B-CE059EAB45A0}" type="datetime1">
              <a:rPr lang="en-US" smtClean="0"/>
              <a:t>9/3/2019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8E0F6E-707B-499F-865D-2DB1C832040C}" type="datetime1">
              <a:rPr lang="en-US" smtClean="0"/>
              <a:t>9/3/2019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1BB7E-A085-40C1-8D74-504CFFC9A397}" type="datetime1">
              <a:rPr lang="en-US" smtClean="0"/>
              <a:t>9/3/2019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POLI 421, Framing Public Policies</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microsoft.com/office/2007/relationships/diagramDrawing" Target="../diagrams/drawing4.xml"/><Relationship Id="rId13" Type="http://schemas.microsoft.com/office/2007/relationships/diagramDrawing" Target="../diagrams/drawing5.xml"/><Relationship Id="rId3" Type="http://schemas.openxmlformats.org/officeDocument/2006/relationships/image" Target="../media/image1.png"/><Relationship Id="rId7" Type="http://schemas.openxmlformats.org/officeDocument/2006/relationships/diagramColors" Target="../diagrams/colors4.xml"/><Relationship Id="rId12" Type="http://schemas.openxmlformats.org/officeDocument/2006/relationships/diagramColors" Target="../diagrams/colors5.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QuickStyle" Target="../diagrams/quickStyle4.xml"/><Relationship Id="rId11" Type="http://schemas.openxmlformats.org/officeDocument/2006/relationships/diagramQuickStyle" Target="../diagrams/quickStyle5.xml"/><Relationship Id="rId5" Type="http://schemas.openxmlformats.org/officeDocument/2006/relationships/diagramLayout" Target="../diagrams/layout4.xml"/><Relationship Id="rId10" Type="http://schemas.openxmlformats.org/officeDocument/2006/relationships/diagramLayout" Target="../diagrams/layout5.xml"/><Relationship Id="rId4" Type="http://schemas.openxmlformats.org/officeDocument/2006/relationships/diagramData" Target="../diagrams/data4.xml"/><Relationship Id="rId9" Type="http://schemas.openxmlformats.org/officeDocument/2006/relationships/diagramData" Target="../diagrams/data5.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2"/>
            <a:ext cx="9144000" cy="2132569"/>
          </a:xfrm>
        </p:spPr>
        <p:txBody>
          <a:bodyPr>
            <a:normAutofit/>
          </a:bodyPr>
          <a:lstStyle/>
          <a:p>
            <a:r>
              <a:rPr lang="en-US" sz="3200" dirty="0" smtClean="0"/>
              <a:t>Chong and </a:t>
            </a:r>
            <a:r>
              <a:rPr lang="en-US" sz="3200" dirty="0" err="1" smtClean="0"/>
              <a:t>Druckman</a:t>
            </a:r>
            <a:r>
              <a:rPr lang="en-US" sz="3200" dirty="0" smtClean="0"/>
              <a:t/>
            </a:r>
            <a:br>
              <a:rPr lang="en-US" sz="3200" dirty="0" smtClean="0"/>
            </a:br>
            <a:r>
              <a:rPr lang="en-US" sz="3200" dirty="0" smtClean="0"/>
              <a:t>Framing Theory</a:t>
            </a:r>
            <a:br>
              <a:rPr lang="en-US" sz="3200" dirty="0" smtClean="0"/>
            </a:br>
            <a:r>
              <a:rPr lang="en-US" sz="3200" dirty="0" smtClean="0"/>
              <a:t>September 4, 2019</a:t>
            </a:r>
            <a:r>
              <a:rPr lang="en-US" sz="3200" dirty="0" smtClean="0"/>
              <a:t/>
            </a:r>
            <a:br>
              <a:rPr lang="en-US" sz="3200" dirty="0" smtClean="0"/>
            </a:br>
            <a:endParaRPr lang="en-US" sz="3200" dirty="0"/>
          </a:p>
        </p:txBody>
      </p:sp>
      <p:sp>
        <p:nvSpPr>
          <p:cNvPr id="5" name="Subtitle 4"/>
          <p:cNvSpPr>
            <a:spLocks noGrp="1"/>
          </p:cNvSpPr>
          <p:nvPr>
            <p:ph type="subTitle" idx="1"/>
          </p:nvPr>
        </p:nvSpPr>
        <p:spPr>
          <a:xfrm>
            <a:off x="1524000" y="2931105"/>
            <a:ext cx="9144000" cy="2945820"/>
          </a:xfrm>
        </p:spPr>
        <p:txBody>
          <a:bodyPr>
            <a:normAutofit/>
          </a:bodyPr>
          <a:lstStyle/>
          <a:p>
            <a:endParaRPr lang="en-US" sz="2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smtClean="0"/>
              <a:t>POLI 421, Framing Public Policies</a:t>
            </a:r>
            <a:endParaRPr lang="en-US"/>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graphicFrame>
        <p:nvGraphicFramePr>
          <p:cNvPr id="8" name="Content Placeholder 7"/>
          <p:cNvGraphicFramePr>
            <a:graphicFrameLocks noGrp="1"/>
          </p:cNvGraphicFramePr>
          <p:nvPr>
            <p:ph idx="1"/>
          </p:nvPr>
        </p:nvGraphicFramePr>
        <p:xfrm>
          <a:off x="838200" y="1392238"/>
          <a:ext cx="10515600" cy="44846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73105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11</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graphicFrame>
        <p:nvGraphicFramePr>
          <p:cNvPr id="8" name="Content Placeholder 7"/>
          <p:cNvGraphicFramePr>
            <a:graphicFrameLocks noGrp="1"/>
          </p:cNvGraphicFramePr>
          <p:nvPr>
            <p:ph idx="1"/>
          </p:nvPr>
        </p:nvGraphicFramePr>
        <p:xfrm>
          <a:off x="838200" y="1392238"/>
          <a:ext cx="10515600" cy="44846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42978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interesting elements about these associations</a:t>
            </a:r>
            <a:endParaRPr lang="en-US" dirty="0"/>
          </a:p>
        </p:txBody>
      </p:sp>
      <p:sp>
        <p:nvSpPr>
          <p:cNvPr id="3" name="Content Placeholder 2"/>
          <p:cNvSpPr>
            <a:spLocks noGrp="1"/>
          </p:cNvSpPr>
          <p:nvPr>
            <p:ph idx="1"/>
          </p:nvPr>
        </p:nvSpPr>
        <p:spPr>
          <a:xfrm>
            <a:off x="838200" y="1690688"/>
            <a:ext cx="10515600" cy="4186237"/>
          </a:xfrm>
        </p:spPr>
        <p:txBody>
          <a:bodyPr>
            <a:normAutofit/>
          </a:bodyPr>
          <a:lstStyle/>
          <a:p>
            <a:r>
              <a:rPr lang="en-US" dirty="0" smtClean="0"/>
              <a:t>A given object may stimulate any number of associations in your mind</a:t>
            </a:r>
          </a:p>
          <a:p>
            <a:r>
              <a:rPr lang="en-US" dirty="0" smtClean="0"/>
              <a:t>These associations may be completely different from each other: incommensurate trade-offs</a:t>
            </a:r>
          </a:p>
          <a:p>
            <a:r>
              <a:rPr lang="en-US" dirty="0" smtClean="0"/>
              <a:t>That is, you might think: good on the issue of trade, but bad on the issue of integrity or personal morals</a:t>
            </a:r>
          </a:p>
          <a:p>
            <a:r>
              <a:rPr lang="en-US" dirty="0" smtClean="0"/>
              <a:t>Trade-offs with incommensurate or non-comparable items.</a:t>
            </a:r>
          </a:p>
          <a:p>
            <a:r>
              <a:rPr lang="en-US" dirty="0" smtClean="0"/>
              <a:t>Buying a car: you like the performance, but it’s the wrong color</a:t>
            </a:r>
          </a:p>
          <a:p>
            <a:r>
              <a:rPr lang="en-US" dirty="0" smtClean="0"/>
              <a:t>No right or wrong way to do that</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124607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features about these associations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There is no fixed set of salience or weight that you might give to any one of them.</a:t>
            </a:r>
          </a:p>
          <a:p>
            <a:r>
              <a:rPr lang="en-US" dirty="0" smtClean="0"/>
              <a:t>There is no fixed number of associations you might consider</a:t>
            </a:r>
          </a:p>
          <a:p>
            <a:endParaRPr lang="en-US" dirty="0"/>
          </a:p>
          <a:p>
            <a:r>
              <a:rPr lang="en-US" dirty="0" smtClean="0"/>
              <a:t>When I did a book in 2008 on how the death penalty is framed in media discussion, guess how many different arguments pro- and con- that we enumerated?</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915671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67. And here is how some of them varied in news coverage over time…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graphicFrame>
        <p:nvGraphicFramePr>
          <p:cNvPr id="8" name="Content Placeholder 7"/>
          <p:cNvGraphicFramePr>
            <a:graphicFrameLocks noGrp="1"/>
          </p:cNvGraphicFramePr>
          <p:nvPr>
            <p:ph idx="1"/>
            <p:extLst/>
          </p:nvPr>
        </p:nvGraphicFramePr>
        <p:xfrm>
          <a:off x="838200" y="1646664"/>
          <a:ext cx="10515600" cy="448468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56654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topic determines the tone…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graphicFrame>
        <p:nvGraphicFramePr>
          <p:cNvPr id="8" name="Content Placeholder 7"/>
          <p:cNvGraphicFramePr>
            <a:graphicFrameLocks noGrp="1"/>
          </p:cNvGraphicFramePr>
          <p:nvPr>
            <p:ph idx="1"/>
          </p:nvPr>
        </p:nvGraphicFramePr>
        <p:xfrm>
          <a:off x="838200" y="1392238"/>
          <a:ext cx="10515600" cy="448468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76933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the defendant, or the victim?</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graphicFrame>
        <p:nvGraphicFramePr>
          <p:cNvPr id="8" name="Content Placeholder 7"/>
          <p:cNvGraphicFramePr>
            <a:graphicFrameLocks noGrp="1"/>
          </p:cNvGraphicFramePr>
          <p:nvPr>
            <p:ph idx="1"/>
          </p:nvPr>
        </p:nvGraphicFramePr>
        <p:xfrm>
          <a:off x="838200" y="1392238"/>
          <a:ext cx="10515600" cy="448468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078468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Victim / Defendant Focus over time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graphicFrame>
        <p:nvGraphicFramePr>
          <p:cNvPr id="8" name="Content Placeholder 7"/>
          <p:cNvGraphicFramePr>
            <a:graphicFrameLocks noGrp="1"/>
          </p:cNvGraphicFramePr>
          <p:nvPr>
            <p:ph idx="1"/>
          </p:nvPr>
        </p:nvGraphicFramePr>
        <p:xfrm>
          <a:off x="838200" y="1392238"/>
          <a:ext cx="10515600" cy="448468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04308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this really changes a lot over time</a:t>
            </a:r>
            <a:endParaRPr lang="en-US" dirty="0"/>
          </a:p>
        </p:txBody>
      </p:sp>
      <p:sp>
        <p:nvSpPr>
          <p:cNvPr id="3" name="Content Placeholder 2"/>
          <p:cNvSpPr>
            <a:spLocks noGrp="1"/>
          </p:cNvSpPr>
          <p:nvPr>
            <p:ph idx="1"/>
          </p:nvPr>
        </p:nvSpPr>
        <p:spPr>
          <a:xfrm>
            <a:off x="838200" y="1392072"/>
            <a:ext cx="10515600" cy="4484853"/>
          </a:xfrm>
        </p:spPr>
        <p:txBody>
          <a:bodyPr>
            <a:normAutofit lnSpcReduction="10000"/>
          </a:bodyPr>
          <a:lstStyle/>
          <a:p>
            <a:r>
              <a:rPr lang="en-US" dirty="0" smtClean="0"/>
              <a:t>Does your opinion change if your focus changes?</a:t>
            </a:r>
          </a:p>
          <a:p>
            <a:r>
              <a:rPr lang="en-US" dirty="0" smtClean="0"/>
              <a:t>Let’s say you are totally stable:</a:t>
            </a:r>
          </a:p>
          <a:p>
            <a:pPr lvl="1"/>
            <a:r>
              <a:rPr lang="en-US" dirty="0" smtClean="0"/>
              <a:t>You don’t like liars</a:t>
            </a:r>
          </a:p>
          <a:p>
            <a:pPr lvl="1"/>
            <a:r>
              <a:rPr lang="en-US" dirty="0" smtClean="0"/>
              <a:t>You support restricting immigration</a:t>
            </a:r>
          </a:p>
          <a:p>
            <a:pPr lvl="1"/>
            <a:r>
              <a:rPr lang="en-US" dirty="0" smtClean="0"/>
              <a:t>You also have other policy preferences and associate a candidate with a wide mix of attributes.</a:t>
            </a:r>
          </a:p>
          <a:p>
            <a:pPr lvl="1"/>
            <a:endParaRPr lang="en-US" dirty="0"/>
          </a:p>
          <a:p>
            <a:pPr lvl="1"/>
            <a:r>
              <a:rPr lang="en-US" dirty="0" smtClean="0"/>
              <a:t>At Time1 you support a given candidate</a:t>
            </a:r>
          </a:p>
          <a:p>
            <a:pPr lvl="1"/>
            <a:r>
              <a:rPr lang="en-US" dirty="0" smtClean="0"/>
              <a:t>At Time2, after relative attention shifts to a different set of attributes, you no longer support that candidate</a:t>
            </a:r>
          </a:p>
          <a:p>
            <a:r>
              <a:rPr lang="en-US" dirty="0" smtClean="0"/>
              <a:t>Did you change your mind? (You did change your behavior.)</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485915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like dissent, but not dissenters</a:t>
            </a:r>
            <a:endParaRPr lang="en-US" dirty="0"/>
          </a:p>
        </p:txBody>
      </p:sp>
      <p:sp>
        <p:nvSpPr>
          <p:cNvPr id="3" name="Content Placeholder 2"/>
          <p:cNvSpPr>
            <a:spLocks noGrp="1"/>
          </p:cNvSpPr>
          <p:nvPr>
            <p:ph idx="1"/>
          </p:nvPr>
        </p:nvSpPr>
        <p:spPr>
          <a:xfrm>
            <a:off x="838200" y="1392072"/>
            <a:ext cx="10515600" cy="4484853"/>
          </a:xfrm>
        </p:spPr>
        <p:txBody>
          <a:bodyPr>
            <a:normAutofit fontScale="92500"/>
          </a:bodyPr>
          <a:lstStyle/>
          <a:p>
            <a:r>
              <a:rPr lang="en-US" dirty="0" smtClean="0"/>
              <a:t>Everyone agrees (generally) with various freedom of speech statements.</a:t>
            </a:r>
          </a:p>
          <a:p>
            <a:endParaRPr lang="en-US" dirty="0"/>
          </a:p>
          <a:p>
            <a:r>
              <a:rPr lang="en-US" dirty="0" smtClean="0"/>
              <a:t>But when “communists”, “flag burners”, “white nationalists”, “neo-Nazis” or other “radicals” are the object, opinion might differ.</a:t>
            </a:r>
          </a:p>
          <a:p>
            <a:endParaRPr lang="en-US" dirty="0"/>
          </a:p>
          <a:p>
            <a:r>
              <a:rPr lang="en-US" dirty="0" smtClean="0"/>
              <a:t>Think back to the opinion-object idea. What’s at the center of the circle, and what psychological / cognitive connections do you have with it?</a:t>
            </a:r>
          </a:p>
          <a:p>
            <a:pPr lvl="1"/>
            <a:r>
              <a:rPr lang="en-US" dirty="0" smtClean="0"/>
              <a:t>Dissent &gt; American tradition &gt; Freedom of speech &gt; basic US values (maybe?)</a:t>
            </a:r>
          </a:p>
          <a:p>
            <a:pPr lvl="1"/>
            <a:r>
              <a:rPr lang="en-US" dirty="0" smtClean="0"/>
              <a:t>Dissenters &gt; people you disagree with &gt; rabble-rousers &gt; trouble-makers &gt; violence &gt; crime&gt; danger (maybe?)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079031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word about term paper projects…</a:t>
            </a:r>
            <a:endParaRPr lang="en-US" dirty="0"/>
          </a:p>
        </p:txBody>
      </p:sp>
      <p:sp>
        <p:nvSpPr>
          <p:cNvPr id="3" name="Content Placeholder 2"/>
          <p:cNvSpPr>
            <a:spLocks noGrp="1"/>
          </p:cNvSpPr>
          <p:nvPr>
            <p:ph idx="1"/>
          </p:nvPr>
        </p:nvSpPr>
        <p:spPr>
          <a:xfrm>
            <a:off x="838200" y="1392072"/>
            <a:ext cx="10515600" cy="4484853"/>
          </a:xfrm>
        </p:spPr>
        <p:txBody>
          <a:bodyPr>
            <a:normAutofit fontScale="70000" lnSpcReduction="20000"/>
          </a:bodyPr>
          <a:lstStyle/>
          <a:p>
            <a:r>
              <a:rPr lang="en-US" dirty="0" smtClean="0"/>
              <a:t>Let’s </a:t>
            </a:r>
            <a:r>
              <a:rPr lang="en-US" dirty="0"/>
              <a:t>start talking, in office hours or among yourselves, about your topics.</a:t>
            </a:r>
          </a:p>
          <a:p>
            <a:r>
              <a:rPr lang="en-US" dirty="0"/>
              <a:t>Recall the idea of historical cases (e.g., Equal Rights Amendment, Women’s Suffrage…) as well as more recent controversies. </a:t>
            </a:r>
            <a:r>
              <a:rPr lang="en-US" dirty="0" smtClean="0"/>
              <a:t>But it can be current: campus sexual assault; Confederate memorials, all those current things are fair game as well.</a:t>
            </a:r>
          </a:p>
          <a:p>
            <a:r>
              <a:rPr lang="en-US" dirty="0" smtClean="0"/>
              <a:t>Foreign examples are fine as well; does not have to be from the US.</a:t>
            </a:r>
            <a:endParaRPr lang="en-US" dirty="0"/>
          </a:p>
          <a:p>
            <a:r>
              <a:rPr lang="en-US" dirty="0" err="1" smtClean="0"/>
              <a:t>Nexis-Uni</a:t>
            </a:r>
            <a:r>
              <a:rPr lang="en-US" dirty="0" smtClean="0"/>
              <a:t> </a:t>
            </a:r>
            <a:r>
              <a:rPr lang="en-US" dirty="0"/>
              <a:t>from the library web site, or New York Times historical, or other historical newspaper web sites available through the UNC library may be key resources.</a:t>
            </a:r>
          </a:p>
          <a:p>
            <a:r>
              <a:rPr lang="en-US" dirty="0"/>
              <a:t>Step 1. Find stories on your </a:t>
            </a:r>
            <a:r>
              <a:rPr lang="en-US" dirty="0" smtClean="0"/>
              <a:t>topic</a:t>
            </a:r>
            <a:r>
              <a:rPr lang="en-US" dirty="0"/>
              <a:t> </a:t>
            </a:r>
            <a:r>
              <a:rPr lang="en-US" dirty="0" smtClean="0"/>
              <a:t>using keywords for the topic.</a:t>
            </a:r>
          </a:p>
          <a:p>
            <a:r>
              <a:rPr lang="en-US" dirty="0" smtClean="0"/>
              <a:t>Step 2. Read a bunch of stories and pay attention to the arguments and actors.</a:t>
            </a:r>
          </a:p>
          <a:p>
            <a:r>
              <a:rPr lang="en-US" dirty="0" smtClean="0"/>
              <a:t>Step 3. Develop keywords associated with the pro- and the anti-movement actors.</a:t>
            </a:r>
          </a:p>
          <a:p>
            <a:r>
              <a:rPr lang="en-US" dirty="0" smtClean="0"/>
              <a:t>Step 4. Create a chronology using counts of such keywords.</a:t>
            </a:r>
          </a:p>
          <a:p>
            <a:r>
              <a:rPr lang="en-US" dirty="0" smtClean="0"/>
              <a:t>Step 5. I can help you with the quantitative parts.</a:t>
            </a:r>
          </a:p>
          <a:p>
            <a:r>
              <a:rPr lang="en-US" dirty="0" smtClean="0"/>
              <a:t>Step 6. You can also read through histories as well as these newspaper stories to develop your own chronology and history of the issue, and its opponents.</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02488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want to fight against poverty, but simultaneously not like the poor?</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graphicFrame>
        <p:nvGraphicFramePr>
          <p:cNvPr id="9" name="Content Placeholder 8"/>
          <p:cNvGraphicFramePr>
            <a:graphicFrameLocks noGrp="1"/>
          </p:cNvGraphicFramePr>
          <p:nvPr>
            <p:ph sz="half" idx="1"/>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1" name="Content Placeholder 10"/>
          <p:cNvGraphicFramePr>
            <a:graphicFrameLocks noGrp="1"/>
          </p:cNvGraphicFramePr>
          <p:nvPr>
            <p:ph sz="half" idx="2"/>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18193930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point about frames and decisions</a:t>
            </a:r>
            <a:endParaRPr lang="en-US" dirty="0"/>
          </a:p>
        </p:txBody>
      </p:sp>
      <p:sp>
        <p:nvSpPr>
          <p:cNvPr id="3" name="Content Placeholder 2"/>
          <p:cNvSpPr>
            <a:spLocks noGrp="1"/>
          </p:cNvSpPr>
          <p:nvPr>
            <p:ph idx="1"/>
          </p:nvPr>
        </p:nvSpPr>
        <p:spPr/>
        <p:txBody>
          <a:bodyPr/>
          <a:lstStyle/>
          <a:p>
            <a:r>
              <a:rPr lang="en-US" dirty="0" smtClean="0"/>
              <a:t>By manipulating the salience of different attributes, opinions can change.</a:t>
            </a:r>
          </a:p>
          <a:p>
            <a:endParaRPr lang="en-US" dirty="0"/>
          </a:p>
          <a:p>
            <a:r>
              <a:rPr lang="en-US" dirty="0" smtClean="0"/>
              <a:t>But note you did not really change your opinion on that attribute, rather you simply changed how important you think that attribute is compared to other attributes.</a:t>
            </a:r>
          </a:p>
          <a:p>
            <a:endParaRPr lang="en-US" dirty="0"/>
          </a:p>
          <a:p>
            <a:r>
              <a:rPr lang="en-US" dirty="0" smtClean="0"/>
              <a:t>But your behavior or overall preference may well change…</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21</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278812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Frames in Communication studies</a:t>
            </a:r>
            <a:endParaRPr lang="en-US" dirty="0"/>
          </a:p>
        </p:txBody>
      </p:sp>
      <p:sp>
        <p:nvSpPr>
          <p:cNvPr id="3" name="Content Placeholder 2"/>
          <p:cNvSpPr>
            <a:spLocks noGrp="1"/>
          </p:cNvSpPr>
          <p:nvPr>
            <p:ph idx="1"/>
          </p:nvPr>
        </p:nvSpPr>
        <p:spPr/>
        <p:txBody>
          <a:bodyPr/>
          <a:lstStyle/>
          <a:p>
            <a:r>
              <a:rPr lang="en-US" dirty="0" smtClean="0"/>
              <a:t>Given a topic, how do the media frame the topic?</a:t>
            </a:r>
          </a:p>
          <a:p>
            <a:endParaRPr lang="en-US" dirty="0"/>
          </a:p>
          <a:p>
            <a:pPr lvl="1"/>
            <a:r>
              <a:rPr lang="en-US" dirty="0" smtClean="0"/>
              <a:t>We generally study this by doing content-analysis of media stories</a:t>
            </a:r>
          </a:p>
          <a:p>
            <a:pPr lvl="1"/>
            <a:r>
              <a:rPr lang="en-US" dirty="0" smtClean="0"/>
              <a:t>That just means counting how many times stories on a given topic employ different frames.</a:t>
            </a:r>
          </a:p>
          <a:p>
            <a:pPr lvl="1"/>
            <a:endParaRPr lang="en-US" dirty="0"/>
          </a:p>
          <a:p>
            <a:r>
              <a:rPr lang="en-US" dirty="0" smtClean="0"/>
              <a:t>Do media frames affect public opinion?</a:t>
            </a:r>
          </a:p>
          <a:p>
            <a:pPr lvl="1"/>
            <a:r>
              <a:rPr lang="en-US" dirty="0" smtClean="0"/>
              <a:t>Micro-level studies (experiments similar to slide 2 today)</a:t>
            </a:r>
          </a:p>
          <a:p>
            <a:pPr lvl="1"/>
            <a:r>
              <a:rPr lang="en-US" dirty="0" smtClean="0"/>
              <a:t>Macro-level studies (content analysis similar to the death penalty summaries I showed above)</a:t>
            </a:r>
          </a:p>
          <a:p>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22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310251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frames work (p. 110)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 you have certain items in your short term memory?</a:t>
            </a:r>
          </a:p>
          <a:p>
            <a:endParaRPr lang="en-US" dirty="0"/>
          </a:p>
          <a:p>
            <a:r>
              <a:rPr lang="en-US" dirty="0" smtClean="0"/>
              <a:t>Availability: can you remember it?</a:t>
            </a:r>
          </a:p>
          <a:p>
            <a:r>
              <a:rPr lang="en-US" dirty="0" err="1" smtClean="0"/>
              <a:t>Assessibility</a:t>
            </a:r>
            <a:r>
              <a:rPr lang="en-US" dirty="0" smtClean="0"/>
              <a:t>: is it immediately available? Were you just thinking of it?</a:t>
            </a:r>
          </a:p>
          <a:p>
            <a:endParaRPr lang="en-US" dirty="0"/>
          </a:p>
          <a:p>
            <a:r>
              <a:rPr lang="en-US" dirty="0" smtClean="0"/>
              <a:t>Unconscious mechanisms</a:t>
            </a:r>
          </a:p>
          <a:p>
            <a:r>
              <a:rPr lang="en-US" dirty="0" smtClean="0"/>
              <a:t>Conscious thought: rational decision-making</a:t>
            </a:r>
          </a:p>
          <a:p>
            <a:endParaRPr lang="en-US" dirty="0"/>
          </a:p>
          <a:p>
            <a:r>
              <a:rPr lang="en-US" dirty="0" smtClean="0"/>
              <a:t>These </a:t>
            </a:r>
            <a:r>
              <a:rPr lang="en-US" dirty="0" err="1" smtClean="0"/>
              <a:t>assessibility</a:t>
            </a:r>
            <a:r>
              <a:rPr lang="en-US" dirty="0" smtClean="0"/>
              <a:t> things don’t matter for conscious thought, but they can play a role similar to implicit bias</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23</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421322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Moderating effects</a:t>
            </a:r>
            <a:endParaRPr lang="en-US" dirty="0"/>
          </a:p>
        </p:txBody>
      </p:sp>
      <p:sp>
        <p:nvSpPr>
          <p:cNvPr id="3" name="Content Placeholder 2"/>
          <p:cNvSpPr>
            <a:spLocks noGrp="1"/>
          </p:cNvSpPr>
          <p:nvPr>
            <p:ph idx="1"/>
          </p:nvPr>
        </p:nvSpPr>
        <p:spPr/>
        <p:txBody>
          <a:bodyPr/>
          <a:lstStyle/>
          <a:p>
            <a:r>
              <a:rPr lang="en-US" dirty="0" smtClean="0"/>
              <a:t>Strong prior beliefs: these make you resistant</a:t>
            </a:r>
          </a:p>
          <a:p>
            <a:r>
              <a:rPr lang="en-US" dirty="0" smtClean="0"/>
              <a:t>Knowing a lot about the topic…</a:t>
            </a:r>
          </a:p>
          <a:p>
            <a:r>
              <a:rPr lang="en-US" dirty="0" smtClean="0"/>
              <a:t>Caring a lot about the topic…</a:t>
            </a:r>
          </a:p>
          <a:p>
            <a:endParaRPr lang="en-US" dirty="0"/>
          </a:p>
          <a:p>
            <a:endParaRPr lang="en-US" dirty="0" smtClean="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24</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767801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Competing frames</a:t>
            </a:r>
            <a:endParaRPr lang="en-US" dirty="0"/>
          </a:p>
        </p:txBody>
      </p:sp>
      <p:sp>
        <p:nvSpPr>
          <p:cNvPr id="3" name="Content Placeholder 2"/>
          <p:cNvSpPr>
            <a:spLocks noGrp="1"/>
          </p:cNvSpPr>
          <p:nvPr>
            <p:ph idx="1"/>
          </p:nvPr>
        </p:nvSpPr>
        <p:spPr/>
        <p:txBody>
          <a:bodyPr/>
          <a:lstStyle/>
          <a:p>
            <a:r>
              <a:rPr lang="en-US" dirty="0" smtClean="0"/>
              <a:t>Being exposed to one frame: we can study that</a:t>
            </a:r>
          </a:p>
          <a:p>
            <a:endParaRPr lang="en-US" dirty="0"/>
          </a:p>
          <a:p>
            <a:r>
              <a:rPr lang="en-US" dirty="0" smtClean="0"/>
              <a:t>In the real world, there are lots of frames, and also counter-framers</a:t>
            </a:r>
          </a:p>
          <a:p>
            <a:endParaRPr lang="en-US" dirty="0"/>
          </a:p>
          <a:p>
            <a:r>
              <a:rPr lang="en-US" dirty="0" smtClean="0"/>
              <a:t>Some have more money than others, or a lot of twitter followers, or a larger megaphone or more newsworthiness, or whatever that allows them to amplify their message more than the other side.</a:t>
            </a:r>
          </a:p>
          <a:p>
            <a:endParaRPr lang="en-US" dirty="0"/>
          </a:p>
          <a:p>
            <a:r>
              <a:rPr lang="en-US" dirty="0" smtClean="0"/>
              <a:t>We know next-to-nothing about how this works!</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25</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893363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Confusing concepts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Equivalency frames</a:t>
            </a:r>
          </a:p>
          <a:p>
            <a:pPr lvl="1"/>
            <a:r>
              <a:rPr lang="en-US" dirty="0" smtClean="0"/>
              <a:t>20 % chance to gain a dollar, v. 80 % chance not to lose a dollar</a:t>
            </a:r>
          </a:p>
          <a:p>
            <a:pPr lvl="1"/>
            <a:r>
              <a:rPr lang="en-US" dirty="0" smtClean="0"/>
              <a:t>97 % fat free, v. 3 % fat</a:t>
            </a:r>
          </a:p>
          <a:p>
            <a:pPr lvl="1"/>
            <a:r>
              <a:rPr lang="en-US" dirty="0" smtClean="0"/>
              <a:t>95 % employment, v. 5 % unemployment</a:t>
            </a:r>
          </a:p>
          <a:p>
            <a:r>
              <a:rPr lang="en-US" dirty="0" smtClean="0"/>
              <a:t>Priming</a:t>
            </a:r>
          </a:p>
          <a:p>
            <a:pPr lvl="1"/>
            <a:r>
              <a:rPr lang="en-US" dirty="0" smtClean="0"/>
              <a:t>Make a certain idea accessible, then ask a question</a:t>
            </a:r>
          </a:p>
          <a:p>
            <a:pPr lvl="1"/>
            <a:r>
              <a:rPr lang="en-US" dirty="0" smtClean="0"/>
              <a:t>IAD test: show a picture of a black face, and it makes the respondent quicker to see a gun, for example. This is priming; manipulating accessibility. It’s a form of framing.</a:t>
            </a:r>
          </a:p>
          <a:p>
            <a:r>
              <a:rPr lang="en-US" dirty="0" smtClean="0"/>
              <a:t>Persuasion</a:t>
            </a:r>
          </a:p>
          <a:p>
            <a:pPr lvl="1"/>
            <a:r>
              <a:rPr lang="en-US" dirty="0" smtClean="0"/>
              <a:t>Change the weights on the attributes, v. change the evaluation of them.</a:t>
            </a:r>
          </a:p>
          <a:p>
            <a:pPr lvl="1"/>
            <a:r>
              <a:rPr lang="en-US" dirty="0" smtClean="0"/>
              <a:t>Really, does it matter? The decision changes either way. But the literature on framing and persuasion have emphasized different mechanisms.</a:t>
            </a:r>
          </a:p>
          <a:p>
            <a:pPr lvl="1"/>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26</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01864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Lots and lots of unanswered questions</a:t>
            </a:r>
            <a:endParaRPr lang="en-US" dirty="0"/>
          </a:p>
        </p:txBody>
      </p:sp>
      <p:sp>
        <p:nvSpPr>
          <p:cNvPr id="3" name="Content Placeholder 2"/>
          <p:cNvSpPr>
            <a:spLocks noGrp="1"/>
          </p:cNvSpPr>
          <p:nvPr>
            <p:ph idx="1"/>
          </p:nvPr>
        </p:nvSpPr>
        <p:spPr/>
        <p:txBody>
          <a:bodyPr/>
          <a:lstStyle/>
          <a:p>
            <a:r>
              <a:rPr lang="en-US" dirty="0" smtClean="0"/>
              <a:t>Identify mediators and moderators, and understand them…</a:t>
            </a:r>
          </a:p>
          <a:p>
            <a:r>
              <a:rPr lang="en-US" dirty="0" smtClean="0"/>
              <a:t>What makes a frame strong…</a:t>
            </a:r>
          </a:p>
          <a:p>
            <a:r>
              <a:rPr lang="en-US" dirty="0" smtClean="0"/>
              <a:t>Who can produce a frame? Where do they come from? Who has more credibility? Does evidence matter, or elite endorsement?...</a:t>
            </a:r>
          </a:p>
          <a:p>
            <a:r>
              <a:rPr lang="en-US" dirty="0" smtClean="0"/>
              <a:t>Framing as a strategic asset of a social movement…</a:t>
            </a:r>
          </a:p>
          <a:p>
            <a:r>
              <a:rPr lang="en-US" dirty="0" smtClean="0"/>
              <a:t>Do citizens learn over time?</a:t>
            </a:r>
          </a:p>
          <a:p>
            <a:r>
              <a:rPr lang="en-US" dirty="0" smtClean="0"/>
              <a:t>Are framing effects normatively good or bad in democratic theory?</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27</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521819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File this article away for your term paper.</a:t>
            </a:r>
          </a:p>
          <a:p>
            <a:r>
              <a:rPr lang="en-US" dirty="0" smtClean="0"/>
              <a:t>Use it, refer to it, like an encyclopedia article, or a dictionary.</a:t>
            </a:r>
          </a:p>
          <a:p>
            <a:r>
              <a:rPr lang="en-US" dirty="0" smtClean="0"/>
              <a:t>It’s a good reference point for language, vocabulary, distinctions in use of terms, and in bibliographic starting points to dig more deeply into various issues.</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28</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48275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would you respond?</a:t>
            </a:r>
            <a:endParaRPr lang="en-US" dirty="0"/>
          </a:p>
        </p:txBody>
      </p:sp>
      <p:sp>
        <p:nvSpPr>
          <p:cNvPr id="3" name="Content Placeholder 2"/>
          <p:cNvSpPr>
            <a:spLocks noGrp="1"/>
          </p:cNvSpPr>
          <p:nvPr>
            <p:ph idx="1"/>
          </p:nvPr>
        </p:nvSpPr>
        <p:spPr/>
        <p:txBody>
          <a:bodyPr/>
          <a:lstStyle/>
          <a:p>
            <a:r>
              <a:rPr lang="en-US" dirty="0" smtClean="0"/>
              <a:t>Given the importance of free speech, do you believe the KKK should be allowed to hold a rally in Hillsborough?</a:t>
            </a:r>
          </a:p>
          <a:p>
            <a:r>
              <a:rPr lang="en-US" dirty="0" smtClean="0"/>
              <a:t>Given the risk of violence, </a:t>
            </a:r>
            <a:r>
              <a:rPr lang="en-US" dirty="0"/>
              <a:t>do you believe the KKK should be allowed to hold a rally in Hillsborough</a:t>
            </a:r>
            <a:r>
              <a:rPr lang="en-US" dirty="0" smtClean="0"/>
              <a:t>?”</a:t>
            </a:r>
          </a:p>
          <a:p>
            <a:endParaRPr lang="en-US" dirty="0"/>
          </a:p>
          <a:p>
            <a:r>
              <a:rPr lang="en-US" dirty="0" smtClean="0"/>
              <a:t>Would you support spending more on welfare programs?</a:t>
            </a:r>
          </a:p>
          <a:p>
            <a:r>
              <a:rPr lang="en-US" dirty="0" smtClean="0"/>
              <a:t>Would you support spending more on programs that aid the poor?</a:t>
            </a:r>
          </a:p>
          <a:p>
            <a:endParaRPr lang="en-US" dirty="0"/>
          </a:p>
          <a:p>
            <a:r>
              <a:rPr lang="en-US" dirty="0" smtClean="0"/>
              <a:t>Framing effects: 85 to 45 percent support; 20 to 65 percent support…</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3</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740319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philosophical problem for the study of public opinion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Democracy is supposed (by some) to involve accurate reflection of public preferences by governments.</a:t>
            </a:r>
          </a:p>
          <a:p>
            <a:endParaRPr lang="en-US" dirty="0"/>
          </a:p>
          <a:p>
            <a:r>
              <a:rPr lang="en-US" dirty="0" smtClean="0"/>
              <a:t>But if public preferences are so fickle as to be affected by simple framing effects, then how can there be democracy?</a:t>
            </a:r>
          </a:p>
          <a:p>
            <a:endParaRPr lang="en-US" dirty="0"/>
          </a:p>
          <a:p>
            <a:r>
              <a:rPr lang="en-US" dirty="0" smtClean="0"/>
              <a:t>Question: what are the topics, for you personally, where it would make no difference whatsoever how the question was phrased, you’d never change your response? (E.g., strong attitudes)</a:t>
            </a:r>
          </a:p>
          <a:p>
            <a:r>
              <a:rPr lang="en-US" dirty="0" smtClean="0"/>
              <a:t>What are areas where your attitudes are weak and you would perhaps be affected by how the question was phrased?</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4</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65822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(pp. 104-105)</a:t>
            </a:r>
            <a:endParaRPr lang="en-US" dirty="0"/>
          </a:p>
        </p:txBody>
      </p:sp>
      <p:sp>
        <p:nvSpPr>
          <p:cNvPr id="3" name="Content Placeholder 2"/>
          <p:cNvSpPr>
            <a:spLocks noGrp="1"/>
          </p:cNvSpPr>
          <p:nvPr>
            <p:ph idx="1"/>
          </p:nvPr>
        </p:nvSpPr>
        <p:spPr/>
        <p:txBody>
          <a:bodyPr/>
          <a:lstStyle/>
          <a:p>
            <a:r>
              <a:rPr lang="en-US" dirty="0"/>
              <a:t>The major premise of framing theory is that an issue can be viewed from a </a:t>
            </a:r>
            <a:r>
              <a:rPr lang="en-US" dirty="0" smtClean="0"/>
              <a:t>variety of </a:t>
            </a:r>
            <a:r>
              <a:rPr lang="en-US" dirty="0"/>
              <a:t>perspectives and be construed as having implications for multiple values </a:t>
            </a:r>
            <a:r>
              <a:rPr lang="en-US" dirty="0" smtClean="0"/>
              <a:t>or considerations.</a:t>
            </a:r>
          </a:p>
          <a:p>
            <a:r>
              <a:rPr lang="en-US" dirty="0"/>
              <a:t>Framing refers to the process by which people develop a </a:t>
            </a:r>
            <a:r>
              <a:rPr lang="en-US" dirty="0" smtClean="0"/>
              <a:t>particular conceptualization </a:t>
            </a:r>
            <a:r>
              <a:rPr lang="en-US" dirty="0"/>
              <a:t>of an issue or reorient their thinking about an issue</a:t>
            </a:r>
            <a:r>
              <a:rPr lang="en-US" dirty="0" smtClean="0"/>
              <a:t>.</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5</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521829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Your attitude toward an object is the sum of your weighted evaluations of the different dimensions (attributes) of the object</a:t>
            </a:r>
          </a:p>
          <a:p>
            <a:r>
              <a:rPr lang="en-US" dirty="0" smtClean="0"/>
              <a:t>Attitude = ∑ v</a:t>
            </a:r>
            <a:r>
              <a:rPr lang="en-US" baseline="-25000" dirty="0" smtClean="0"/>
              <a:t>(</a:t>
            </a:r>
            <a:r>
              <a:rPr lang="en-US" baseline="-25000" dirty="0" err="1" smtClean="0"/>
              <a:t>i</a:t>
            </a:r>
            <a:r>
              <a:rPr lang="en-US" baseline="-25000" dirty="0" smtClean="0"/>
              <a:t>)</a:t>
            </a:r>
            <a:r>
              <a:rPr lang="en-US" baseline="30000" dirty="0" smtClean="0"/>
              <a:t> </a:t>
            </a:r>
            <a:r>
              <a:rPr lang="en-US" dirty="0" smtClean="0"/>
              <a:t>* w</a:t>
            </a:r>
            <a:r>
              <a:rPr lang="en-US" baseline="-25000" dirty="0" smtClean="0"/>
              <a:t>(</a:t>
            </a:r>
            <a:r>
              <a:rPr lang="en-US" baseline="-25000" dirty="0" err="1" smtClean="0"/>
              <a:t>i</a:t>
            </a:r>
            <a:r>
              <a:rPr lang="en-US" baseline="-25000" dirty="0"/>
              <a:t>)</a:t>
            </a:r>
            <a:r>
              <a:rPr lang="en-US" baseline="30000" dirty="0"/>
              <a:t> </a:t>
            </a:r>
            <a:endParaRPr lang="en-US" baseline="30000" dirty="0" smtClean="0"/>
          </a:p>
          <a:p>
            <a:r>
              <a:rPr lang="en-US" dirty="0" smtClean="0"/>
              <a:t>v = evaluation of the object on attribute (</a:t>
            </a:r>
            <a:r>
              <a:rPr lang="en-US" dirty="0" err="1" smtClean="0"/>
              <a:t>i</a:t>
            </a:r>
            <a:r>
              <a:rPr lang="en-US" dirty="0" smtClean="0"/>
              <a:t>)</a:t>
            </a:r>
          </a:p>
          <a:p>
            <a:r>
              <a:rPr lang="en-US" dirty="0" smtClean="0"/>
              <a:t>w = the salience weight of that attribute (these sum to 1.00)</a:t>
            </a:r>
          </a:p>
          <a:p>
            <a:endParaRPr lang="en-US" dirty="0"/>
          </a:p>
          <a:p>
            <a:r>
              <a:rPr lang="en-US" dirty="0" smtClean="0"/>
              <a:t>Buy a car? Pay attention to: cost, horse power, color, local dealership, brand name, and many other factors. But some count more than others.</a:t>
            </a:r>
          </a:p>
          <a:p>
            <a:r>
              <a:rPr lang="en-US" dirty="0" smtClean="0"/>
              <a:t>Go to college? Date someone? Decide among candidates in an election? In any complicated decision, you intuitively go through a process of evaluating lots of things, and weighting some more than others.</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6</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980073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your mind or change your focus?</a:t>
            </a:r>
            <a:endParaRPr lang="en-US" dirty="0"/>
          </a:p>
        </p:txBody>
      </p:sp>
      <p:sp>
        <p:nvSpPr>
          <p:cNvPr id="3" name="Content Placeholder 2"/>
          <p:cNvSpPr>
            <a:spLocks noGrp="1"/>
          </p:cNvSpPr>
          <p:nvPr>
            <p:ph idx="1"/>
          </p:nvPr>
        </p:nvSpPr>
        <p:spPr/>
        <p:txBody>
          <a:bodyPr>
            <a:normAutofit lnSpcReduction="10000"/>
          </a:bodyPr>
          <a:lstStyle/>
          <a:p>
            <a:r>
              <a:rPr lang="en-US" dirty="0" smtClean="0"/>
              <a:t>It’s easier to change someone else’s decision by getting them to change the WEIGHTS they assign to the different attributes than to get them to change the values they place on those attributes.</a:t>
            </a:r>
          </a:p>
          <a:p>
            <a:endParaRPr lang="en-US" dirty="0"/>
          </a:p>
          <a:p>
            <a:r>
              <a:rPr lang="en-US" dirty="0" smtClean="0"/>
              <a:t>Let’s say you’re a car salesperson with a reluctant buyer. You might try to get them to focus on the fact that the car is immediately available, and does not have to be ordered, when in conversation the buyer had paid no attention to that question at all. You are trying to up-weight the dimension of availability.</a:t>
            </a:r>
          </a:p>
          <a:p>
            <a:r>
              <a:rPr lang="en-US" dirty="0" smtClean="0"/>
              <a:t>Framing: shift the weights; persuasion: shift the evaluations. Framing is easier, and they both lead to the same outcome!</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7</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791701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Attitudes are “dispositional”?</a:t>
            </a:r>
            <a:endParaRPr lang="en-US" dirty="0"/>
          </a:p>
        </p:txBody>
      </p:sp>
      <p:sp>
        <p:nvSpPr>
          <p:cNvPr id="3" name="Content Placeholder 2"/>
          <p:cNvSpPr>
            <a:spLocks noGrp="1"/>
          </p:cNvSpPr>
          <p:nvPr>
            <p:ph idx="1"/>
          </p:nvPr>
        </p:nvSpPr>
        <p:spPr>
          <a:xfrm>
            <a:off x="838200" y="1392072"/>
            <a:ext cx="10515600" cy="4484853"/>
          </a:xfrm>
        </p:spPr>
        <p:txBody>
          <a:bodyPr>
            <a:normAutofit fontScale="92500" lnSpcReduction="10000"/>
          </a:bodyPr>
          <a:lstStyle/>
          <a:p>
            <a:r>
              <a:rPr lang="en-US" dirty="0" smtClean="0"/>
              <a:t>Innate traits of individuals</a:t>
            </a:r>
          </a:p>
          <a:p>
            <a:r>
              <a:rPr lang="en-US" dirty="0" smtClean="0"/>
              <a:t>But these can be affected by stimuli</a:t>
            </a:r>
            <a:r>
              <a:rPr lang="en-US" dirty="0" smtClean="0"/>
              <a:t>…</a:t>
            </a:r>
          </a:p>
          <a:p>
            <a:r>
              <a:rPr lang="en-US" dirty="0" smtClean="0"/>
              <a:t>So you have an attitude that may be relatively fixed. But depending on various factors, these can change. Mainly, because the attitude is in fact composed of lots of different attitudes on different attributes of a complicated object that you are called upon to evaluate.</a:t>
            </a:r>
            <a:endParaRPr lang="en-US" dirty="0" smtClean="0"/>
          </a:p>
          <a:p>
            <a:r>
              <a:rPr lang="en-US" dirty="0" err="1" smtClean="0"/>
              <a:t>Iyengar</a:t>
            </a:r>
            <a:r>
              <a:rPr lang="en-US" dirty="0" smtClean="0"/>
              <a:t> </a:t>
            </a:r>
            <a:r>
              <a:rPr lang="en-US" dirty="0" smtClean="0"/>
              <a:t>was one of the first to focus on framing, and he was trying to justify this attention, since previous scholars had operated under the idea that “attitudes” are fixed.</a:t>
            </a:r>
          </a:p>
          <a:p>
            <a:r>
              <a:rPr lang="en-US" dirty="0" smtClean="0"/>
              <a:t>Opinion-object</a:t>
            </a:r>
            <a:endParaRPr lang="en-US" dirty="0" smtClean="0"/>
          </a:p>
          <a:p>
            <a:r>
              <a:rPr lang="en-US" dirty="0"/>
              <a:t>S</a:t>
            </a:r>
            <a:r>
              <a:rPr lang="en-US" dirty="0" smtClean="0"/>
              <a:t>timulus</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00288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04950"/>
          </a:xfrm>
        </p:spPr>
        <p:txBody>
          <a:bodyPr>
            <a:normAutofit fontScale="90000"/>
          </a:bodyPr>
          <a:lstStyle/>
          <a:p>
            <a:r>
              <a:rPr lang="en-US" dirty="0" smtClean="0"/>
              <a:t>If I give you a picture with an object in the middle, what associations come to mind? This is an opinion-object</a:t>
            </a:r>
            <a:r>
              <a:rPr lang="en-US" dirty="0" smtClean="0"/>
              <a:t>. Note: some associations lead to support, some to opposition to the object.</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graphicFrame>
        <p:nvGraphicFramePr>
          <p:cNvPr id="8" name="Content Placeholder 7"/>
          <p:cNvGraphicFramePr>
            <a:graphicFrameLocks noGrp="1"/>
          </p:cNvGraphicFramePr>
          <p:nvPr>
            <p:ph idx="1"/>
            <p:extLst/>
          </p:nvPr>
        </p:nvGraphicFramePr>
        <p:xfrm>
          <a:off x="838200" y="1870075"/>
          <a:ext cx="10515600" cy="40068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08467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2085</Words>
  <Application>Microsoft Office PowerPoint</Application>
  <PresentationFormat>Widescreen</PresentationFormat>
  <Paragraphs>243</Paragraphs>
  <Slides>28</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Times New Roman</vt:lpstr>
      <vt:lpstr>Office Theme</vt:lpstr>
      <vt:lpstr>Chong and Druckman Framing Theory September 4, 2019 </vt:lpstr>
      <vt:lpstr>A word about term paper projects…</vt:lpstr>
      <vt:lpstr>How would you respond?</vt:lpstr>
      <vt:lpstr>The philosophical problem for the study of public opinion</vt:lpstr>
      <vt:lpstr>Definitions (pp. 104-105)</vt:lpstr>
      <vt:lpstr>The Math</vt:lpstr>
      <vt:lpstr>Change your mind or change your focus?</vt:lpstr>
      <vt:lpstr>Attitudes are “dispositional”?</vt:lpstr>
      <vt:lpstr>If I give you a picture with an object in the middle, what associations come to mind? This is an opinion-object. Note: some associations lead to support, some to opposition to the object.</vt:lpstr>
      <vt:lpstr>PowerPoint Presentation</vt:lpstr>
      <vt:lpstr>PowerPoint Presentation</vt:lpstr>
      <vt:lpstr>Some interesting elements about these associations</vt:lpstr>
      <vt:lpstr>Some more features about these associations</vt:lpstr>
      <vt:lpstr>67. And here is how some of them varied in news coverage over time…</vt:lpstr>
      <vt:lpstr>The topic determines the tone…</vt:lpstr>
      <vt:lpstr>Focus on the defendant, or the victim?</vt:lpstr>
      <vt:lpstr>Relative Victim / Defendant Focus over time</vt:lpstr>
      <vt:lpstr>So, this really changes a lot over time</vt:lpstr>
      <vt:lpstr>We like dissent, but not dissenters</vt:lpstr>
      <vt:lpstr>Do we want to fight against poverty, but simultaneously not like the poor?</vt:lpstr>
      <vt:lpstr>The point about frames and decisions</vt:lpstr>
      <vt:lpstr>Frames in Communication studies</vt:lpstr>
      <vt:lpstr>How frames work (p. 110)</vt:lpstr>
      <vt:lpstr>Moderating effects</vt:lpstr>
      <vt:lpstr>Competing frames</vt:lpstr>
      <vt:lpstr>Confusing concepts</vt:lpstr>
      <vt:lpstr>Lots and lots of unanswered questions</vt:lpstr>
      <vt:lpstr>Summary</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Baumgartner, Frank R.</cp:lastModifiedBy>
  <cp:revision>16</cp:revision>
  <dcterms:created xsi:type="dcterms:W3CDTF">2018-11-12T18:55:41Z</dcterms:created>
  <dcterms:modified xsi:type="dcterms:W3CDTF">2019-09-03T19:04:18Z</dcterms:modified>
</cp:coreProperties>
</file>