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5" r:id="rId3"/>
    <p:sldId id="276" r:id="rId4"/>
    <p:sldId id="277" r:id="rId5"/>
    <p:sldId id="264" r:id="rId6"/>
    <p:sldId id="265" r:id="rId7"/>
    <p:sldId id="273" r:id="rId8"/>
    <p:sldId id="266" r:id="rId9"/>
    <p:sldId id="274"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61" d="100"/>
          <a:sy n="61" d="100"/>
        </p:scale>
        <p:origin x="102" y="1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10/13/2019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133505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3151034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581196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3586980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2682742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329992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32963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4231578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2424450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98871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193980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1713729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300676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10/13/2019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10/13/2019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10/13/2019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10/13/2019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10/13/2019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10/13/2019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10/13/2019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10/13/2019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10/13/2019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10/13/2019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10/13/2019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10/13/2019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2214273"/>
          </a:xfrm>
        </p:spPr>
        <p:txBody>
          <a:bodyPr>
            <a:normAutofit/>
          </a:bodyPr>
          <a:lstStyle/>
          <a:p>
            <a:r>
              <a:rPr lang="en-US" sz="3200" dirty="0" smtClean="0"/>
              <a:t/>
            </a:r>
            <a:br>
              <a:rPr lang="en-US" sz="3200" dirty="0" smtClean="0"/>
            </a:br>
            <a:r>
              <a:rPr lang="en-US" sz="3200" dirty="0" smtClean="0"/>
              <a:t>Rose and Baumgartner, “Framing the Poor”</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October </a:t>
            </a:r>
            <a:r>
              <a:rPr lang="en-US" sz="2000" dirty="0" smtClean="0"/>
              <a:t>16, </a:t>
            </a:r>
            <a:r>
              <a:rPr lang="en-US" sz="2000" dirty="0" smtClean="0"/>
              <a:t>2019</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4384"/>
          </a:xfrm>
        </p:spPr>
        <p:txBody>
          <a:bodyPr/>
          <a:lstStyle/>
          <a:p>
            <a:r>
              <a:rPr lang="en-US" dirty="0" smtClean="0"/>
              <a:t>Many newspapers show the same results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0179" y="1052512"/>
            <a:ext cx="7563621" cy="5486400"/>
          </a:xfrm>
          <a:prstGeom prst="rect">
            <a:avLst/>
          </a:prstGeom>
        </p:spPr>
      </p:pic>
    </p:spTree>
    <p:extLst>
      <p:ext uri="{BB962C8B-B14F-4D97-AF65-F5344CB8AC3E}">
        <p14:creationId xmlns:p14="http://schemas.microsoft.com/office/powerpoint/2010/main" val="1148849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Poverty Gap = (# of Poor) x (Depth of Poverty)</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3755" y="1259313"/>
            <a:ext cx="7530045" cy="5486400"/>
          </a:xfrm>
          <a:prstGeom prst="rect">
            <a:avLst/>
          </a:prstGeom>
        </p:spPr>
      </p:pic>
    </p:spTree>
    <p:extLst>
      <p:ext uri="{BB962C8B-B14F-4D97-AF65-F5344CB8AC3E}">
        <p14:creationId xmlns:p14="http://schemas.microsoft.com/office/powerpoint/2010/main" val="196608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Three measures of poverty: number, rate, gap</a:t>
            </a:r>
            <a:endParaRPr lang="en-US" dirty="0"/>
          </a:p>
        </p:txBody>
      </p:sp>
      <p:sp>
        <p:nvSpPr>
          <p:cNvPr id="3" name="Content Placeholder 2"/>
          <p:cNvSpPr>
            <a:spLocks noGrp="1"/>
          </p:cNvSpPr>
          <p:nvPr>
            <p:ph type="body" idx="1"/>
          </p:nvPr>
        </p:nvSpPr>
        <p:spPr/>
        <p:txBody>
          <a:bodyPr>
            <a:normAutofit/>
          </a:bodyPr>
          <a:lstStyle/>
          <a:p>
            <a:endParaRPr lang="en-US" dirty="0"/>
          </a:p>
          <a:p>
            <a:endParaRPr lang="en-US" dirty="0"/>
          </a:p>
        </p:txBody>
      </p:sp>
      <p:pic>
        <p:nvPicPr>
          <p:cNvPr id="11" name="Content Placeholder 10"/>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37444" y="2685256"/>
            <a:ext cx="4562475" cy="3324225"/>
          </a:xfrm>
        </p:spPr>
      </p:pic>
      <p:sp>
        <p:nvSpPr>
          <p:cNvPr id="9" name="Text Placeholder 8"/>
          <p:cNvSpPr>
            <a:spLocks noGrp="1"/>
          </p:cNvSpPr>
          <p:nvPr>
            <p:ph type="body" sz="quarter" idx="3"/>
          </p:nvPr>
        </p:nvSpPr>
        <p:spPr/>
        <p:txBody>
          <a:bodyPr/>
          <a:lstStyle/>
          <a:p>
            <a:endParaRPr lang="en-US"/>
          </a:p>
        </p:txBody>
      </p:sp>
      <p:pic>
        <p:nvPicPr>
          <p:cNvPr id="12" name="Content Placeholder 11"/>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482556" y="2685256"/>
            <a:ext cx="4562475" cy="3324225"/>
          </a:xfrm>
        </p:spPr>
      </p:pic>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42014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Spending goes up, but the demand changes, so the generosity is different: meet the gap, or no?</a:t>
            </a:r>
            <a:endParaRPr lang="en-US" dirty="0"/>
          </a:p>
        </p:txBody>
      </p:sp>
      <p:sp>
        <p:nvSpPr>
          <p:cNvPr id="3" name="Content Placeholder 2"/>
          <p:cNvSpPr>
            <a:spLocks noGrp="1"/>
          </p:cNvSpPr>
          <p:nvPr>
            <p:ph type="body" idx="1"/>
          </p:nvPr>
        </p:nvSpPr>
        <p:spPr/>
        <p:txBody>
          <a:bodyPr>
            <a:normAutofit/>
          </a:bodyPr>
          <a:lstStyle/>
          <a:p>
            <a:endParaRPr lang="en-US" dirty="0"/>
          </a:p>
          <a:p>
            <a:endParaRPr lang="en-US" dirty="0"/>
          </a:p>
        </p:txBody>
      </p:sp>
      <p:pic>
        <p:nvPicPr>
          <p:cNvPr id="11" name="Content Placeholder 10"/>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37444" y="2685256"/>
            <a:ext cx="4562475" cy="3324225"/>
          </a:xfrm>
        </p:spPr>
      </p:pic>
      <p:sp>
        <p:nvSpPr>
          <p:cNvPr id="9" name="Text Placeholder 8"/>
          <p:cNvSpPr>
            <a:spLocks noGrp="1"/>
          </p:cNvSpPr>
          <p:nvPr>
            <p:ph type="body" sz="quarter" idx="3"/>
          </p:nvPr>
        </p:nvSpPr>
        <p:spPr/>
        <p:txBody>
          <a:bodyPr/>
          <a:lstStyle/>
          <a:p>
            <a:endParaRPr lang="en-US"/>
          </a:p>
        </p:txBody>
      </p:sp>
      <p:pic>
        <p:nvPicPr>
          <p:cNvPr id="12" name="Content Placeholder 11"/>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482556" y="2685256"/>
            <a:ext cx="4562475" cy="3324225"/>
          </a:xfrm>
        </p:spPr>
      </p:pic>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793437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predict the generosity by the framing (lagged by… 10 years!)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9091" y="1649838"/>
            <a:ext cx="6303018" cy="4572000"/>
          </a:xfrm>
          <a:prstGeom prst="rect">
            <a:avLst/>
          </a:prstGeom>
        </p:spPr>
      </p:pic>
    </p:spTree>
    <p:extLst>
      <p:ext uri="{BB962C8B-B14F-4D97-AF65-F5344CB8AC3E}">
        <p14:creationId xmlns:p14="http://schemas.microsoft.com/office/powerpoint/2010/main" val="2830571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framing drives government policy</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r>
              <a:rPr lang="en-US" dirty="0" smtClean="0"/>
              <a:t>For a paper:</a:t>
            </a:r>
          </a:p>
          <a:p>
            <a:pPr lvl="1"/>
            <a:r>
              <a:rPr lang="en-US" dirty="0" smtClean="0"/>
              <a:t>Maybe just measure the frames, that’s plenty</a:t>
            </a:r>
          </a:p>
          <a:p>
            <a:pPr lvl="1"/>
            <a:endParaRPr lang="en-US" dirty="0" smtClean="0"/>
          </a:p>
          <a:p>
            <a:r>
              <a:rPr lang="en-US" dirty="0" smtClean="0"/>
              <a:t>But this article got published because we were able to show that it actually affected policy outcomes, though everyone (including us) was puzzled that the delay appears to be 10 years.</a:t>
            </a: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70615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on paper drafts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Good topics, very interesting, I look forward to them.</a:t>
            </a:r>
          </a:p>
          <a:p>
            <a:r>
              <a:rPr lang="en-US" dirty="0" smtClean="0"/>
              <a:t>Grades: if they were not really high, then look for:</a:t>
            </a:r>
          </a:p>
          <a:p>
            <a:pPr lvl="1"/>
            <a:r>
              <a:rPr lang="en-US" dirty="0" smtClean="0"/>
              <a:t>Stay on topic, don’t go off-topic, too much background</a:t>
            </a:r>
          </a:p>
          <a:p>
            <a:pPr lvl="1"/>
            <a:r>
              <a:rPr lang="en-US" dirty="0" smtClean="0"/>
              <a:t>This may particularly be true if you are personally invested in your topic. For all the reading we have done about motivated reasoning, if you feel strongly about your topic, sometimes it can be hard to be neutral and balanced!</a:t>
            </a:r>
          </a:p>
          <a:p>
            <a:pPr lvl="1"/>
            <a:r>
              <a:rPr lang="en-US" dirty="0" smtClean="0"/>
              <a:t>Grammar. Yes, I do care about that. Many of you have sentences that just get too confused, too long. Be simple.</a:t>
            </a:r>
          </a:p>
          <a:p>
            <a:pPr lvl="1"/>
            <a:r>
              <a:rPr lang="en-US" dirty="0" smtClean="0"/>
              <a:t>Grammar. Look for passive voice and eliminate it. “There is” and “there are” are good signs the sentence could be written in a more direct manner.</a:t>
            </a:r>
          </a:p>
          <a:p>
            <a:pPr lvl="1"/>
            <a:r>
              <a:rPr lang="en-US" dirty="0" smtClean="0"/>
              <a:t>Grammar. Pay attention to subject-verb agreement when the subject is something like “the police” (which is singular, of course.) Many of you do poorly on such things as “the majority [singular] of Americans [plural] feels [singular]…”</a:t>
            </a:r>
            <a:endParaRPr lang="en-US" dirty="0"/>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spTree>
    <p:extLst>
      <p:ext uri="{BB962C8B-B14F-4D97-AF65-F5344CB8AC3E}">
        <p14:creationId xmlns:p14="http://schemas.microsoft.com/office/powerpoint/2010/main" val="429382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start</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Additional resources in the library</a:t>
            </a:r>
          </a:p>
          <a:p>
            <a:r>
              <a:rPr lang="en-US" dirty="0" smtClean="0"/>
              <a:t>&gt; Library &gt; e-Research &gt; A-Z Database List &gt; News</a:t>
            </a:r>
          </a:p>
          <a:p>
            <a:pPr lvl="1"/>
            <a:r>
              <a:rPr lang="en-US" dirty="0" smtClean="0"/>
              <a:t>Contains 73 databases, including many individual papers such as </a:t>
            </a:r>
            <a:r>
              <a:rPr lang="en-US" dirty="0" err="1" smtClean="0"/>
              <a:t>NYTimes</a:t>
            </a:r>
            <a:r>
              <a:rPr lang="en-US" dirty="0" smtClean="0"/>
              <a:t>, Charlotte Observer, the archive of the Associated Press, and so on, often back to the 1800s.</a:t>
            </a:r>
          </a:p>
          <a:p>
            <a:pPr lvl="1"/>
            <a:r>
              <a:rPr lang="en-US" dirty="0" smtClean="0"/>
              <a:t>Also contains such things as “America’s News”, which has hundreds of papers included, though not as much historical coverage.</a:t>
            </a:r>
          </a:p>
          <a:p>
            <a:pPr lvl="1"/>
            <a:r>
              <a:rPr lang="en-US" dirty="0" smtClean="0"/>
              <a:t>“newspapers.com” has many NC newspapers going back in time.</a:t>
            </a:r>
          </a:p>
          <a:p>
            <a:pPr lvl="1"/>
            <a:r>
              <a:rPr lang="en-US" dirty="0" smtClean="0"/>
              <a:t>Note some of the papers are from overseas, some are African-American or Hispanic papers in the US, and so on. A good resource.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4643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start (cont.)</a:t>
            </a:r>
            <a:endParaRPr lang="en-US" dirty="0"/>
          </a:p>
        </p:txBody>
      </p:sp>
      <p:pic>
        <p:nvPicPr>
          <p:cNvPr id="9" name="Content Placeholder 8"/>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38200" y="2117317"/>
            <a:ext cx="5181600" cy="3767953"/>
          </a:xfrm>
        </p:spPr>
      </p:pic>
      <p:sp>
        <p:nvSpPr>
          <p:cNvPr id="8" name="Content Placeholder 7"/>
          <p:cNvSpPr>
            <a:spLocks noGrp="1"/>
          </p:cNvSpPr>
          <p:nvPr>
            <p:ph sz="half" idx="2"/>
          </p:nvPr>
        </p:nvSpPr>
        <p:spPr>
          <a:xfrm>
            <a:off x="6172200" y="436605"/>
            <a:ext cx="5181600" cy="5740358"/>
          </a:xfrm>
        </p:spPr>
        <p:txBody>
          <a:bodyPr>
            <a:normAutofit fontScale="62500" lnSpcReduction="20000"/>
          </a:bodyPr>
          <a:lstStyle/>
          <a:p>
            <a:r>
              <a:rPr lang="en-US" dirty="0" smtClean="0"/>
              <a:t>I can do this for you, or whatever search results you need graphed, or show you how to do it in office hours.</a:t>
            </a:r>
          </a:p>
          <a:p>
            <a:r>
              <a:rPr lang="en-US" dirty="0" smtClean="0"/>
              <a:t>A. Save results in excel, 1,000 at a time.</a:t>
            </a:r>
          </a:p>
          <a:p>
            <a:r>
              <a:rPr lang="en-US" dirty="0" smtClean="0"/>
              <a:t>B. make a new variable called “Year” (=year(c:2)) assuming the date is in cell c2</a:t>
            </a:r>
          </a:p>
          <a:p>
            <a:r>
              <a:rPr lang="en-US" dirty="0" smtClean="0"/>
              <a:t>C. Save as a CSV, and a name that indicates the keyword.</a:t>
            </a:r>
          </a:p>
          <a:p>
            <a:r>
              <a:rPr lang="en-US" dirty="0" smtClean="0"/>
              <a:t>D. Do this for as many keyword searches as you want. Use consistent names for the files. If there are more than 1,000 hits, do multiple files with names ending in 1, 2, 3, etc. DWB1.csv, DWB2.csv, etc. Maybe you have pro-choice and pro-life keywords, or maybe more than two frames in your issue. Do one search for the total number of stories on the topic, then separate ones for the specific frames you are tracking.</a:t>
            </a:r>
          </a:p>
          <a:p>
            <a:r>
              <a:rPr lang="en-US" dirty="0" smtClean="0"/>
              <a:t>E. Email me those files, or come see me in office hours, and I can run them through my program to make graphs in Stata. If your files are formatted and named consistently, I can do it in about 5 minutes.</a:t>
            </a:r>
          </a:p>
          <a:p>
            <a:r>
              <a:rPr lang="en-US" dirty="0" smtClean="0"/>
              <a:t>F. This is a good offer I’m making you. Take me up on it. However, do not do it at the last minute.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5732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poor</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r>
              <a:rPr lang="en-US" dirty="0" smtClean="0"/>
              <a:t>Max Rose a senior thesis student</a:t>
            </a:r>
          </a:p>
          <a:p>
            <a:r>
              <a:rPr lang="en-US" dirty="0" smtClean="0"/>
              <a:t>April 2011 completion of thesis</a:t>
            </a:r>
          </a:p>
          <a:p>
            <a:r>
              <a:rPr lang="en-US" dirty="0" smtClean="0"/>
              <a:t>Sept 2011 submission</a:t>
            </a:r>
          </a:p>
          <a:p>
            <a:r>
              <a:rPr lang="en-US" dirty="0" smtClean="0"/>
              <a:t>Feb 2012 revisions after reviews</a:t>
            </a:r>
          </a:p>
          <a:p>
            <a:r>
              <a:rPr lang="en-US" dirty="0" smtClean="0"/>
              <a:t>June 2, 2012 conditional acceptance</a:t>
            </a:r>
          </a:p>
          <a:p>
            <a:r>
              <a:rPr lang="en-US" dirty="0" smtClean="0"/>
              <a:t>June 16, 2012 revisions completed</a:t>
            </a:r>
          </a:p>
          <a:p>
            <a:r>
              <a:rPr lang="en-US" dirty="0" smtClean="0"/>
              <a:t>Jan 2013 published</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70941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surge and decline in attention</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8377" y="1235075"/>
            <a:ext cx="7530045" cy="5486400"/>
          </a:xfrm>
          <a:prstGeom prst="rect">
            <a:avLst/>
          </a:prstGeom>
        </p:spPr>
      </p:pic>
    </p:spTree>
    <p:extLst>
      <p:ext uri="{BB962C8B-B14F-4D97-AF65-F5344CB8AC3E}">
        <p14:creationId xmlns:p14="http://schemas.microsoft.com/office/powerpoint/2010/main" val="3499281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 for poverty:</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r>
              <a:rPr lang="en-US" dirty="0"/>
              <a:t>ENHAI(welfare OR poverty OR "low-income" OR "public housing" OR needy OR ghetto OR indigent OR impoverished) AND PDN(&gt;1/1/2000) AND PDN(&lt;12/31/2007) AND NOT ("endangering the welfare" OR Haiti OR Nazi OR Brazil OR China OR Africa OR India OR Iraq OR Europe OR Afghanistan OR animal) AND NOT AT(review</a:t>
            </a:r>
            <a:r>
              <a:rPr lang="en-US" dirty="0" smtClean="0"/>
              <a:t>)</a:t>
            </a:r>
          </a:p>
          <a:p>
            <a:endParaRPr lang="en-US" dirty="0"/>
          </a:p>
          <a:p>
            <a:r>
              <a:rPr lang="en-US" dirty="0" smtClean="0"/>
              <a:t>Note: these changed (slightly) every decade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7416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attention to “lazy” over time…</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3755" y="1371600"/>
            <a:ext cx="7530045" cy="5486400"/>
          </a:xfrm>
          <a:prstGeom prst="rect">
            <a:avLst/>
          </a:prstGeom>
        </p:spPr>
      </p:pic>
    </p:spTree>
    <p:extLst>
      <p:ext uri="{BB962C8B-B14F-4D97-AF65-F5344CB8AC3E}">
        <p14:creationId xmlns:p14="http://schemas.microsoft.com/office/powerpoint/2010/main" val="300653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r>
              <a:rPr lang="en-US" dirty="0" smtClean="0"/>
              <a:t>Keywords for Frames: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990594884"/>
              </p:ext>
            </p:extLst>
          </p:nvPr>
        </p:nvGraphicFramePr>
        <p:xfrm>
          <a:off x="527125" y="1183342"/>
          <a:ext cx="10826675" cy="5390331"/>
        </p:xfrm>
        <a:graphic>
          <a:graphicData uri="http://schemas.openxmlformats.org/drawingml/2006/table">
            <a:tbl>
              <a:tblPr firstRow="1" firstCol="1" bandRow="1" bandCol="1">
                <a:tableStyleId>{5C22544A-7EE6-4342-B048-85BDC9FD1C3A}</a:tableStyleId>
              </a:tblPr>
              <a:tblGrid>
                <a:gridCol w="1873015">
                  <a:extLst>
                    <a:ext uri="{9D8B030D-6E8A-4147-A177-3AD203B41FA5}">
                      <a16:colId xmlns="" xmlns:a16="http://schemas.microsoft.com/office/drawing/2014/main" val="2899117744"/>
                    </a:ext>
                  </a:extLst>
                </a:gridCol>
                <a:gridCol w="8953660">
                  <a:extLst>
                    <a:ext uri="{9D8B030D-6E8A-4147-A177-3AD203B41FA5}">
                      <a16:colId xmlns="" xmlns:a16="http://schemas.microsoft.com/office/drawing/2014/main" val="1845321892"/>
                    </a:ext>
                  </a:extLst>
                </a:gridCol>
              </a:tblGrid>
              <a:tr h="1123131">
                <a:tc>
                  <a:txBody>
                    <a:bodyPr/>
                    <a:lstStyle/>
                    <a:p>
                      <a:pPr marL="0" marR="0" indent="0" hangingPunct="0">
                        <a:lnSpc>
                          <a:spcPct val="200000"/>
                        </a:lnSpc>
                        <a:spcBef>
                          <a:spcPts val="0"/>
                        </a:spcBef>
                        <a:spcAft>
                          <a:spcPts val="0"/>
                        </a:spcAft>
                      </a:pPr>
                      <a:r>
                        <a:rPr lang="en-US" sz="2000" dirty="0">
                          <a:effectLst/>
                        </a:rPr>
                        <a:t>Underclass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a:effectLst/>
                        </a:rPr>
                        <a:t>poverty-stricken OR "urban renewal" OR despair OR shelter OR bleak OR blight OR hunger OR ghetto OR "neediest cases" OR homeless OR slum</a:t>
                      </a:r>
                    </a:p>
                    <a:p>
                      <a:pPr marL="0" marR="0" hangingPunct="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649052445"/>
                  </a:ext>
                </a:extLst>
              </a:tr>
              <a:tr h="805561">
                <a:tc>
                  <a:txBody>
                    <a:bodyPr/>
                    <a:lstStyle/>
                    <a:p>
                      <a:pPr marL="0" marR="0" indent="0" hangingPunct="0">
                        <a:lnSpc>
                          <a:spcPct val="200000"/>
                        </a:lnSpc>
                        <a:spcBef>
                          <a:spcPts val="0"/>
                        </a:spcBef>
                        <a:spcAft>
                          <a:spcPts val="0"/>
                        </a:spcAft>
                      </a:pPr>
                      <a:r>
                        <a:rPr lang="en-US" sz="2000">
                          <a:effectLst/>
                        </a:rPr>
                        <a:t>Social Disorder</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dirty="0">
                          <a:effectLst/>
                        </a:rPr>
                        <a:t>anger OR police OR killing OR violence OR "civil right" OR crime OR gang OR riot OR demonstrator OR (strike W/3 rent OR welfare OR worker OR union) OR protest OR ("community action" AND NOT "community action agency")</a:t>
                      </a:r>
                    </a:p>
                    <a:p>
                      <a:pPr marL="0" marR="0" hangingPunct="0">
                        <a:spcBef>
                          <a:spcPts val="0"/>
                        </a:spcBef>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3180379278"/>
                  </a:ext>
                </a:extLst>
              </a:tr>
              <a:tr h="997535">
                <a:tc>
                  <a:txBody>
                    <a:bodyPr/>
                    <a:lstStyle/>
                    <a:p>
                      <a:pPr marL="0" marR="0" indent="0" hangingPunct="0">
                        <a:lnSpc>
                          <a:spcPct val="200000"/>
                        </a:lnSpc>
                        <a:spcBef>
                          <a:spcPts val="0"/>
                        </a:spcBef>
                        <a:spcAft>
                          <a:spcPts val="0"/>
                        </a:spcAft>
                      </a:pPr>
                      <a:r>
                        <a:rPr lang="en-US" sz="2000">
                          <a:effectLst/>
                        </a:rPr>
                        <a:t>Economic and Physical Barriers</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a:effectLst/>
                        </a:rPr>
                        <a:t>(student W/1 aid OR needy OR loan OR disadvantaged) OR industrial OR wage OR economy OR "affordable housing" OR "unemployment rate" OR disabled OR "poor children" OR elderly OR aged</a:t>
                      </a:r>
                    </a:p>
                    <a:p>
                      <a:pPr marL="0" marR="0" hangingPunct="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974833443"/>
                  </a:ext>
                </a:extLst>
              </a:tr>
              <a:tr h="808358">
                <a:tc>
                  <a:txBody>
                    <a:bodyPr/>
                    <a:lstStyle/>
                    <a:p>
                      <a:pPr marL="0" marR="0" indent="0" hangingPunct="0">
                        <a:lnSpc>
                          <a:spcPct val="200000"/>
                        </a:lnSpc>
                        <a:spcBef>
                          <a:spcPts val="0"/>
                        </a:spcBef>
                        <a:spcAft>
                          <a:spcPts val="0"/>
                        </a:spcAft>
                      </a:pPr>
                      <a:r>
                        <a:rPr lang="en-US" sz="2000">
                          <a:effectLst/>
                        </a:rPr>
                        <a:t>Laziness and Dysfunction</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a:effectLst/>
                        </a:rPr>
                        <a:t>able-bodied OR dependency OR "work requirement" OR mother OR "welfare family" OR father OR "welfare hotel" OR (drug AND NOT Medicaid OR Medicare OR company OR prescription) OR abortion OR "child welfare" OR workfare OR "welfare to work"</a:t>
                      </a:r>
                    </a:p>
                    <a:p>
                      <a:pPr marL="0" marR="0" hangingPunct="0">
                        <a:spcBef>
                          <a:spcPts val="0"/>
                        </a:spcBef>
                        <a:spcAft>
                          <a:spcPts val="0"/>
                        </a:spcAft>
                      </a:pPr>
                      <a:r>
                        <a:rPr lang="en-US" sz="2000">
                          <a:effectLst/>
                        </a:rPr>
                        <a:t> </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2002699445"/>
                  </a:ext>
                </a:extLst>
              </a:tr>
              <a:tr h="460494">
                <a:tc>
                  <a:txBody>
                    <a:bodyPr/>
                    <a:lstStyle/>
                    <a:p>
                      <a:pPr marL="0" marR="0" indent="0" hangingPunct="0">
                        <a:lnSpc>
                          <a:spcPct val="200000"/>
                        </a:lnSpc>
                        <a:spcBef>
                          <a:spcPts val="0"/>
                        </a:spcBef>
                        <a:spcAft>
                          <a:spcPts val="0"/>
                        </a:spcAft>
                      </a:pPr>
                      <a:r>
                        <a:rPr lang="en-US" sz="2000">
                          <a:effectLst/>
                        </a:rPr>
                        <a:t>Cheating</a:t>
                      </a:r>
                      <a:endParaRPr lang="en-U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0"/>
                        </a:spcBef>
                        <a:spcAft>
                          <a:spcPts val="0"/>
                        </a:spcAft>
                      </a:pPr>
                      <a:r>
                        <a:rPr lang="en-US" sz="2000" dirty="0">
                          <a:effectLst/>
                        </a:rPr>
                        <a:t>chiseler OR cheat OR fraud OR ineligible OR overpayment OR corruption OR audit</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2264816223"/>
                  </a:ext>
                </a:extLst>
              </a:tr>
            </a:tbl>
          </a:graphicData>
        </a:graphic>
      </p:graphicFrame>
    </p:spTree>
    <p:extLst>
      <p:ext uri="{BB962C8B-B14F-4D97-AF65-F5344CB8AC3E}">
        <p14:creationId xmlns:p14="http://schemas.microsoft.com/office/powerpoint/2010/main" val="3888248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1109</Words>
  <Application>Microsoft Office PowerPoint</Application>
  <PresentationFormat>Widescreen</PresentationFormat>
  <Paragraphs>110</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 Rose and Baumgartner, “Framing the Poor” </vt:lpstr>
      <vt:lpstr>Feedback on paper drafts</vt:lpstr>
      <vt:lpstr>Before we start</vt:lpstr>
      <vt:lpstr>Before we start (cont.)</vt:lpstr>
      <vt:lpstr>Framing the poor</vt:lpstr>
      <vt:lpstr>A surge and decline in attention</vt:lpstr>
      <vt:lpstr>Keywords for poverty:</vt:lpstr>
      <vt:lpstr>Increased attention to “lazy” over time…</vt:lpstr>
      <vt:lpstr>Keywords for Frames:</vt:lpstr>
      <vt:lpstr>Many newspapers show the same results</vt:lpstr>
      <vt:lpstr>The Poverty Gap = (# of Poor) x (Depth of Poverty)</vt:lpstr>
      <vt:lpstr>Three measures of poverty: number, rate, gap</vt:lpstr>
      <vt:lpstr>Spending goes up, but the demand changes, so the generosity is different: meet the gap, or no?</vt:lpstr>
      <vt:lpstr>We can predict the generosity by the framing (lagged by… 10 years!)</vt:lpstr>
      <vt:lpstr>So, framing drives government policy</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14</cp:revision>
  <dcterms:created xsi:type="dcterms:W3CDTF">2018-11-12T18:55:41Z</dcterms:created>
  <dcterms:modified xsi:type="dcterms:W3CDTF">2019-10-13T21:26:55Z</dcterms:modified>
</cp:coreProperties>
</file>