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3" autoAdjust="0"/>
    <p:restoredTop sz="94660"/>
  </p:normalViewPr>
  <p:slideViewPr>
    <p:cSldViewPr snapToGrid="0">
      <p:cViewPr varScale="1">
        <p:scale>
          <a:sx n="87" d="100"/>
          <a:sy n="87" d="100"/>
        </p:scale>
        <p:origin x="102" y="7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4B329F-A37B-422D-BE62-19129B629012}" type="datetimeFigureOut">
              <a:rPr lang="en-US" smtClean="0"/>
              <a:t>1/27/2019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906581-219F-4377-8DF7-7C66A91F5BCB}" type="slidenum">
              <a:rPr lang="en-US" smtClean="0"/>
              <a:t>‹#›</a:t>
            </a:fld>
            <a:endParaRPr lang="en-US"/>
          </a:p>
        </p:txBody>
      </p:sp>
    </p:spTree>
    <p:extLst>
      <p:ext uri="{BB962C8B-B14F-4D97-AF65-F5344CB8AC3E}">
        <p14:creationId xmlns:p14="http://schemas.microsoft.com/office/powerpoint/2010/main" val="1628274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906581-219F-4377-8DF7-7C66A91F5BCB}" type="slidenum">
              <a:rPr lang="en-US" smtClean="0"/>
              <a:t>2</a:t>
            </a:fld>
            <a:endParaRPr lang="en-US"/>
          </a:p>
        </p:txBody>
      </p:sp>
    </p:spTree>
    <p:extLst>
      <p:ext uri="{BB962C8B-B14F-4D97-AF65-F5344CB8AC3E}">
        <p14:creationId xmlns:p14="http://schemas.microsoft.com/office/powerpoint/2010/main" val="42682398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906581-219F-4377-8DF7-7C66A91F5BCB}" type="slidenum">
              <a:rPr lang="en-US" smtClean="0"/>
              <a:t>11</a:t>
            </a:fld>
            <a:endParaRPr lang="en-US"/>
          </a:p>
        </p:txBody>
      </p:sp>
    </p:spTree>
    <p:extLst>
      <p:ext uri="{BB962C8B-B14F-4D97-AF65-F5344CB8AC3E}">
        <p14:creationId xmlns:p14="http://schemas.microsoft.com/office/powerpoint/2010/main" val="2973559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906581-219F-4377-8DF7-7C66A91F5BCB}" type="slidenum">
              <a:rPr lang="en-US" smtClean="0"/>
              <a:t>12</a:t>
            </a:fld>
            <a:endParaRPr lang="en-US"/>
          </a:p>
        </p:txBody>
      </p:sp>
    </p:spTree>
    <p:extLst>
      <p:ext uri="{BB962C8B-B14F-4D97-AF65-F5344CB8AC3E}">
        <p14:creationId xmlns:p14="http://schemas.microsoft.com/office/powerpoint/2010/main" val="6141061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906581-219F-4377-8DF7-7C66A91F5BCB}" type="slidenum">
              <a:rPr lang="en-US" smtClean="0"/>
              <a:t>13</a:t>
            </a:fld>
            <a:endParaRPr lang="en-US"/>
          </a:p>
        </p:txBody>
      </p:sp>
    </p:spTree>
    <p:extLst>
      <p:ext uri="{BB962C8B-B14F-4D97-AF65-F5344CB8AC3E}">
        <p14:creationId xmlns:p14="http://schemas.microsoft.com/office/powerpoint/2010/main" val="36825517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906581-219F-4377-8DF7-7C66A91F5BCB}" type="slidenum">
              <a:rPr lang="en-US" smtClean="0"/>
              <a:t>14</a:t>
            </a:fld>
            <a:endParaRPr lang="en-US"/>
          </a:p>
        </p:txBody>
      </p:sp>
    </p:spTree>
    <p:extLst>
      <p:ext uri="{BB962C8B-B14F-4D97-AF65-F5344CB8AC3E}">
        <p14:creationId xmlns:p14="http://schemas.microsoft.com/office/powerpoint/2010/main" val="3997819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906581-219F-4377-8DF7-7C66A91F5BCB}" type="slidenum">
              <a:rPr lang="en-US" smtClean="0"/>
              <a:t>3</a:t>
            </a:fld>
            <a:endParaRPr lang="en-US"/>
          </a:p>
        </p:txBody>
      </p:sp>
    </p:spTree>
    <p:extLst>
      <p:ext uri="{BB962C8B-B14F-4D97-AF65-F5344CB8AC3E}">
        <p14:creationId xmlns:p14="http://schemas.microsoft.com/office/powerpoint/2010/main" val="769744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906581-219F-4377-8DF7-7C66A91F5BCB}" type="slidenum">
              <a:rPr lang="en-US" smtClean="0"/>
              <a:t>4</a:t>
            </a:fld>
            <a:endParaRPr lang="en-US"/>
          </a:p>
        </p:txBody>
      </p:sp>
    </p:spTree>
    <p:extLst>
      <p:ext uri="{BB962C8B-B14F-4D97-AF65-F5344CB8AC3E}">
        <p14:creationId xmlns:p14="http://schemas.microsoft.com/office/powerpoint/2010/main" val="389330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906581-219F-4377-8DF7-7C66A91F5BCB}" type="slidenum">
              <a:rPr lang="en-US" smtClean="0"/>
              <a:t>5</a:t>
            </a:fld>
            <a:endParaRPr lang="en-US"/>
          </a:p>
        </p:txBody>
      </p:sp>
    </p:spTree>
    <p:extLst>
      <p:ext uri="{BB962C8B-B14F-4D97-AF65-F5344CB8AC3E}">
        <p14:creationId xmlns:p14="http://schemas.microsoft.com/office/powerpoint/2010/main" val="2839237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906581-219F-4377-8DF7-7C66A91F5BCB}" type="slidenum">
              <a:rPr lang="en-US" smtClean="0"/>
              <a:t>6</a:t>
            </a:fld>
            <a:endParaRPr lang="en-US"/>
          </a:p>
        </p:txBody>
      </p:sp>
    </p:spTree>
    <p:extLst>
      <p:ext uri="{BB962C8B-B14F-4D97-AF65-F5344CB8AC3E}">
        <p14:creationId xmlns:p14="http://schemas.microsoft.com/office/powerpoint/2010/main" val="18977992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906581-219F-4377-8DF7-7C66A91F5BCB}" type="slidenum">
              <a:rPr lang="en-US" smtClean="0"/>
              <a:t>7</a:t>
            </a:fld>
            <a:endParaRPr lang="en-US"/>
          </a:p>
        </p:txBody>
      </p:sp>
    </p:spTree>
    <p:extLst>
      <p:ext uri="{BB962C8B-B14F-4D97-AF65-F5344CB8AC3E}">
        <p14:creationId xmlns:p14="http://schemas.microsoft.com/office/powerpoint/2010/main" val="28957946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906581-219F-4377-8DF7-7C66A91F5BCB}" type="slidenum">
              <a:rPr lang="en-US" smtClean="0"/>
              <a:t>8</a:t>
            </a:fld>
            <a:endParaRPr lang="en-US"/>
          </a:p>
        </p:txBody>
      </p:sp>
    </p:spTree>
    <p:extLst>
      <p:ext uri="{BB962C8B-B14F-4D97-AF65-F5344CB8AC3E}">
        <p14:creationId xmlns:p14="http://schemas.microsoft.com/office/powerpoint/2010/main" val="32926046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906581-219F-4377-8DF7-7C66A91F5BCB}" type="slidenum">
              <a:rPr lang="en-US" smtClean="0"/>
              <a:t>9</a:t>
            </a:fld>
            <a:endParaRPr lang="en-US"/>
          </a:p>
        </p:txBody>
      </p:sp>
    </p:spTree>
    <p:extLst>
      <p:ext uri="{BB962C8B-B14F-4D97-AF65-F5344CB8AC3E}">
        <p14:creationId xmlns:p14="http://schemas.microsoft.com/office/powerpoint/2010/main" val="32050363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906581-219F-4377-8DF7-7C66A91F5BCB}" type="slidenum">
              <a:rPr lang="en-US" smtClean="0"/>
              <a:t>10</a:t>
            </a:fld>
            <a:endParaRPr lang="en-US"/>
          </a:p>
        </p:txBody>
      </p:sp>
    </p:spTree>
    <p:extLst>
      <p:ext uri="{BB962C8B-B14F-4D97-AF65-F5344CB8AC3E}">
        <p14:creationId xmlns:p14="http://schemas.microsoft.com/office/powerpoint/2010/main" val="2844376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A458B1B-8F6B-48EA-A9FA-C3D91C6CE098}" type="datetime1">
              <a:rPr lang="en-US" smtClean="0"/>
              <a:t>1/27/2019</a:t>
            </a:fld>
            <a:endParaRPr lang="en-US"/>
          </a:p>
        </p:txBody>
      </p:sp>
      <p:sp>
        <p:nvSpPr>
          <p:cNvPr id="5" name="Footer Placeholder 4"/>
          <p:cNvSpPr>
            <a:spLocks noGrp="1"/>
          </p:cNvSpPr>
          <p:nvPr>
            <p:ph type="ftr" sz="quarter" idx="11"/>
          </p:nvPr>
        </p:nvSpPr>
        <p:spPr/>
        <p:txBody>
          <a:bodyPr/>
          <a:lstStyle/>
          <a:p>
            <a:r>
              <a:rPr lang="en-US" smtClean="0"/>
              <a:t>POLI 421, Framing Public Policies</a:t>
            </a:r>
            <a:endParaRPr lang="en-US"/>
          </a:p>
        </p:txBody>
      </p:sp>
      <p:sp>
        <p:nvSpPr>
          <p:cNvPr id="6" name="Slide Number Placeholder 5"/>
          <p:cNvSpPr>
            <a:spLocks noGrp="1"/>
          </p:cNvSpPr>
          <p:nvPr>
            <p:ph type="sldNum" sz="quarter" idx="12"/>
          </p:nvPr>
        </p:nvSpPr>
        <p:spPr/>
        <p:txBody>
          <a:bodyPr/>
          <a:lstStyle/>
          <a:p>
            <a:fld id="{8B70254D-0821-4C59-A65E-A985EB574F0D}" type="slidenum">
              <a:rPr lang="en-US" smtClean="0"/>
              <a:t>‹#›</a:t>
            </a:fld>
            <a:endParaRPr lang="en-US"/>
          </a:p>
        </p:txBody>
      </p:sp>
    </p:spTree>
    <p:extLst>
      <p:ext uri="{BB962C8B-B14F-4D97-AF65-F5344CB8AC3E}">
        <p14:creationId xmlns:p14="http://schemas.microsoft.com/office/powerpoint/2010/main" val="4074418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2EF177-4612-4A7C-8EB3-0BA8D82BA92B}" type="datetime1">
              <a:rPr lang="en-US" smtClean="0"/>
              <a:t>1/27/2019</a:t>
            </a:fld>
            <a:endParaRPr lang="en-US"/>
          </a:p>
        </p:txBody>
      </p:sp>
      <p:sp>
        <p:nvSpPr>
          <p:cNvPr id="5" name="Footer Placeholder 4"/>
          <p:cNvSpPr>
            <a:spLocks noGrp="1"/>
          </p:cNvSpPr>
          <p:nvPr>
            <p:ph type="ftr" sz="quarter" idx="11"/>
          </p:nvPr>
        </p:nvSpPr>
        <p:spPr/>
        <p:txBody>
          <a:bodyPr/>
          <a:lstStyle/>
          <a:p>
            <a:r>
              <a:rPr lang="en-US" smtClean="0"/>
              <a:t>POLI 421, Framing Public Policies</a:t>
            </a:r>
            <a:endParaRPr lang="en-US"/>
          </a:p>
        </p:txBody>
      </p:sp>
      <p:sp>
        <p:nvSpPr>
          <p:cNvPr id="6" name="Slide Number Placeholder 5"/>
          <p:cNvSpPr>
            <a:spLocks noGrp="1"/>
          </p:cNvSpPr>
          <p:nvPr>
            <p:ph type="sldNum" sz="quarter" idx="12"/>
          </p:nvPr>
        </p:nvSpPr>
        <p:spPr/>
        <p:txBody>
          <a:bodyPr/>
          <a:lstStyle/>
          <a:p>
            <a:fld id="{8B70254D-0821-4C59-A65E-A985EB574F0D}" type="slidenum">
              <a:rPr lang="en-US" smtClean="0"/>
              <a:t>‹#›</a:t>
            </a:fld>
            <a:endParaRPr lang="en-US"/>
          </a:p>
        </p:txBody>
      </p:sp>
    </p:spTree>
    <p:extLst>
      <p:ext uri="{BB962C8B-B14F-4D97-AF65-F5344CB8AC3E}">
        <p14:creationId xmlns:p14="http://schemas.microsoft.com/office/powerpoint/2010/main" val="338624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A30856-0CFA-45AA-977B-013516DCECD3}" type="datetime1">
              <a:rPr lang="en-US" smtClean="0"/>
              <a:t>1/27/2019</a:t>
            </a:fld>
            <a:endParaRPr lang="en-US"/>
          </a:p>
        </p:txBody>
      </p:sp>
      <p:sp>
        <p:nvSpPr>
          <p:cNvPr id="5" name="Footer Placeholder 4"/>
          <p:cNvSpPr>
            <a:spLocks noGrp="1"/>
          </p:cNvSpPr>
          <p:nvPr>
            <p:ph type="ftr" sz="quarter" idx="11"/>
          </p:nvPr>
        </p:nvSpPr>
        <p:spPr/>
        <p:txBody>
          <a:bodyPr/>
          <a:lstStyle/>
          <a:p>
            <a:r>
              <a:rPr lang="en-US" smtClean="0"/>
              <a:t>POLI 421, Framing Public Policies</a:t>
            </a:r>
            <a:endParaRPr lang="en-US"/>
          </a:p>
        </p:txBody>
      </p:sp>
      <p:sp>
        <p:nvSpPr>
          <p:cNvPr id="6" name="Slide Number Placeholder 5"/>
          <p:cNvSpPr>
            <a:spLocks noGrp="1"/>
          </p:cNvSpPr>
          <p:nvPr>
            <p:ph type="sldNum" sz="quarter" idx="12"/>
          </p:nvPr>
        </p:nvSpPr>
        <p:spPr/>
        <p:txBody>
          <a:bodyPr/>
          <a:lstStyle/>
          <a:p>
            <a:fld id="{8B70254D-0821-4C59-A65E-A985EB574F0D}" type="slidenum">
              <a:rPr lang="en-US" smtClean="0"/>
              <a:t>‹#›</a:t>
            </a:fld>
            <a:endParaRPr lang="en-US"/>
          </a:p>
        </p:txBody>
      </p:sp>
    </p:spTree>
    <p:extLst>
      <p:ext uri="{BB962C8B-B14F-4D97-AF65-F5344CB8AC3E}">
        <p14:creationId xmlns:p14="http://schemas.microsoft.com/office/powerpoint/2010/main" val="2731033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0E25DC-B518-43BB-9A49-114D1544F5F4}" type="datetime1">
              <a:rPr lang="en-US" smtClean="0"/>
              <a:t>1/27/2019</a:t>
            </a:fld>
            <a:endParaRPr lang="en-US"/>
          </a:p>
        </p:txBody>
      </p:sp>
      <p:sp>
        <p:nvSpPr>
          <p:cNvPr id="5" name="Footer Placeholder 4"/>
          <p:cNvSpPr>
            <a:spLocks noGrp="1"/>
          </p:cNvSpPr>
          <p:nvPr>
            <p:ph type="ftr" sz="quarter" idx="11"/>
          </p:nvPr>
        </p:nvSpPr>
        <p:spPr/>
        <p:txBody>
          <a:bodyPr/>
          <a:lstStyle/>
          <a:p>
            <a:r>
              <a:rPr lang="en-US" smtClean="0"/>
              <a:t>POLI 421, Framing Public Policies</a:t>
            </a:r>
            <a:endParaRPr lang="en-US"/>
          </a:p>
        </p:txBody>
      </p:sp>
      <p:sp>
        <p:nvSpPr>
          <p:cNvPr id="6" name="Slide Number Placeholder 5"/>
          <p:cNvSpPr>
            <a:spLocks noGrp="1"/>
          </p:cNvSpPr>
          <p:nvPr>
            <p:ph type="sldNum" sz="quarter" idx="12"/>
          </p:nvPr>
        </p:nvSpPr>
        <p:spPr/>
        <p:txBody>
          <a:bodyPr/>
          <a:lstStyle/>
          <a:p>
            <a:fld id="{8B70254D-0821-4C59-A65E-A985EB574F0D}" type="slidenum">
              <a:rPr lang="en-US" smtClean="0"/>
              <a:t>‹#›</a:t>
            </a:fld>
            <a:endParaRPr lang="en-US"/>
          </a:p>
        </p:txBody>
      </p:sp>
    </p:spTree>
    <p:extLst>
      <p:ext uri="{BB962C8B-B14F-4D97-AF65-F5344CB8AC3E}">
        <p14:creationId xmlns:p14="http://schemas.microsoft.com/office/powerpoint/2010/main" val="3966792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88D9475-80C6-4654-88A0-083BF39BB5EB}" type="datetime1">
              <a:rPr lang="en-US" smtClean="0"/>
              <a:t>1/27/2019</a:t>
            </a:fld>
            <a:endParaRPr lang="en-US"/>
          </a:p>
        </p:txBody>
      </p:sp>
      <p:sp>
        <p:nvSpPr>
          <p:cNvPr id="5" name="Footer Placeholder 4"/>
          <p:cNvSpPr>
            <a:spLocks noGrp="1"/>
          </p:cNvSpPr>
          <p:nvPr>
            <p:ph type="ftr" sz="quarter" idx="11"/>
          </p:nvPr>
        </p:nvSpPr>
        <p:spPr/>
        <p:txBody>
          <a:bodyPr/>
          <a:lstStyle/>
          <a:p>
            <a:r>
              <a:rPr lang="en-US" smtClean="0"/>
              <a:t>POLI 421, Framing Public Policies</a:t>
            </a:r>
            <a:endParaRPr lang="en-US"/>
          </a:p>
        </p:txBody>
      </p:sp>
      <p:sp>
        <p:nvSpPr>
          <p:cNvPr id="6" name="Slide Number Placeholder 5"/>
          <p:cNvSpPr>
            <a:spLocks noGrp="1"/>
          </p:cNvSpPr>
          <p:nvPr>
            <p:ph type="sldNum" sz="quarter" idx="12"/>
          </p:nvPr>
        </p:nvSpPr>
        <p:spPr/>
        <p:txBody>
          <a:bodyPr/>
          <a:lstStyle/>
          <a:p>
            <a:fld id="{8B70254D-0821-4C59-A65E-A985EB574F0D}" type="slidenum">
              <a:rPr lang="en-US" smtClean="0"/>
              <a:t>‹#›</a:t>
            </a:fld>
            <a:endParaRPr lang="en-US"/>
          </a:p>
        </p:txBody>
      </p:sp>
    </p:spTree>
    <p:extLst>
      <p:ext uri="{BB962C8B-B14F-4D97-AF65-F5344CB8AC3E}">
        <p14:creationId xmlns:p14="http://schemas.microsoft.com/office/powerpoint/2010/main" val="3500115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7FD411B-40AA-4AC5-A0AB-04F2A1C9CC45}" type="datetime1">
              <a:rPr lang="en-US" smtClean="0"/>
              <a:t>1/27/2019</a:t>
            </a:fld>
            <a:endParaRPr lang="en-US"/>
          </a:p>
        </p:txBody>
      </p:sp>
      <p:sp>
        <p:nvSpPr>
          <p:cNvPr id="6" name="Footer Placeholder 5"/>
          <p:cNvSpPr>
            <a:spLocks noGrp="1"/>
          </p:cNvSpPr>
          <p:nvPr>
            <p:ph type="ftr" sz="quarter" idx="11"/>
          </p:nvPr>
        </p:nvSpPr>
        <p:spPr/>
        <p:txBody>
          <a:bodyPr/>
          <a:lstStyle/>
          <a:p>
            <a:r>
              <a:rPr lang="en-US" smtClean="0"/>
              <a:t>POLI 421, Framing Public Policies</a:t>
            </a:r>
            <a:endParaRPr lang="en-US"/>
          </a:p>
        </p:txBody>
      </p:sp>
      <p:sp>
        <p:nvSpPr>
          <p:cNvPr id="7" name="Slide Number Placeholder 6"/>
          <p:cNvSpPr>
            <a:spLocks noGrp="1"/>
          </p:cNvSpPr>
          <p:nvPr>
            <p:ph type="sldNum" sz="quarter" idx="12"/>
          </p:nvPr>
        </p:nvSpPr>
        <p:spPr/>
        <p:txBody>
          <a:bodyPr/>
          <a:lstStyle/>
          <a:p>
            <a:fld id="{8B70254D-0821-4C59-A65E-A985EB574F0D}" type="slidenum">
              <a:rPr lang="en-US" smtClean="0"/>
              <a:t>‹#›</a:t>
            </a:fld>
            <a:endParaRPr lang="en-US"/>
          </a:p>
        </p:txBody>
      </p:sp>
    </p:spTree>
    <p:extLst>
      <p:ext uri="{BB962C8B-B14F-4D97-AF65-F5344CB8AC3E}">
        <p14:creationId xmlns:p14="http://schemas.microsoft.com/office/powerpoint/2010/main" val="4057020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8B3DFF-562C-48EB-AD7C-62D85592E9C5}" type="datetime1">
              <a:rPr lang="en-US" smtClean="0"/>
              <a:t>1/27/2019</a:t>
            </a:fld>
            <a:endParaRPr lang="en-US"/>
          </a:p>
        </p:txBody>
      </p:sp>
      <p:sp>
        <p:nvSpPr>
          <p:cNvPr id="8" name="Footer Placeholder 7"/>
          <p:cNvSpPr>
            <a:spLocks noGrp="1"/>
          </p:cNvSpPr>
          <p:nvPr>
            <p:ph type="ftr" sz="quarter" idx="11"/>
          </p:nvPr>
        </p:nvSpPr>
        <p:spPr/>
        <p:txBody>
          <a:bodyPr/>
          <a:lstStyle/>
          <a:p>
            <a:r>
              <a:rPr lang="en-US" smtClean="0"/>
              <a:t>POLI 421, Framing Public Policies</a:t>
            </a:r>
            <a:endParaRPr lang="en-US"/>
          </a:p>
        </p:txBody>
      </p:sp>
      <p:sp>
        <p:nvSpPr>
          <p:cNvPr id="9" name="Slide Number Placeholder 8"/>
          <p:cNvSpPr>
            <a:spLocks noGrp="1"/>
          </p:cNvSpPr>
          <p:nvPr>
            <p:ph type="sldNum" sz="quarter" idx="12"/>
          </p:nvPr>
        </p:nvSpPr>
        <p:spPr/>
        <p:txBody>
          <a:bodyPr/>
          <a:lstStyle/>
          <a:p>
            <a:fld id="{8B70254D-0821-4C59-A65E-A985EB574F0D}" type="slidenum">
              <a:rPr lang="en-US" smtClean="0"/>
              <a:t>‹#›</a:t>
            </a:fld>
            <a:endParaRPr lang="en-US"/>
          </a:p>
        </p:txBody>
      </p:sp>
    </p:spTree>
    <p:extLst>
      <p:ext uri="{BB962C8B-B14F-4D97-AF65-F5344CB8AC3E}">
        <p14:creationId xmlns:p14="http://schemas.microsoft.com/office/powerpoint/2010/main" val="506528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A4252A-6074-4E4B-B38D-76ABDE46B1DD}" type="datetime1">
              <a:rPr lang="en-US" smtClean="0"/>
              <a:t>1/27/2019</a:t>
            </a:fld>
            <a:endParaRPr lang="en-US"/>
          </a:p>
        </p:txBody>
      </p:sp>
      <p:sp>
        <p:nvSpPr>
          <p:cNvPr id="4" name="Footer Placeholder 3"/>
          <p:cNvSpPr>
            <a:spLocks noGrp="1"/>
          </p:cNvSpPr>
          <p:nvPr>
            <p:ph type="ftr" sz="quarter" idx="11"/>
          </p:nvPr>
        </p:nvSpPr>
        <p:spPr/>
        <p:txBody>
          <a:bodyPr/>
          <a:lstStyle/>
          <a:p>
            <a:r>
              <a:rPr lang="en-US" smtClean="0"/>
              <a:t>POLI 421, Framing Public Policies</a:t>
            </a:r>
            <a:endParaRPr lang="en-US"/>
          </a:p>
        </p:txBody>
      </p:sp>
      <p:sp>
        <p:nvSpPr>
          <p:cNvPr id="5" name="Slide Number Placeholder 4"/>
          <p:cNvSpPr>
            <a:spLocks noGrp="1"/>
          </p:cNvSpPr>
          <p:nvPr>
            <p:ph type="sldNum" sz="quarter" idx="12"/>
          </p:nvPr>
        </p:nvSpPr>
        <p:spPr/>
        <p:txBody>
          <a:bodyPr/>
          <a:lstStyle/>
          <a:p>
            <a:fld id="{8B70254D-0821-4C59-A65E-A985EB574F0D}" type="slidenum">
              <a:rPr lang="en-US" smtClean="0"/>
              <a:t>‹#›</a:t>
            </a:fld>
            <a:endParaRPr lang="en-US"/>
          </a:p>
        </p:txBody>
      </p:sp>
    </p:spTree>
    <p:extLst>
      <p:ext uri="{BB962C8B-B14F-4D97-AF65-F5344CB8AC3E}">
        <p14:creationId xmlns:p14="http://schemas.microsoft.com/office/powerpoint/2010/main" val="2662032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3E775F-4D37-4F60-AE62-B3AF3C57749C}" type="datetime1">
              <a:rPr lang="en-US" smtClean="0"/>
              <a:t>1/27/2019</a:t>
            </a:fld>
            <a:endParaRPr lang="en-US"/>
          </a:p>
        </p:txBody>
      </p:sp>
      <p:sp>
        <p:nvSpPr>
          <p:cNvPr id="3" name="Footer Placeholder 2"/>
          <p:cNvSpPr>
            <a:spLocks noGrp="1"/>
          </p:cNvSpPr>
          <p:nvPr>
            <p:ph type="ftr" sz="quarter" idx="11"/>
          </p:nvPr>
        </p:nvSpPr>
        <p:spPr/>
        <p:txBody>
          <a:bodyPr/>
          <a:lstStyle/>
          <a:p>
            <a:r>
              <a:rPr lang="en-US" smtClean="0"/>
              <a:t>POLI 421, Framing Public Policies</a:t>
            </a:r>
            <a:endParaRPr lang="en-US"/>
          </a:p>
        </p:txBody>
      </p:sp>
      <p:sp>
        <p:nvSpPr>
          <p:cNvPr id="4" name="Slide Number Placeholder 3"/>
          <p:cNvSpPr>
            <a:spLocks noGrp="1"/>
          </p:cNvSpPr>
          <p:nvPr>
            <p:ph type="sldNum" sz="quarter" idx="12"/>
          </p:nvPr>
        </p:nvSpPr>
        <p:spPr/>
        <p:txBody>
          <a:bodyPr/>
          <a:lstStyle/>
          <a:p>
            <a:fld id="{8B70254D-0821-4C59-A65E-A985EB574F0D}" type="slidenum">
              <a:rPr lang="en-US" smtClean="0"/>
              <a:t>‹#›</a:t>
            </a:fld>
            <a:endParaRPr lang="en-US"/>
          </a:p>
        </p:txBody>
      </p:sp>
    </p:spTree>
    <p:extLst>
      <p:ext uri="{BB962C8B-B14F-4D97-AF65-F5344CB8AC3E}">
        <p14:creationId xmlns:p14="http://schemas.microsoft.com/office/powerpoint/2010/main" val="2388120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2FA9364-426C-4E20-A17B-CE059EAB45A0}" type="datetime1">
              <a:rPr lang="en-US" smtClean="0"/>
              <a:t>1/27/2019</a:t>
            </a:fld>
            <a:endParaRPr lang="en-US"/>
          </a:p>
        </p:txBody>
      </p:sp>
      <p:sp>
        <p:nvSpPr>
          <p:cNvPr id="6" name="Footer Placeholder 5"/>
          <p:cNvSpPr>
            <a:spLocks noGrp="1"/>
          </p:cNvSpPr>
          <p:nvPr>
            <p:ph type="ftr" sz="quarter" idx="11"/>
          </p:nvPr>
        </p:nvSpPr>
        <p:spPr/>
        <p:txBody>
          <a:bodyPr/>
          <a:lstStyle/>
          <a:p>
            <a:r>
              <a:rPr lang="en-US" smtClean="0"/>
              <a:t>POLI 421, Framing Public Policies</a:t>
            </a:r>
            <a:endParaRPr lang="en-US"/>
          </a:p>
        </p:txBody>
      </p:sp>
      <p:sp>
        <p:nvSpPr>
          <p:cNvPr id="7" name="Slide Number Placeholder 6"/>
          <p:cNvSpPr>
            <a:spLocks noGrp="1"/>
          </p:cNvSpPr>
          <p:nvPr>
            <p:ph type="sldNum" sz="quarter" idx="12"/>
          </p:nvPr>
        </p:nvSpPr>
        <p:spPr/>
        <p:txBody>
          <a:bodyPr/>
          <a:lstStyle/>
          <a:p>
            <a:fld id="{8B70254D-0821-4C59-A65E-A985EB574F0D}" type="slidenum">
              <a:rPr lang="en-US" smtClean="0"/>
              <a:t>‹#›</a:t>
            </a:fld>
            <a:endParaRPr lang="en-US"/>
          </a:p>
        </p:txBody>
      </p:sp>
    </p:spTree>
    <p:extLst>
      <p:ext uri="{BB962C8B-B14F-4D97-AF65-F5344CB8AC3E}">
        <p14:creationId xmlns:p14="http://schemas.microsoft.com/office/powerpoint/2010/main" val="708928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78E0F6E-707B-499F-865D-2DB1C832040C}" type="datetime1">
              <a:rPr lang="en-US" smtClean="0"/>
              <a:t>1/27/2019</a:t>
            </a:fld>
            <a:endParaRPr lang="en-US"/>
          </a:p>
        </p:txBody>
      </p:sp>
      <p:sp>
        <p:nvSpPr>
          <p:cNvPr id="6" name="Footer Placeholder 5"/>
          <p:cNvSpPr>
            <a:spLocks noGrp="1"/>
          </p:cNvSpPr>
          <p:nvPr>
            <p:ph type="ftr" sz="quarter" idx="11"/>
          </p:nvPr>
        </p:nvSpPr>
        <p:spPr/>
        <p:txBody>
          <a:bodyPr/>
          <a:lstStyle/>
          <a:p>
            <a:r>
              <a:rPr lang="en-US" smtClean="0"/>
              <a:t>POLI 421, Framing Public Policies</a:t>
            </a:r>
            <a:endParaRPr lang="en-US"/>
          </a:p>
        </p:txBody>
      </p:sp>
      <p:sp>
        <p:nvSpPr>
          <p:cNvPr id="7" name="Slide Number Placeholder 6"/>
          <p:cNvSpPr>
            <a:spLocks noGrp="1"/>
          </p:cNvSpPr>
          <p:nvPr>
            <p:ph type="sldNum" sz="quarter" idx="12"/>
          </p:nvPr>
        </p:nvSpPr>
        <p:spPr/>
        <p:txBody>
          <a:bodyPr/>
          <a:lstStyle/>
          <a:p>
            <a:fld id="{8B70254D-0821-4C59-A65E-A985EB574F0D}" type="slidenum">
              <a:rPr lang="en-US" smtClean="0"/>
              <a:t>‹#›</a:t>
            </a:fld>
            <a:endParaRPr lang="en-US"/>
          </a:p>
        </p:txBody>
      </p:sp>
    </p:spTree>
    <p:extLst>
      <p:ext uri="{BB962C8B-B14F-4D97-AF65-F5344CB8AC3E}">
        <p14:creationId xmlns:p14="http://schemas.microsoft.com/office/powerpoint/2010/main" val="2111731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F1BB7E-A085-40C1-8D74-504CFFC9A397}" type="datetime1">
              <a:rPr lang="en-US" smtClean="0"/>
              <a:t>1/27/2019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POLI 421, Framing Public Policies</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70254D-0821-4C59-A65E-A985EB574F0D}" type="slidenum">
              <a:rPr lang="en-US" smtClean="0"/>
              <a:t>‹#›</a:t>
            </a:fld>
            <a:endParaRPr lang="en-US"/>
          </a:p>
        </p:txBody>
      </p:sp>
    </p:spTree>
    <p:extLst>
      <p:ext uri="{BB962C8B-B14F-4D97-AF65-F5344CB8AC3E}">
        <p14:creationId xmlns:p14="http://schemas.microsoft.com/office/powerpoint/2010/main" val="41211269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53623"/>
            <a:ext cx="9144000" cy="1416120"/>
          </a:xfrm>
        </p:spPr>
        <p:txBody>
          <a:bodyPr>
            <a:normAutofit/>
          </a:bodyPr>
          <a:lstStyle/>
          <a:p>
            <a:r>
              <a:rPr lang="en-US" sz="3200" dirty="0" err="1" smtClean="0"/>
              <a:t>Baumeister</a:t>
            </a:r>
            <a:r>
              <a:rPr lang="en-US" sz="3200" dirty="0" smtClean="0"/>
              <a:t> et al. 2001. Bad is Stronger than Good</a:t>
            </a:r>
            <a:r>
              <a:rPr lang="en-US" sz="3200" dirty="0" smtClean="0"/>
              <a:t/>
            </a:r>
            <a:br>
              <a:rPr lang="en-US" sz="3200" dirty="0" smtClean="0"/>
            </a:br>
            <a:endParaRPr lang="en-US" sz="3200" dirty="0"/>
          </a:p>
        </p:txBody>
      </p:sp>
      <p:sp>
        <p:nvSpPr>
          <p:cNvPr id="5" name="Subtitle 4"/>
          <p:cNvSpPr>
            <a:spLocks noGrp="1"/>
          </p:cNvSpPr>
          <p:nvPr>
            <p:ph type="subTitle" idx="1"/>
          </p:nvPr>
        </p:nvSpPr>
        <p:spPr>
          <a:xfrm>
            <a:off x="1524000" y="2931105"/>
            <a:ext cx="9144000" cy="2945820"/>
          </a:xfrm>
        </p:spPr>
        <p:txBody>
          <a:bodyPr>
            <a:normAutofit/>
          </a:bodyPr>
          <a:lstStyle/>
          <a:p>
            <a:r>
              <a:rPr lang="en-US" sz="2000" dirty="0" smtClean="0"/>
              <a:t>Monday January 28, 2019</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3482" y="6221838"/>
            <a:ext cx="1905000" cy="523875"/>
          </a:xfrm>
          <a:prstGeom prst="rect">
            <a:avLst/>
          </a:prstGeom>
        </p:spPr>
      </p:pic>
      <p:sp>
        <p:nvSpPr>
          <p:cNvPr id="2" name="Footer Placeholder 1"/>
          <p:cNvSpPr>
            <a:spLocks noGrp="1"/>
          </p:cNvSpPr>
          <p:nvPr>
            <p:ph type="ftr" sz="quarter" idx="11"/>
          </p:nvPr>
        </p:nvSpPr>
        <p:spPr/>
        <p:txBody>
          <a:bodyPr/>
          <a:lstStyle/>
          <a:p>
            <a:r>
              <a:rPr lang="en-US" smtClean="0"/>
              <a:t>POLI 421, Framing Public Policies</a:t>
            </a:r>
            <a:endParaRPr lang="en-US"/>
          </a:p>
        </p:txBody>
      </p:sp>
      <p:sp>
        <p:nvSpPr>
          <p:cNvPr id="3" name="Slide Number Placeholder 2"/>
          <p:cNvSpPr>
            <a:spLocks noGrp="1"/>
          </p:cNvSpPr>
          <p:nvPr>
            <p:ph type="sldNum" sz="quarter" idx="12"/>
          </p:nvPr>
        </p:nvSpPr>
        <p:spPr/>
        <p:txBody>
          <a:bodyPr/>
          <a:lstStyle/>
          <a:p>
            <a:fld id="{8B70254D-0821-4C59-A65E-A985EB574F0D}" type="slidenum">
              <a:rPr lang="en-US" smtClean="0"/>
              <a:t>1</a:t>
            </a:fld>
            <a:endParaRPr lang="en-US"/>
          </a:p>
        </p:txBody>
      </p:sp>
    </p:spTree>
    <p:extLst>
      <p:ext uri="{BB962C8B-B14F-4D97-AF65-F5344CB8AC3E}">
        <p14:creationId xmlns:p14="http://schemas.microsoft.com/office/powerpoint/2010/main" val="3018049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a:xfrm>
            <a:off x="838200" y="1392072"/>
            <a:ext cx="10515600" cy="4484853"/>
          </a:xfrm>
        </p:spPr>
        <p:txBody>
          <a:bodyPr>
            <a:normAutofit/>
          </a:bodyPr>
          <a:lstStyle/>
          <a:p>
            <a:r>
              <a:rPr lang="en-US" b="1" dirty="0" smtClean="0"/>
              <a:t>Stereotypes</a:t>
            </a:r>
            <a:r>
              <a:rPr lang="en-US" dirty="0" smtClean="0"/>
              <a:t>: Bad reputations are easier to get and harder to lose than good reputations</a:t>
            </a:r>
          </a:p>
          <a:p>
            <a:r>
              <a:rPr lang="en-US" b="1" dirty="0" smtClean="0"/>
              <a:t>Forming impressions</a:t>
            </a:r>
            <a:r>
              <a:rPr lang="en-US" dirty="0" smtClean="0"/>
              <a:t>: initial bad experiences get imprinted; equal positives and negatives = negative. That’s not math, that’s your brain.</a:t>
            </a:r>
          </a:p>
          <a:p>
            <a:r>
              <a:rPr lang="en-US" b="1" dirty="0" smtClean="0"/>
              <a:t>Self-esteem</a:t>
            </a:r>
            <a:r>
              <a:rPr lang="en-US" dirty="0" smtClean="0"/>
              <a:t> and self-concepts. Surely, everyone thinks  they are above average! But it’s more complicated as we particularly are biased in minimizing the bad traits we think we have and more objective on our positives. “… Avoiding the bad is a stronger motivation than embracing the good”…</a:t>
            </a:r>
          </a:p>
          <a:p>
            <a:r>
              <a:rPr lang="en-US" b="1" dirty="0" smtClean="0"/>
              <a:t>Feedback</a:t>
            </a:r>
            <a:r>
              <a:rPr lang="en-US" dirty="0" smtClean="0"/>
              <a:t>: people listen to criticism more strongly than to praise…</a:t>
            </a:r>
            <a:endParaRPr lang="en-US" dirty="0"/>
          </a:p>
        </p:txBody>
      </p:sp>
      <p:sp>
        <p:nvSpPr>
          <p:cNvPr id="4" name="Footer Placeholder 3"/>
          <p:cNvSpPr>
            <a:spLocks noGrp="1"/>
          </p:cNvSpPr>
          <p:nvPr>
            <p:ph type="ftr" sz="quarter" idx="11"/>
          </p:nvPr>
        </p:nvSpPr>
        <p:spPr/>
        <p:txBody>
          <a:bodyPr/>
          <a:lstStyle/>
          <a:p>
            <a:r>
              <a:rPr lang="en-US" dirty="0" smtClean="0"/>
              <a:t>POLI 421, Framing Public Policies</a:t>
            </a:r>
            <a:endParaRPr lang="en-US" dirty="0"/>
          </a:p>
        </p:txBody>
      </p:sp>
      <p:sp>
        <p:nvSpPr>
          <p:cNvPr id="5" name="Slide Number Placeholder 4"/>
          <p:cNvSpPr>
            <a:spLocks noGrp="1"/>
          </p:cNvSpPr>
          <p:nvPr>
            <p:ph type="sldNum" sz="quarter" idx="12"/>
          </p:nvPr>
        </p:nvSpPr>
        <p:spPr/>
        <p:txBody>
          <a:bodyPr/>
          <a:lstStyle/>
          <a:p>
            <a:fld id="{8B70254D-0821-4C59-A65E-A985EB574F0D}" type="slidenum">
              <a:rPr lang="en-US" smtClean="0"/>
              <a:t>10</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3482" y="6221838"/>
            <a:ext cx="1905000" cy="523875"/>
          </a:xfrm>
          <a:prstGeom prst="rect">
            <a:avLst/>
          </a:prstGeom>
        </p:spPr>
      </p:pic>
    </p:spTree>
    <p:extLst>
      <p:ext uri="{BB962C8B-B14F-4D97-AF65-F5344CB8AC3E}">
        <p14:creationId xmlns:p14="http://schemas.microsoft.com/office/powerpoint/2010/main" val="137435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a:xfrm>
            <a:off x="838200" y="1392072"/>
            <a:ext cx="10515600" cy="4484853"/>
          </a:xfrm>
        </p:spPr>
        <p:txBody>
          <a:bodyPr>
            <a:normAutofit/>
          </a:bodyPr>
          <a:lstStyle/>
          <a:p>
            <a:r>
              <a:rPr lang="en-US" b="1" dirty="0" smtClean="0"/>
              <a:t>Heath outcomes</a:t>
            </a:r>
            <a:r>
              <a:rPr lang="en-US" dirty="0" smtClean="0"/>
              <a:t>: What affects your health more: Stress or support? Ice-cream or quinoa? </a:t>
            </a:r>
          </a:p>
          <a:p>
            <a:endParaRPr lang="en-US" dirty="0"/>
          </a:p>
          <a:p>
            <a:r>
              <a:rPr lang="en-US" dirty="0" smtClean="0"/>
              <a:t>So, all in all, after 50 pages, these authors should have beaten this into our heads.</a:t>
            </a:r>
          </a:p>
          <a:p>
            <a:endParaRPr lang="en-US" dirty="0"/>
          </a:p>
          <a:p>
            <a:r>
              <a:rPr lang="en-US" dirty="0" smtClean="0"/>
              <a:t>Does it strike you as valid?</a:t>
            </a:r>
          </a:p>
          <a:p>
            <a:r>
              <a:rPr lang="en-US" dirty="0" smtClean="0"/>
              <a:t>On a personal level?</a:t>
            </a:r>
          </a:p>
          <a:p>
            <a:r>
              <a:rPr lang="en-US" dirty="0" smtClean="0"/>
              <a:t>With regards to framing public policies?</a:t>
            </a:r>
            <a:endParaRPr lang="en-US" dirty="0"/>
          </a:p>
        </p:txBody>
      </p:sp>
      <p:sp>
        <p:nvSpPr>
          <p:cNvPr id="4" name="Footer Placeholder 3"/>
          <p:cNvSpPr>
            <a:spLocks noGrp="1"/>
          </p:cNvSpPr>
          <p:nvPr>
            <p:ph type="ftr" sz="quarter" idx="11"/>
          </p:nvPr>
        </p:nvSpPr>
        <p:spPr/>
        <p:txBody>
          <a:bodyPr/>
          <a:lstStyle/>
          <a:p>
            <a:r>
              <a:rPr lang="en-US" dirty="0" smtClean="0"/>
              <a:t>POLI 421, Framing Public Policies</a:t>
            </a:r>
            <a:endParaRPr lang="en-US" dirty="0"/>
          </a:p>
        </p:txBody>
      </p:sp>
      <p:sp>
        <p:nvSpPr>
          <p:cNvPr id="5" name="Slide Number Placeholder 4"/>
          <p:cNvSpPr>
            <a:spLocks noGrp="1"/>
          </p:cNvSpPr>
          <p:nvPr>
            <p:ph type="sldNum" sz="quarter" idx="12"/>
          </p:nvPr>
        </p:nvSpPr>
        <p:spPr/>
        <p:txBody>
          <a:bodyPr/>
          <a:lstStyle/>
          <a:p>
            <a:fld id="{8B70254D-0821-4C59-A65E-A985EB574F0D}" type="slidenum">
              <a:rPr lang="en-US" smtClean="0"/>
              <a:t>11</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3482" y="6221838"/>
            <a:ext cx="1905000" cy="523875"/>
          </a:xfrm>
          <a:prstGeom prst="rect">
            <a:avLst/>
          </a:prstGeom>
        </p:spPr>
      </p:pic>
    </p:spTree>
    <p:extLst>
      <p:ext uri="{BB962C8B-B14F-4D97-AF65-F5344CB8AC3E}">
        <p14:creationId xmlns:p14="http://schemas.microsoft.com/office/powerpoint/2010/main" val="2025421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would this be?</a:t>
            </a:r>
            <a:endParaRPr lang="en-US" dirty="0"/>
          </a:p>
        </p:txBody>
      </p:sp>
      <p:sp>
        <p:nvSpPr>
          <p:cNvPr id="3" name="Content Placeholder 2"/>
          <p:cNvSpPr>
            <a:spLocks noGrp="1"/>
          </p:cNvSpPr>
          <p:nvPr>
            <p:ph idx="1"/>
          </p:nvPr>
        </p:nvSpPr>
        <p:spPr>
          <a:xfrm>
            <a:off x="838200" y="1392072"/>
            <a:ext cx="10515600" cy="4484853"/>
          </a:xfrm>
        </p:spPr>
        <p:txBody>
          <a:bodyPr>
            <a:normAutofit/>
          </a:bodyPr>
          <a:lstStyle/>
          <a:p>
            <a:r>
              <a:rPr lang="en-US" dirty="0" smtClean="0"/>
              <a:t>“Generally</a:t>
            </a:r>
            <a:r>
              <a:rPr lang="en-US" dirty="0"/>
              <a:t>, individuals who are attuned to preventing and rectifying bad things should flourish and thrive more than individuals oriented primarily toward maximizing good things. This argument is admittedly speculative</a:t>
            </a:r>
            <a:r>
              <a:rPr lang="en-US" dirty="0" smtClean="0"/>
              <a:t>.” (p. 357)</a:t>
            </a:r>
          </a:p>
          <a:p>
            <a:r>
              <a:rPr lang="en-US" dirty="0" smtClean="0"/>
              <a:t>Bad things indicate you need to make a change…</a:t>
            </a:r>
          </a:p>
          <a:p>
            <a:r>
              <a:rPr lang="en-US" dirty="0" smtClean="0"/>
              <a:t>“If satisfaction and pleasure were permanent, there might be little incentive to continue seeking further benefits or advances…”</a:t>
            </a:r>
          </a:p>
          <a:p>
            <a:r>
              <a:rPr lang="en-US" dirty="0" smtClean="0"/>
              <a:t>“If bad feelings wore off, … people might repeat their mistakes…”</a:t>
            </a:r>
            <a:endParaRPr lang="en-US" dirty="0"/>
          </a:p>
        </p:txBody>
      </p:sp>
      <p:sp>
        <p:nvSpPr>
          <p:cNvPr id="4" name="Footer Placeholder 3"/>
          <p:cNvSpPr>
            <a:spLocks noGrp="1"/>
          </p:cNvSpPr>
          <p:nvPr>
            <p:ph type="ftr" sz="quarter" idx="11"/>
          </p:nvPr>
        </p:nvSpPr>
        <p:spPr/>
        <p:txBody>
          <a:bodyPr/>
          <a:lstStyle/>
          <a:p>
            <a:r>
              <a:rPr lang="en-US" dirty="0" smtClean="0"/>
              <a:t>POLI 421, Framing Public Policies</a:t>
            </a:r>
            <a:endParaRPr lang="en-US" dirty="0"/>
          </a:p>
        </p:txBody>
      </p:sp>
      <p:sp>
        <p:nvSpPr>
          <p:cNvPr id="5" name="Slide Number Placeholder 4"/>
          <p:cNvSpPr>
            <a:spLocks noGrp="1"/>
          </p:cNvSpPr>
          <p:nvPr>
            <p:ph type="sldNum" sz="quarter" idx="12"/>
          </p:nvPr>
        </p:nvSpPr>
        <p:spPr/>
        <p:txBody>
          <a:bodyPr/>
          <a:lstStyle/>
          <a:p>
            <a:fld id="{8B70254D-0821-4C59-A65E-A985EB574F0D}" type="slidenum">
              <a:rPr lang="en-US" smtClean="0"/>
              <a:t>12</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3482" y="6221838"/>
            <a:ext cx="1905000" cy="523875"/>
          </a:xfrm>
          <a:prstGeom prst="rect">
            <a:avLst/>
          </a:prstGeom>
        </p:spPr>
      </p:pic>
    </p:spTree>
    <p:extLst>
      <p:ext uri="{BB962C8B-B14F-4D97-AF65-F5344CB8AC3E}">
        <p14:creationId xmlns:p14="http://schemas.microsoft.com/office/powerpoint/2010/main" val="1282080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not despair:</a:t>
            </a:r>
            <a:endParaRPr lang="en-US" dirty="0"/>
          </a:p>
        </p:txBody>
      </p:sp>
      <p:sp>
        <p:nvSpPr>
          <p:cNvPr id="3" name="Content Placeholder 2"/>
          <p:cNvSpPr>
            <a:spLocks noGrp="1"/>
          </p:cNvSpPr>
          <p:nvPr>
            <p:ph idx="1"/>
          </p:nvPr>
        </p:nvSpPr>
        <p:spPr>
          <a:xfrm>
            <a:off x="838200" y="1392072"/>
            <a:ext cx="10515600" cy="4484853"/>
          </a:xfrm>
        </p:spPr>
        <p:txBody>
          <a:bodyPr>
            <a:normAutofit/>
          </a:bodyPr>
          <a:lstStyle/>
          <a:p>
            <a:r>
              <a:rPr lang="en-US" dirty="0"/>
              <a:t>“Even though a bad event may have a stronger impact than a comparable good event, many lives can be happy by virtue of having far more good than bad events</a:t>
            </a:r>
            <a:r>
              <a:rPr lang="en-US" dirty="0" smtClean="0"/>
              <a:t>.” P. 362, last sentence of the article.</a:t>
            </a:r>
            <a:endParaRPr lang="en-US" dirty="0"/>
          </a:p>
        </p:txBody>
      </p:sp>
      <p:sp>
        <p:nvSpPr>
          <p:cNvPr id="4" name="Footer Placeholder 3"/>
          <p:cNvSpPr>
            <a:spLocks noGrp="1"/>
          </p:cNvSpPr>
          <p:nvPr>
            <p:ph type="ftr" sz="quarter" idx="11"/>
          </p:nvPr>
        </p:nvSpPr>
        <p:spPr/>
        <p:txBody>
          <a:bodyPr/>
          <a:lstStyle/>
          <a:p>
            <a:r>
              <a:rPr lang="en-US" dirty="0" smtClean="0"/>
              <a:t>POLI 421, Framing Public Policies</a:t>
            </a:r>
            <a:endParaRPr lang="en-US" dirty="0"/>
          </a:p>
        </p:txBody>
      </p:sp>
      <p:sp>
        <p:nvSpPr>
          <p:cNvPr id="5" name="Slide Number Placeholder 4"/>
          <p:cNvSpPr>
            <a:spLocks noGrp="1"/>
          </p:cNvSpPr>
          <p:nvPr>
            <p:ph type="sldNum" sz="quarter" idx="12"/>
          </p:nvPr>
        </p:nvSpPr>
        <p:spPr/>
        <p:txBody>
          <a:bodyPr/>
          <a:lstStyle/>
          <a:p>
            <a:fld id="{8B70254D-0821-4C59-A65E-A985EB574F0D}" type="slidenum">
              <a:rPr lang="en-US" smtClean="0"/>
              <a:t>13</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3482" y="6221838"/>
            <a:ext cx="1905000" cy="523875"/>
          </a:xfrm>
          <a:prstGeom prst="rect">
            <a:avLst/>
          </a:prstGeom>
        </p:spPr>
      </p:pic>
    </p:spTree>
    <p:extLst>
      <p:ext uri="{BB962C8B-B14F-4D97-AF65-F5344CB8AC3E}">
        <p14:creationId xmlns:p14="http://schemas.microsoft.com/office/powerpoint/2010/main" val="7016214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this really true? How does it affect framing?</a:t>
            </a:r>
            <a:endParaRPr lang="en-US" dirty="0"/>
          </a:p>
        </p:txBody>
      </p:sp>
      <p:sp>
        <p:nvSpPr>
          <p:cNvPr id="3" name="Content Placeholder 2"/>
          <p:cNvSpPr>
            <a:spLocks noGrp="1"/>
          </p:cNvSpPr>
          <p:nvPr>
            <p:ph idx="1"/>
          </p:nvPr>
        </p:nvSpPr>
        <p:spPr>
          <a:xfrm>
            <a:off x="838200" y="1392072"/>
            <a:ext cx="10515600" cy="4484853"/>
          </a:xfrm>
        </p:spPr>
        <p:txBody>
          <a:bodyPr>
            <a:normAutofit lnSpcReduction="10000"/>
          </a:bodyPr>
          <a:lstStyle/>
          <a:p>
            <a:r>
              <a:rPr lang="en-US" dirty="0" smtClean="0"/>
              <a:t>We will come back to a lot of this in the next few weeks:</a:t>
            </a:r>
          </a:p>
          <a:p>
            <a:endParaRPr lang="en-US" dirty="0"/>
          </a:p>
          <a:p>
            <a:r>
              <a:rPr lang="en-US" dirty="0" smtClean="0"/>
              <a:t>Anger on Wednesday</a:t>
            </a:r>
          </a:p>
          <a:p>
            <a:r>
              <a:rPr lang="en-US" dirty="0" smtClean="0"/>
              <a:t>Motivated reasoning next week</a:t>
            </a:r>
          </a:p>
          <a:p>
            <a:endParaRPr lang="en-US" dirty="0"/>
          </a:p>
          <a:p>
            <a:r>
              <a:rPr lang="en-US" dirty="0" smtClean="0"/>
              <a:t>Let’s just understand how the brain works, how we respond to things, so we can understand how people manipulate us, how we can recognize that, and understand what is really happening when we see political discourse that seems strange or puzzling. It’s not puzzling at all when political advocates do things like stereotype others. They are using proven techniques that exploit natural tendencies in the brain.</a:t>
            </a:r>
            <a:endParaRPr lang="en-US" dirty="0"/>
          </a:p>
        </p:txBody>
      </p:sp>
      <p:sp>
        <p:nvSpPr>
          <p:cNvPr id="4" name="Footer Placeholder 3"/>
          <p:cNvSpPr>
            <a:spLocks noGrp="1"/>
          </p:cNvSpPr>
          <p:nvPr>
            <p:ph type="ftr" sz="quarter" idx="11"/>
          </p:nvPr>
        </p:nvSpPr>
        <p:spPr/>
        <p:txBody>
          <a:bodyPr/>
          <a:lstStyle/>
          <a:p>
            <a:r>
              <a:rPr lang="en-US" dirty="0" smtClean="0"/>
              <a:t>POLI 421, Framing Public Policies</a:t>
            </a:r>
            <a:endParaRPr lang="en-US" dirty="0"/>
          </a:p>
        </p:txBody>
      </p:sp>
      <p:sp>
        <p:nvSpPr>
          <p:cNvPr id="5" name="Slide Number Placeholder 4"/>
          <p:cNvSpPr>
            <a:spLocks noGrp="1"/>
          </p:cNvSpPr>
          <p:nvPr>
            <p:ph type="sldNum" sz="quarter" idx="12"/>
          </p:nvPr>
        </p:nvSpPr>
        <p:spPr/>
        <p:txBody>
          <a:bodyPr/>
          <a:lstStyle/>
          <a:p>
            <a:fld id="{8B70254D-0821-4C59-A65E-A985EB574F0D}" type="slidenum">
              <a:rPr lang="en-US" smtClean="0"/>
              <a:t>14</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3482" y="6221838"/>
            <a:ext cx="1905000" cy="523875"/>
          </a:xfrm>
          <a:prstGeom prst="rect">
            <a:avLst/>
          </a:prstGeom>
        </p:spPr>
      </p:pic>
    </p:spTree>
    <p:extLst>
      <p:ext uri="{BB962C8B-B14F-4D97-AF65-F5344CB8AC3E}">
        <p14:creationId xmlns:p14="http://schemas.microsoft.com/office/powerpoint/2010/main" val="1607111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From </a:t>
            </a:r>
            <a:r>
              <a:rPr lang="en-US" dirty="0"/>
              <a:t>last </a:t>
            </a:r>
            <a:r>
              <a:rPr lang="en-US" dirty="0" smtClean="0"/>
              <a:t>time: Why </a:t>
            </a:r>
            <a:r>
              <a:rPr lang="en-US" dirty="0"/>
              <a:t>do we care about people’s irrationality</a:t>
            </a:r>
            <a:r>
              <a:rPr lang="en-US" dirty="0" smtClean="0"/>
              <a:t>?</a:t>
            </a:r>
            <a:endParaRPr lang="en-US" dirty="0"/>
          </a:p>
        </p:txBody>
      </p:sp>
      <p:sp>
        <p:nvSpPr>
          <p:cNvPr id="3" name="Content Placeholder 2"/>
          <p:cNvSpPr>
            <a:spLocks noGrp="1"/>
          </p:cNvSpPr>
          <p:nvPr>
            <p:ph idx="1"/>
          </p:nvPr>
        </p:nvSpPr>
        <p:spPr>
          <a:xfrm>
            <a:off x="838200" y="1690688"/>
            <a:ext cx="10515600" cy="4186237"/>
          </a:xfrm>
        </p:spPr>
        <p:txBody>
          <a:bodyPr>
            <a:normAutofit fontScale="92500"/>
          </a:bodyPr>
          <a:lstStyle/>
          <a:p>
            <a:r>
              <a:rPr lang="en-US" dirty="0" smtClean="0"/>
              <a:t>Not, certainly, to suggest anything bad about humans. (Others can do that if they want!)</a:t>
            </a:r>
          </a:p>
          <a:p>
            <a:r>
              <a:rPr lang="en-US" dirty="0" smtClean="0"/>
              <a:t>If we are prone to particular patterns of irrationality, such as an irrational fear of “dread risks” (things we don’t know much about), then maybe others can take advantage of this and manipulate us.</a:t>
            </a:r>
          </a:p>
          <a:p>
            <a:r>
              <a:rPr lang="en-US" dirty="0" smtClean="0"/>
              <a:t>Or, if we understand how others will over- or under-respond to certain things, maybe we can manipulate them…</a:t>
            </a:r>
          </a:p>
          <a:p>
            <a:r>
              <a:rPr lang="en-US" dirty="0" smtClean="0"/>
              <a:t>In any case, understandin</a:t>
            </a:r>
            <a:r>
              <a:rPr lang="en-US" dirty="0" smtClean="0"/>
              <a:t>g the brain is fundamental to understanding framing.</a:t>
            </a:r>
          </a:p>
          <a:p>
            <a:r>
              <a:rPr lang="en-US" dirty="0" smtClean="0"/>
              <a:t>Framing would not work on a computer. They just want the numbers…</a:t>
            </a:r>
            <a:endParaRPr lang="en-US" dirty="0"/>
          </a:p>
        </p:txBody>
      </p:sp>
      <p:sp>
        <p:nvSpPr>
          <p:cNvPr id="4" name="Footer Placeholder 3"/>
          <p:cNvSpPr>
            <a:spLocks noGrp="1"/>
          </p:cNvSpPr>
          <p:nvPr>
            <p:ph type="ftr" sz="quarter" idx="11"/>
          </p:nvPr>
        </p:nvSpPr>
        <p:spPr/>
        <p:txBody>
          <a:bodyPr/>
          <a:lstStyle/>
          <a:p>
            <a:r>
              <a:rPr lang="en-US" dirty="0" smtClean="0"/>
              <a:t>POLI 421, Framing Public Policies</a:t>
            </a:r>
            <a:endParaRPr lang="en-US" dirty="0"/>
          </a:p>
        </p:txBody>
      </p:sp>
      <p:sp>
        <p:nvSpPr>
          <p:cNvPr id="5" name="Slide Number Placeholder 4"/>
          <p:cNvSpPr>
            <a:spLocks noGrp="1"/>
          </p:cNvSpPr>
          <p:nvPr>
            <p:ph type="sldNum" sz="quarter" idx="12"/>
          </p:nvPr>
        </p:nvSpPr>
        <p:spPr/>
        <p:txBody>
          <a:bodyPr/>
          <a:lstStyle/>
          <a:p>
            <a:fld id="{8B70254D-0821-4C59-A65E-A985EB574F0D}" type="slidenum">
              <a:rPr lang="en-US" smtClean="0"/>
              <a:t>2</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3482" y="6221838"/>
            <a:ext cx="1905000" cy="523875"/>
          </a:xfrm>
          <a:prstGeom prst="rect">
            <a:avLst/>
          </a:prstGeom>
        </p:spPr>
      </p:pic>
    </p:spTree>
    <p:extLst>
      <p:ext uri="{BB962C8B-B14F-4D97-AF65-F5344CB8AC3E}">
        <p14:creationId xmlns:p14="http://schemas.microsoft.com/office/powerpoint/2010/main" val="3002488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we have negative campaign ads?</a:t>
            </a:r>
            <a:endParaRPr lang="en-US" dirty="0"/>
          </a:p>
        </p:txBody>
      </p:sp>
      <p:sp>
        <p:nvSpPr>
          <p:cNvPr id="3" name="Content Placeholder 2"/>
          <p:cNvSpPr>
            <a:spLocks noGrp="1"/>
          </p:cNvSpPr>
          <p:nvPr>
            <p:ph idx="1"/>
          </p:nvPr>
        </p:nvSpPr>
        <p:spPr>
          <a:xfrm>
            <a:off x="838200" y="1392072"/>
            <a:ext cx="10515600" cy="4484853"/>
          </a:xfrm>
        </p:spPr>
        <p:txBody>
          <a:bodyPr>
            <a:normAutofit fontScale="92500" lnSpcReduction="10000"/>
          </a:bodyPr>
          <a:lstStyle/>
          <a:p>
            <a:r>
              <a:rPr lang="en-US" dirty="0" smtClean="0"/>
              <a:t>Because Bad is stronger than Good!</a:t>
            </a:r>
          </a:p>
          <a:p>
            <a:endParaRPr lang="en-US" dirty="0"/>
          </a:p>
          <a:p>
            <a:r>
              <a:rPr lang="en-US" dirty="0" smtClean="0"/>
              <a:t>This article: from 2001, gives a summary of findings.</a:t>
            </a:r>
          </a:p>
          <a:p>
            <a:endParaRPr lang="en-US" dirty="0"/>
          </a:p>
          <a:p>
            <a:r>
              <a:rPr lang="en-US" dirty="0" smtClean="0"/>
              <a:t>“a general principle across a broad range of psychological phenomena.”</a:t>
            </a:r>
          </a:p>
          <a:p>
            <a:endParaRPr lang="en-US" dirty="0"/>
          </a:p>
          <a:p>
            <a:r>
              <a:rPr lang="en-US" dirty="0" smtClean="0"/>
              <a:t>Let’s say your romantic interest shows up on time (good).</a:t>
            </a:r>
          </a:p>
          <a:p>
            <a:r>
              <a:rPr lang="en-US" dirty="0" smtClean="0"/>
              <a:t>Then let’s imagine that the jerk fails to show up on time (bad).</a:t>
            </a:r>
          </a:p>
          <a:p>
            <a:r>
              <a:rPr lang="en-US" dirty="0" smtClean="0"/>
              <a:t>Which will you remember or respond to more powerfully??? How many good things would they have to do to make up for the bad?</a:t>
            </a:r>
            <a:endParaRPr lang="en-US" dirty="0"/>
          </a:p>
        </p:txBody>
      </p:sp>
      <p:sp>
        <p:nvSpPr>
          <p:cNvPr id="4" name="Footer Placeholder 3"/>
          <p:cNvSpPr>
            <a:spLocks noGrp="1"/>
          </p:cNvSpPr>
          <p:nvPr>
            <p:ph type="ftr" sz="quarter" idx="11"/>
          </p:nvPr>
        </p:nvSpPr>
        <p:spPr/>
        <p:txBody>
          <a:bodyPr/>
          <a:lstStyle/>
          <a:p>
            <a:r>
              <a:rPr lang="en-US" dirty="0" smtClean="0"/>
              <a:t>POLI 421, Framing Public Policies</a:t>
            </a:r>
            <a:endParaRPr lang="en-US" dirty="0"/>
          </a:p>
        </p:txBody>
      </p:sp>
      <p:sp>
        <p:nvSpPr>
          <p:cNvPr id="5" name="Slide Number Placeholder 4"/>
          <p:cNvSpPr>
            <a:spLocks noGrp="1"/>
          </p:cNvSpPr>
          <p:nvPr>
            <p:ph type="sldNum" sz="quarter" idx="12"/>
          </p:nvPr>
        </p:nvSpPr>
        <p:spPr/>
        <p:txBody>
          <a:bodyPr/>
          <a:lstStyle/>
          <a:p>
            <a:fld id="{8B70254D-0821-4C59-A65E-A985EB574F0D}" type="slidenum">
              <a:rPr lang="en-US" smtClean="0"/>
              <a:t>3</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3482" y="6221838"/>
            <a:ext cx="1905000" cy="523875"/>
          </a:xfrm>
          <a:prstGeom prst="rect">
            <a:avLst/>
          </a:prstGeom>
        </p:spPr>
      </p:pic>
    </p:spTree>
    <p:extLst>
      <p:ext uri="{BB962C8B-B14F-4D97-AF65-F5344CB8AC3E}">
        <p14:creationId xmlns:p14="http://schemas.microsoft.com/office/powerpoint/2010/main" val="1553236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26947"/>
          </a:xfrm>
        </p:spPr>
        <p:txBody>
          <a:bodyPr/>
          <a:lstStyle/>
          <a:p>
            <a:r>
              <a:rPr lang="en-US" dirty="0" smtClean="0"/>
              <a:t>Winning and losing</a:t>
            </a:r>
            <a:endParaRPr lang="en-US" dirty="0"/>
          </a:p>
        </p:txBody>
      </p:sp>
      <p:sp>
        <p:nvSpPr>
          <p:cNvPr id="3" name="Content Placeholder 2"/>
          <p:cNvSpPr>
            <a:spLocks noGrp="1"/>
          </p:cNvSpPr>
          <p:nvPr>
            <p:ph idx="1"/>
          </p:nvPr>
        </p:nvSpPr>
        <p:spPr>
          <a:xfrm>
            <a:off x="838200" y="1392072"/>
            <a:ext cx="10515600" cy="4484853"/>
          </a:xfrm>
        </p:spPr>
        <p:txBody>
          <a:bodyPr>
            <a:normAutofit/>
          </a:bodyPr>
          <a:lstStyle/>
          <a:p>
            <a:r>
              <a:rPr lang="en-US" dirty="0" smtClean="0"/>
              <a:t>What will affect you more? Winning $100 that you don’t currently have, or losing $100?</a:t>
            </a:r>
          </a:p>
          <a:p>
            <a:endParaRPr lang="en-US" dirty="0"/>
          </a:p>
          <a:p>
            <a:r>
              <a:rPr lang="en-US" dirty="0" err="1" smtClean="0"/>
              <a:t>Kahneman</a:t>
            </a:r>
            <a:r>
              <a:rPr lang="en-US" dirty="0" smtClean="0"/>
              <a:t> and </a:t>
            </a:r>
            <a:r>
              <a:rPr lang="en-US" dirty="0" err="1" smtClean="0"/>
              <a:t>Tversky</a:t>
            </a:r>
            <a:r>
              <a:rPr lang="en-US" dirty="0" smtClean="0"/>
              <a:t> also note this lack of transitivity.</a:t>
            </a:r>
          </a:p>
          <a:p>
            <a:endParaRPr lang="en-US" dirty="0"/>
          </a:p>
          <a:p>
            <a:r>
              <a:rPr lang="en-US" dirty="0" smtClean="0"/>
              <a:t>Here the idea is that one is stronger than the other.</a:t>
            </a:r>
            <a:endParaRPr lang="en-US" dirty="0"/>
          </a:p>
        </p:txBody>
      </p:sp>
      <p:sp>
        <p:nvSpPr>
          <p:cNvPr id="4" name="Footer Placeholder 3"/>
          <p:cNvSpPr>
            <a:spLocks noGrp="1"/>
          </p:cNvSpPr>
          <p:nvPr>
            <p:ph type="ftr" sz="quarter" idx="11"/>
          </p:nvPr>
        </p:nvSpPr>
        <p:spPr/>
        <p:txBody>
          <a:bodyPr/>
          <a:lstStyle/>
          <a:p>
            <a:r>
              <a:rPr lang="en-US" dirty="0" smtClean="0"/>
              <a:t>POLI 421, Framing Public Policies</a:t>
            </a:r>
            <a:endParaRPr lang="en-US" dirty="0"/>
          </a:p>
        </p:txBody>
      </p:sp>
      <p:sp>
        <p:nvSpPr>
          <p:cNvPr id="5" name="Slide Number Placeholder 4"/>
          <p:cNvSpPr>
            <a:spLocks noGrp="1"/>
          </p:cNvSpPr>
          <p:nvPr>
            <p:ph type="sldNum" sz="quarter" idx="12"/>
          </p:nvPr>
        </p:nvSpPr>
        <p:spPr/>
        <p:txBody>
          <a:bodyPr/>
          <a:lstStyle/>
          <a:p>
            <a:fld id="{8B70254D-0821-4C59-A65E-A985EB574F0D}" type="slidenum">
              <a:rPr lang="en-US" smtClean="0"/>
              <a:t>4</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3482" y="6221838"/>
            <a:ext cx="1905000" cy="523875"/>
          </a:xfrm>
          <a:prstGeom prst="rect">
            <a:avLst/>
          </a:prstGeom>
        </p:spPr>
      </p:pic>
    </p:spTree>
    <p:extLst>
      <p:ext uri="{BB962C8B-B14F-4D97-AF65-F5344CB8AC3E}">
        <p14:creationId xmlns:p14="http://schemas.microsoft.com/office/powerpoint/2010/main" val="2182927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Bad counts 5 times more than good?</a:t>
            </a:r>
            <a:endParaRPr lang="en-US" dirty="0"/>
          </a:p>
        </p:txBody>
      </p:sp>
      <p:sp>
        <p:nvSpPr>
          <p:cNvPr id="3" name="Content Placeholder 2"/>
          <p:cNvSpPr>
            <a:spLocks noGrp="1"/>
          </p:cNvSpPr>
          <p:nvPr>
            <p:ph idx="1"/>
          </p:nvPr>
        </p:nvSpPr>
        <p:spPr>
          <a:xfrm>
            <a:off x="838200" y="1392072"/>
            <a:ext cx="10515600" cy="4484853"/>
          </a:xfrm>
        </p:spPr>
        <p:txBody>
          <a:bodyPr>
            <a:normAutofit/>
          </a:bodyPr>
          <a:lstStyle/>
          <a:p>
            <a:r>
              <a:rPr lang="en-US" dirty="0" smtClean="0"/>
              <a:t>Let’s say you are dating someone (so you can leave the relationship if you want; it is completely voluntary…) Or, take the romance out of it and let’s say you have a sports partner (running, tennis, working out, whatever).</a:t>
            </a:r>
          </a:p>
          <a:p>
            <a:endParaRPr lang="en-US" dirty="0"/>
          </a:p>
          <a:p>
            <a:r>
              <a:rPr lang="en-US" dirty="0" smtClean="0"/>
              <a:t>Would you pull out of / cut off the relationship if:</a:t>
            </a:r>
          </a:p>
          <a:p>
            <a:pPr lvl="1"/>
            <a:r>
              <a:rPr lang="en-US" dirty="0" smtClean="0"/>
              <a:t>They failed to show up every other time?</a:t>
            </a:r>
          </a:p>
          <a:p>
            <a:pPr lvl="1"/>
            <a:r>
              <a:rPr lang="en-US" dirty="0" smtClean="0"/>
              <a:t>You had a single bad date / episode, but 100 fantastic ones?</a:t>
            </a:r>
          </a:p>
          <a:p>
            <a:pPr lvl="1"/>
            <a:r>
              <a:rPr lang="en-US" dirty="0" smtClean="0"/>
              <a:t>How many good experiences equalize a bad one?</a:t>
            </a:r>
          </a:p>
          <a:p>
            <a:r>
              <a:rPr lang="en-US" dirty="0" smtClean="0"/>
              <a:t>Their estimate: maybe 5 to 1…</a:t>
            </a:r>
          </a:p>
          <a:p>
            <a:pPr marL="457200" lvl="1" indent="0">
              <a:buNone/>
            </a:pPr>
            <a:endParaRPr lang="en-US" dirty="0" smtClean="0"/>
          </a:p>
          <a:p>
            <a:endParaRPr lang="en-US" dirty="0"/>
          </a:p>
        </p:txBody>
      </p:sp>
      <p:sp>
        <p:nvSpPr>
          <p:cNvPr id="4" name="Footer Placeholder 3"/>
          <p:cNvSpPr>
            <a:spLocks noGrp="1"/>
          </p:cNvSpPr>
          <p:nvPr>
            <p:ph type="ftr" sz="quarter" idx="11"/>
          </p:nvPr>
        </p:nvSpPr>
        <p:spPr/>
        <p:txBody>
          <a:bodyPr/>
          <a:lstStyle/>
          <a:p>
            <a:r>
              <a:rPr lang="en-US" dirty="0" smtClean="0"/>
              <a:t>POLI 421, Framing Public Policies</a:t>
            </a:r>
            <a:endParaRPr lang="en-US" dirty="0"/>
          </a:p>
        </p:txBody>
      </p:sp>
      <p:sp>
        <p:nvSpPr>
          <p:cNvPr id="5" name="Slide Number Placeholder 4"/>
          <p:cNvSpPr>
            <a:spLocks noGrp="1"/>
          </p:cNvSpPr>
          <p:nvPr>
            <p:ph type="sldNum" sz="quarter" idx="12"/>
          </p:nvPr>
        </p:nvSpPr>
        <p:spPr/>
        <p:txBody>
          <a:bodyPr/>
          <a:lstStyle/>
          <a:p>
            <a:fld id="{8B70254D-0821-4C59-A65E-A985EB574F0D}" type="slidenum">
              <a:rPr lang="en-US" smtClean="0"/>
              <a:t>5</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3482" y="6221838"/>
            <a:ext cx="1905000" cy="523875"/>
          </a:xfrm>
          <a:prstGeom prst="rect">
            <a:avLst/>
          </a:prstGeom>
        </p:spPr>
      </p:pic>
    </p:spTree>
    <p:extLst>
      <p:ext uri="{BB962C8B-B14F-4D97-AF65-F5344CB8AC3E}">
        <p14:creationId xmlns:p14="http://schemas.microsoft.com/office/powerpoint/2010/main" val="1020649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Propinquity and friendship (p. 324)</a:t>
            </a:r>
            <a:endParaRPr lang="en-US" dirty="0"/>
          </a:p>
        </p:txBody>
      </p:sp>
      <p:sp>
        <p:nvSpPr>
          <p:cNvPr id="3" name="Content Placeholder 2"/>
          <p:cNvSpPr>
            <a:spLocks noGrp="1"/>
          </p:cNvSpPr>
          <p:nvPr>
            <p:ph idx="1"/>
          </p:nvPr>
        </p:nvSpPr>
        <p:spPr>
          <a:xfrm>
            <a:off x="838200" y="1392072"/>
            <a:ext cx="10515600" cy="4484853"/>
          </a:xfrm>
        </p:spPr>
        <p:txBody>
          <a:bodyPr>
            <a:normAutofit/>
          </a:bodyPr>
          <a:lstStyle/>
          <a:p>
            <a:r>
              <a:rPr lang="en-US" dirty="0" smtClean="0"/>
              <a:t>People become friends with those on their dormitory hallway, or otherwise in close proximity…</a:t>
            </a:r>
          </a:p>
          <a:p>
            <a:endParaRPr lang="en-US" dirty="0"/>
          </a:p>
          <a:p>
            <a:r>
              <a:rPr lang="en-US" dirty="0" smtClean="0"/>
              <a:t>OK fine, but even more become enemies!</a:t>
            </a:r>
          </a:p>
          <a:p>
            <a:endParaRPr lang="en-US" dirty="0"/>
          </a:p>
          <a:p>
            <a:r>
              <a:rPr lang="en-US" dirty="0" smtClean="0"/>
              <a:t>What do you think of that? True or not?</a:t>
            </a:r>
            <a:endParaRPr lang="en-US" dirty="0"/>
          </a:p>
        </p:txBody>
      </p:sp>
      <p:sp>
        <p:nvSpPr>
          <p:cNvPr id="4" name="Footer Placeholder 3"/>
          <p:cNvSpPr>
            <a:spLocks noGrp="1"/>
          </p:cNvSpPr>
          <p:nvPr>
            <p:ph type="ftr" sz="quarter" idx="11"/>
          </p:nvPr>
        </p:nvSpPr>
        <p:spPr/>
        <p:txBody>
          <a:bodyPr/>
          <a:lstStyle/>
          <a:p>
            <a:r>
              <a:rPr lang="en-US" dirty="0" smtClean="0"/>
              <a:t>POLI 421, Framing Public Policies</a:t>
            </a:r>
            <a:endParaRPr lang="en-US" dirty="0"/>
          </a:p>
        </p:txBody>
      </p:sp>
      <p:sp>
        <p:nvSpPr>
          <p:cNvPr id="5" name="Slide Number Placeholder 4"/>
          <p:cNvSpPr>
            <a:spLocks noGrp="1"/>
          </p:cNvSpPr>
          <p:nvPr>
            <p:ph type="sldNum" sz="quarter" idx="12"/>
          </p:nvPr>
        </p:nvSpPr>
        <p:spPr/>
        <p:txBody>
          <a:bodyPr/>
          <a:lstStyle/>
          <a:p>
            <a:fld id="{8B70254D-0821-4C59-A65E-A985EB574F0D}" type="slidenum">
              <a:rPr lang="en-US" smtClean="0"/>
              <a:t>6</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3482" y="6221838"/>
            <a:ext cx="1905000" cy="523875"/>
          </a:xfrm>
          <a:prstGeom prst="rect">
            <a:avLst/>
          </a:prstGeom>
        </p:spPr>
      </p:pic>
    </p:spTree>
    <p:extLst>
      <p:ext uri="{BB962C8B-B14F-4D97-AF65-F5344CB8AC3E}">
        <p14:creationId xmlns:p14="http://schemas.microsoft.com/office/powerpoint/2010/main" val="2978337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Evolution and attention to threats (p. 325)</a:t>
            </a:r>
            <a:endParaRPr lang="en-US" dirty="0"/>
          </a:p>
        </p:txBody>
      </p:sp>
      <p:sp>
        <p:nvSpPr>
          <p:cNvPr id="3" name="Content Placeholder 2"/>
          <p:cNvSpPr>
            <a:spLocks noGrp="1"/>
          </p:cNvSpPr>
          <p:nvPr>
            <p:ph idx="1"/>
          </p:nvPr>
        </p:nvSpPr>
        <p:spPr>
          <a:xfrm>
            <a:off x="838200" y="1392072"/>
            <a:ext cx="10515600" cy="4484853"/>
          </a:xfrm>
        </p:spPr>
        <p:txBody>
          <a:bodyPr>
            <a:normAutofit/>
          </a:bodyPr>
          <a:lstStyle/>
          <a:p>
            <a:r>
              <a:rPr lang="en-US" dirty="0" smtClean="0"/>
              <a:t>“organisms that were better attuned to bad things would have been more likely to survive threats”</a:t>
            </a:r>
          </a:p>
          <a:p>
            <a:endParaRPr lang="en-US" dirty="0"/>
          </a:p>
          <a:p>
            <a:r>
              <a:rPr lang="en-US" dirty="0" smtClean="0"/>
              <a:t>Next week when we talk about motivated reasoning we’ll see a similar argument.</a:t>
            </a:r>
          </a:p>
          <a:p>
            <a:endParaRPr lang="en-US" dirty="0"/>
          </a:p>
          <a:p>
            <a:r>
              <a:rPr lang="en-US" dirty="0" smtClean="0"/>
              <a:t>Sitting around happy and content while there are threats is not smart.</a:t>
            </a:r>
            <a:endParaRPr lang="en-US" dirty="0"/>
          </a:p>
        </p:txBody>
      </p:sp>
      <p:sp>
        <p:nvSpPr>
          <p:cNvPr id="4" name="Footer Placeholder 3"/>
          <p:cNvSpPr>
            <a:spLocks noGrp="1"/>
          </p:cNvSpPr>
          <p:nvPr>
            <p:ph type="ftr" sz="quarter" idx="11"/>
          </p:nvPr>
        </p:nvSpPr>
        <p:spPr/>
        <p:txBody>
          <a:bodyPr/>
          <a:lstStyle/>
          <a:p>
            <a:r>
              <a:rPr lang="en-US" dirty="0" smtClean="0"/>
              <a:t>POLI 421, Framing Public Policies</a:t>
            </a:r>
            <a:endParaRPr lang="en-US" dirty="0"/>
          </a:p>
        </p:txBody>
      </p:sp>
      <p:sp>
        <p:nvSpPr>
          <p:cNvPr id="5" name="Slide Number Placeholder 4"/>
          <p:cNvSpPr>
            <a:spLocks noGrp="1"/>
          </p:cNvSpPr>
          <p:nvPr>
            <p:ph type="sldNum" sz="quarter" idx="12"/>
          </p:nvPr>
        </p:nvSpPr>
        <p:spPr/>
        <p:txBody>
          <a:bodyPr/>
          <a:lstStyle/>
          <a:p>
            <a:fld id="{8B70254D-0821-4C59-A65E-A985EB574F0D}" type="slidenum">
              <a:rPr lang="en-US" smtClean="0"/>
              <a:t>7</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3482" y="6221838"/>
            <a:ext cx="1905000" cy="523875"/>
          </a:xfrm>
          <a:prstGeom prst="rect">
            <a:avLst/>
          </a:prstGeom>
        </p:spPr>
      </p:pic>
    </p:spTree>
    <p:extLst>
      <p:ext uri="{BB962C8B-B14F-4D97-AF65-F5344CB8AC3E}">
        <p14:creationId xmlns:p14="http://schemas.microsoft.com/office/powerpoint/2010/main" val="788402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many areas of psychology they discuss:</a:t>
            </a:r>
            <a:endParaRPr lang="en-US" dirty="0"/>
          </a:p>
        </p:txBody>
      </p:sp>
      <p:sp>
        <p:nvSpPr>
          <p:cNvPr id="3" name="Content Placeholder 2"/>
          <p:cNvSpPr>
            <a:spLocks noGrp="1"/>
          </p:cNvSpPr>
          <p:nvPr>
            <p:ph idx="1"/>
          </p:nvPr>
        </p:nvSpPr>
        <p:spPr>
          <a:xfrm>
            <a:off x="838200" y="1392072"/>
            <a:ext cx="10515600" cy="4484853"/>
          </a:xfrm>
        </p:spPr>
        <p:txBody>
          <a:bodyPr>
            <a:normAutofit/>
          </a:bodyPr>
          <a:lstStyle/>
          <a:p>
            <a:r>
              <a:rPr lang="en-US" b="1" dirty="0" smtClean="0"/>
              <a:t>Reacting to events</a:t>
            </a:r>
            <a:r>
              <a:rPr lang="en-US" dirty="0" smtClean="0"/>
              <a:t>: good happy events v. traumatic / bad ones.</a:t>
            </a:r>
          </a:p>
          <a:p>
            <a:r>
              <a:rPr lang="en-US" b="1" dirty="0" smtClean="0"/>
              <a:t>Close relationships</a:t>
            </a:r>
            <a:r>
              <a:rPr lang="en-US" dirty="0" smtClean="0"/>
              <a:t>: a few bad traits will kill off a relationship.</a:t>
            </a:r>
          </a:p>
          <a:p>
            <a:r>
              <a:rPr lang="en-US" b="1" dirty="0" smtClean="0"/>
              <a:t>Not-so-close relationships </a:t>
            </a:r>
            <a:r>
              <a:rPr lang="en-US" dirty="0" smtClean="0"/>
              <a:t>(friendship, social networks)</a:t>
            </a:r>
          </a:p>
          <a:p>
            <a:r>
              <a:rPr lang="en-US" b="1" dirty="0" smtClean="0"/>
              <a:t>Emotions</a:t>
            </a:r>
            <a:r>
              <a:rPr lang="en-US" dirty="0" smtClean="0"/>
              <a:t> (happy v. sad). There are even more words in the language for negative emotions than positive ones. What’s the opposite of trauma?</a:t>
            </a:r>
          </a:p>
          <a:p>
            <a:r>
              <a:rPr lang="en-US" b="1" dirty="0" smtClean="0"/>
              <a:t>Learning</a:t>
            </a:r>
            <a:r>
              <a:rPr lang="en-US" dirty="0" smtClean="0"/>
              <a:t>: Rewards v. punishments</a:t>
            </a:r>
          </a:p>
          <a:p>
            <a:r>
              <a:rPr lang="en-US" b="1" dirty="0" smtClean="0"/>
              <a:t>Child development</a:t>
            </a:r>
            <a:r>
              <a:rPr lang="en-US" dirty="0" smtClean="0"/>
              <a:t>: exceptionally good parents or surroundings is not as good as exceptionally bad parents or surroundings is bad!</a:t>
            </a:r>
            <a:endParaRPr lang="en-US" dirty="0"/>
          </a:p>
        </p:txBody>
      </p:sp>
      <p:sp>
        <p:nvSpPr>
          <p:cNvPr id="4" name="Footer Placeholder 3"/>
          <p:cNvSpPr>
            <a:spLocks noGrp="1"/>
          </p:cNvSpPr>
          <p:nvPr>
            <p:ph type="ftr" sz="quarter" idx="11"/>
          </p:nvPr>
        </p:nvSpPr>
        <p:spPr/>
        <p:txBody>
          <a:bodyPr/>
          <a:lstStyle/>
          <a:p>
            <a:r>
              <a:rPr lang="en-US" dirty="0" smtClean="0"/>
              <a:t>POLI 421, Framing Public Policies</a:t>
            </a:r>
            <a:endParaRPr lang="en-US" dirty="0"/>
          </a:p>
        </p:txBody>
      </p:sp>
      <p:sp>
        <p:nvSpPr>
          <p:cNvPr id="5" name="Slide Number Placeholder 4"/>
          <p:cNvSpPr>
            <a:spLocks noGrp="1"/>
          </p:cNvSpPr>
          <p:nvPr>
            <p:ph type="sldNum" sz="quarter" idx="12"/>
          </p:nvPr>
        </p:nvSpPr>
        <p:spPr/>
        <p:txBody>
          <a:bodyPr/>
          <a:lstStyle/>
          <a:p>
            <a:fld id="{8B70254D-0821-4C59-A65E-A985EB574F0D}" type="slidenum">
              <a:rPr lang="en-US" smtClean="0"/>
              <a:t>8</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3482" y="6221838"/>
            <a:ext cx="1905000" cy="523875"/>
          </a:xfrm>
          <a:prstGeom prst="rect">
            <a:avLst/>
          </a:prstGeom>
        </p:spPr>
      </p:pic>
    </p:spTree>
    <p:extLst>
      <p:ext uri="{BB962C8B-B14F-4D97-AF65-F5344CB8AC3E}">
        <p14:creationId xmlns:p14="http://schemas.microsoft.com/office/powerpoint/2010/main" val="40064228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a:xfrm>
            <a:off x="838200" y="1392072"/>
            <a:ext cx="10515600" cy="4484853"/>
          </a:xfrm>
        </p:spPr>
        <p:txBody>
          <a:bodyPr>
            <a:normAutofit/>
          </a:bodyPr>
          <a:lstStyle/>
          <a:p>
            <a:r>
              <a:rPr lang="en-US" b="1" dirty="0" smtClean="0"/>
              <a:t>Social Support </a:t>
            </a:r>
            <a:r>
              <a:rPr lang="en-US" dirty="0" smtClean="0"/>
              <a:t>systems: bad events, interactions, meanness, etc. has a bigger impact on well being than the same number of positives…</a:t>
            </a:r>
          </a:p>
          <a:p>
            <a:r>
              <a:rPr lang="en-US" b="1" dirty="0" smtClean="0"/>
              <a:t>Information processing</a:t>
            </a:r>
            <a:r>
              <a:rPr lang="en-US" dirty="0" smtClean="0"/>
              <a:t>. We’ll come back to this next week with motivated reasoning: You spend more time figuring out bad things, barriers, unexplained unwelcome events than you do wondering why you won a prize. </a:t>
            </a:r>
            <a:r>
              <a:rPr lang="en-US" i="1" dirty="0" smtClean="0"/>
              <a:t>Of course you won the prize; you are brilliant! </a:t>
            </a:r>
            <a:r>
              <a:rPr lang="en-US" dirty="0" smtClean="0"/>
              <a:t>Bad news, on the other hand, requires some thought to understand…</a:t>
            </a:r>
          </a:p>
          <a:p>
            <a:r>
              <a:rPr lang="en-US" b="1" dirty="0" smtClean="0"/>
              <a:t>Memory</a:t>
            </a:r>
            <a:r>
              <a:rPr lang="en-US" dirty="0" smtClean="0"/>
              <a:t>: We remember bad things better than good things. Remember that break-up? That rejection letter? What is the corresponding good news you remember?</a:t>
            </a:r>
          </a:p>
          <a:p>
            <a:endParaRPr lang="en-US" dirty="0"/>
          </a:p>
        </p:txBody>
      </p:sp>
      <p:sp>
        <p:nvSpPr>
          <p:cNvPr id="4" name="Footer Placeholder 3"/>
          <p:cNvSpPr>
            <a:spLocks noGrp="1"/>
          </p:cNvSpPr>
          <p:nvPr>
            <p:ph type="ftr" sz="quarter" idx="11"/>
          </p:nvPr>
        </p:nvSpPr>
        <p:spPr/>
        <p:txBody>
          <a:bodyPr/>
          <a:lstStyle/>
          <a:p>
            <a:r>
              <a:rPr lang="en-US" dirty="0" smtClean="0"/>
              <a:t>POLI 421, Framing Public Policies</a:t>
            </a:r>
            <a:endParaRPr lang="en-US" dirty="0"/>
          </a:p>
        </p:txBody>
      </p:sp>
      <p:sp>
        <p:nvSpPr>
          <p:cNvPr id="5" name="Slide Number Placeholder 4"/>
          <p:cNvSpPr>
            <a:spLocks noGrp="1"/>
          </p:cNvSpPr>
          <p:nvPr>
            <p:ph type="sldNum" sz="quarter" idx="12"/>
          </p:nvPr>
        </p:nvSpPr>
        <p:spPr/>
        <p:txBody>
          <a:bodyPr/>
          <a:lstStyle/>
          <a:p>
            <a:fld id="{8B70254D-0821-4C59-A65E-A985EB574F0D}" type="slidenum">
              <a:rPr lang="en-US" smtClean="0"/>
              <a:t>9</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3482" y="6221838"/>
            <a:ext cx="1905000" cy="523875"/>
          </a:xfrm>
          <a:prstGeom prst="rect">
            <a:avLst/>
          </a:prstGeom>
        </p:spPr>
      </p:pic>
    </p:spTree>
    <p:extLst>
      <p:ext uri="{BB962C8B-B14F-4D97-AF65-F5344CB8AC3E}">
        <p14:creationId xmlns:p14="http://schemas.microsoft.com/office/powerpoint/2010/main" val="19995876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TotalTime>
  <Words>1212</Words>
  <Application>Microsoft Office PowerPoint</Application>
  <PresentationFormat>Widescreen</PresentationFormat>
  <Paragraphs>123</Paragraphs>
  <Slides>14</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Baumeister et al. 2001. Bad is Stronger than Good </vt:lpstr>
      <vt:lpstr>From last time: Why do we care about people’s irrationality?</vt:lpstr>
      <vt:lpstr>Why do we have negative campaign ads?</vt:lpstr>
      <vt:lpstr>Winning and losing</vt:lpstr>
      <vt:lpstr>Bad counts 5 times more than good?</vt:lpstr>
      <vt:lpstr>Propinquity and friendship (p. 324)</vt:lpstr>
      <vt:lpstr>Evolution and attention to threats (p. 325)</vt:lpstr>
      <vt:lpstr>The many areas of psychology they discuss:</vt:lpstr>
      <vt:lpstr>Continued…</vt:lpstr>
      <vt:lpstr>Continued…</vt:lpstr>
      <vt:lpstr>Continued…</vt:lpstr>
      <vt:lpstr>Why would this be?</vt:lpstr>
      <vt:lpstr>Do not despair:</vt:lpstr>
      <vt:lpstr>Is this really true? How does it affect framing?</vt:lpstr>
    </vt:vector>
  </TitlesOfParts>
  <Company>UNC Chapel Hill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Baumgartner, Frank R.</dc:creator>
  <cp:lastModifiedBy>Lenovo User</cp:lastModifiedBy>
  <cp:revision>14</cp:revision>
  <dcterms:created xsi:type="dcterms:W3CDTF">2018-11-12T18:55:41Z</dcterms:created>
  <dcterms:modified xsi:type="dcterms:W3CDTF">2019-01-27T22:31:08Z</dcterms:modified>
</cp:coreProperties>
</file>