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116" d="100"/>
          <a:sy n="116" d="100"/>
        </p:scale>
        <p:origin x="108"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2/24/2019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1261412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2279652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572637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24943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3217814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3330234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1839518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18</a:t>
            </a:fld>
            <a:endParaRPr lang="en-US"/>
          </a:p>
        </p:txBody>
      </p:sp>
    </p:spTree>
    <p:extLst>
      <p:ext uri="{BB962C8B-B14F-4D97-AF65-F5344CB8AC3E}">
        <p14:creationId xmlns:p14="http://schemas.microsoft.com/office/powerpoint/2010/main" val="4030903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19</a:t>
            </a:fld>
            <a:endParaRPr lang="en-US"/>
          </a:p>
        </p:txBody>
      </p:sp>
    </p:spTree>
    <p:extLst>
      <p:ext uri="{BB962C8B-B14F-4D97-AF65-F5344CB8AC3E}">
        <p14:creationId xmlns:p14="http://schemas.microsoft.com/office/powerpoint/2010/main" val="507547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20</a:t>
            </a:fld>
            <a:endParaRPr lang="en-US"/>
          </a:p>
        </p:txBody>
      </p:sp>
    </p:spTree>
    <p:extLst>
      <p:ext uri="{BB962C8B-B14F-4D97-AF65-F5344CB8AC3E}">
        <p14:creationId xmlns:p14="http://schemas.microsoft.com/office/powerpoint/2010/main" val="391615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528111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21</a:t>
            </a:fld>
            <a:endParaRPr lang="en-US"/>
          </a:p>
        </p:txBody>
      </p:sp>
    </p:spTree>
    <p:extLst>
      <p:ext uri="{BB962C8B-B14F-4D97-AF65-F5344CB8AC3E}">
        <p14:creationId xmlns:p14="http://schemas.microsoft.com/office/powerpoint/2010/main" val="811544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22</a:t>
            </a:fld>
            <a:endParaRPr lang="en-US"/>
          </a:p>
        </p:txBody>
      </p:sp>
    </p:spTree>
    <p:extLst>
      <p:ext uri="{BB962C8B-B14F-4D97-AF65-F5344CB8AC3E}">
        <p14:creationId xmlns:p14="http://schemas.microsoft.com/office/powerpoint/2010/main" val="2498018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23</a:t>
            </a:fld>
            <a:endParaRPr lang="en-US"/>
          </a:p>
        </p:txBody>
      </p:sp>
    </p:spTree>
    <p:extLst>
      <p:ext uri="{BB962C8B-B14F-4D97-AF65-F5344CB8AC3E}">
        <p14:creationId xmlns:p14="http://schemas.microsoft.com/office/powerpoint/2010/main" val="2321875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24</a:t>
            </a:fld>
            <a:endParaRPr lang="en-US"/>
          </a:p>
        </p:txBody>
      </p:sp>
    </p:spTree>
    <p:extLst>
      <p:ext uri="{BB962C8B-B14F-4D97-AF65-F5344CB8AC3E}">
        <p14:creationId xmlns:p14="http://schemas.microsoft.com/office/powerpoint/2010/main" val="228509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299715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241936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1154490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210491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447615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921555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1494619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2/24/2019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2/24/2019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2/24/2019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2/24/2019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2/24/2019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2/24/2019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2/24/2019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2/24/2019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2/24/2019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2/24/2019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2/24/2019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2/24/2019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1998057"/>
          </a:xfrm>
        </p:spPr>
        <p:txBody>
          <a:bodyPr>
            <a:normAutofit/>
          </a:bodyPr>
          <a:lstStyle/>
          <a:p>
            <a:r>
              <a:rPr lang="en-US" sz="3200" dirty="0" smtClean="0"/>
              <a:t>Eduardo Bonilla-Silva et al., </a:t>
            </a:r>
            <a:br>
              <a:rPr lang="en-US" sz="3200" dirty="0" smtClean="0"/>
            </a:br>
            <a:r>
              <a:rPr lang="en-US" sz="3200" dirty="0" smtClean="0"/>
              <a:t>The Story Lines and Testimonies of Color-Blind Racism</a:t>
            </a: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February 25, 2019</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 is the Past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Most people used this story-line…</a:t>
            </a:r>
          </a:p>
          <a:p>
            <a:r>
              <a:rPr lang="en-US" dirty="0" smtClean="0"/>
              <a:t>Two wrongs don’t make a right</a:t>
            </a:r>
          </a:p>
          <a:p>
            <a:r>
              <a:rPr lang="en-US" dirty="0" smtClean="0"/>
              <a:t>Don’t harm whites today for punishment for actions of whites in the past.</a:t>
            </a:r>
          </a:p>
          <a:p>
            <a:r>
              <a:rPr lang="en-US" dirty="0" smtClean="0"/>
              <a:t>Reverse discrimination…</a:t>
            </a:r>
          </a:p>
          <a:p>
            <a:endParaRPr lang="en-US" dirty="0"/>
          </a:p>
          <a:p>
            <a:r>
              <a:rPr lang="en-US" dirty="0" smtClean="0"/>
              <a:t>Provides a story line and moral justification for avoiding policies that would subvert the system…</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5243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didn’t own any slaves”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About </a:t>
            </a:r>
            <a:r>
              <a:rPr lang="en-US" dirty="0" smtClean="0"/>
              <a:t>one quarter </a:t>
            </a:r>
            <a:r>
              <a:rPr lang="en-US" dirty="0" smtClean="0"/>
              <a:t>or </a:t>
            </a:r>
            <a:r>
              <a:rPr lang="en-US" dirty="0" smtClean="0"/>
              <a:t>one-third of the </a:t>
            </a:r>
            <a:r>
              <a:rPr lang="en-US" dirty="0" smtClean="0"/>
              <a:t>respondents used this story-line…</a:t>
            </a:r>
          </a:p>
          <a:p>
            <a:endParaRPr lang="en-US" dirty="0"/>
          </a:p>
          <a:p>
            <a:r>
              <a:rPr lang="en-US" dirty="0" smtClean="0"/>
              <a:t>Don’t make me pay for the sins of people long ago…</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086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Jews, Italians, and Irish have made it…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Only a few raised this issue, but many agreed with a survey question about it.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5110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2" y="365125"/>
            <a:ext cx="11853188" cy="1026947"/>
          </a:xfrm>
        </p:spPr>
        <p:txBody>
          <a:bodyPr>
            <a:normAutofit/>
          </a:bodyPr>
          <a:lstStyle/>
          <a:p>
            <a:r>
              <a:rPr lang="en-US" sz="4000" dirty="0" smtClean="0"/>
              <a:t>Symbolic Racism </a:t>
            </a:r>
            <a:r>
              <a:rPr lang="en-US" sz="4000" dirty="0" smtClean="0"/>
              <a:t>Scale (David Sears and PJ Henry, 2002)</a:t>
            </a:r>
            <a:endParaRPr lang="en-US" sz="4000" dirty="0"/>
          </a:p>
        </p:txBody>
      </p:sp>
      <p:sp>
        <p:nvSpPr>
          <p:cNvPr id="3" name="Content Placeholder 2"/>
          <p:cNvSpPr>
            <a:spLocks noGrp="1"/>
          </p:cNvSpPr>
          <p:nvPr>
            <p:ph idx="1"/>
          </p:nvPr>
        </p:nvSpPr>
        <p:spPr>
          <a:xfrm>
            <a:off x="838200" y="1392072"/>
            <a:ext cx="10515600" cy="4484853"/>
          </a:xfrm>
        </p:spPr>
        <p:txBody>
          <a:bodyPr>
            <a:normAutofit fontScale="85000" lnSpcReduction="20000"/>
          </a:bodyPr>
          <a:lstStyle/>
          <a:p>
            <a:r>
              <a:rPr lang="en-US" dirty="0" smtClean="0"/>
              <a:t>7 point scale for each of the following questions, from strongly agree to strongly disagree:</a:t>
            </a:r>
          </a:p>
          <a:p>
            <a:pPr lvl="1"/>
            <a:r>
              <a:rPr lang="en-US" dirty="0" smtClean="0"/>
              <a:t>Irish</a:t>
            </a:r>
            <a:r>
              <a:rPr lang="en-US" dirty="0"/>
              <a:t>, Italians, Jewish, and many other minorities overcame prejudice and worked their way up. Blacks should do the same without any special favors.</a:t>
            </a:r>
          </a:p>
          <a:p>
            <a:pPr lvl="1"/>
            <a:r>
              <a:rPr lang="en-US" dirty="0"/>
              <a:t>Generations of slavery and discrimination have created conditions that make it difficult for Blacks to work their way out of the lower class.</a:t>
            </a:r>
          </a:p>
          <a:p>
            <a:pPr lvl="1"/>
            <a:r>
              <a:rPr lang="en-US" dirty="0"/>
              <a:t>Over the past few years, Blacks have gotten less than they deserve.</a:t>
            </a:r>
          </a:p>
          <a:p>
            <a:pPr lvl="1"/>
            <a:r>
              <a:rPr lang="en-US" dirty="0"/>
              <a:t>It's really a matter of some people not trying hard enough; if Blacks would only try harder they could be just as well off as Whites.</a:t>
            </a:r>
          </a:p>
          <a:p>
            <a:r>
              <a:rPr lang="en-US" dirty="0" smtClean="0"/>
              <a:t>A longer version, with instructions, is here: https</a:t>
            </a:r>
            <a:r>
              <a:rPr lang="en-US" dirty="0"/>
              <a:t>://condor.depaul.edu/phenry1/SR2Kinstructions.htm</a:t>
            </a:r>
            <a:endParaRPr lang="en-US" dirty="0" smtClean="0"/>
          </a:p>
          <a:p>
            <a:r>
              <a:rPr lang="en-US" dirty="0" smtClean="0"/>
              <a:t>Depending on your answers to those four questions, you could get a value from 1 to 28. Then we could use that to predict your attitudes toward other things. It works. (It is falling apart in the current generation now, however. See </a:t>
            </a:r>
            <a:r>
              <a:rPr lang="en-US" dirty="0" err="1" smtClean="0"/>
              <a:t>Candis</a:t>
            </a:r>
            <a:r>
              <a:rPr lang="en-US" dirty="0" smtClean="0"/>
              <a:t> Smith (UNC public policy) and her new research.</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60182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did not get a job because….</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One quarter of the students and one third of the DAS respondents used this story line…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4550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Counter-narratives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15 percent of the students and 12 percent of the DAS group actively counter-argued</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1386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politics question</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Should a person seeking to be the Democratic nominee for  President support reparations for slavery or for the taking of Native American lands?</a:t>
            </a:r>
          </a:p>
          <a:p>
            <a:endParaRPr lang="en-US" dirty="0"/>
          </a:p>
          <a:p>
            <a:r>
              <a:rPr lang="en-US" dirty="0" smtClean="0"/>
              <a:t>What are the frames for this?</a:t>
            </a:r>
          </a:p>
          <a:p>
            <a:r>
              <a:rPr lang="en-US" dirty="0" smtClean="0"/>
              <a:t>What would be the predictable counter-frames?</a:t>
            </a:r>
          </a:p>
          <a:p>
            <a:r>
              <a:rPr lang="en-US" dirty="0" smtClean="0"/>
              <a:t>Which one would be advantageous for a candidate?</a:t>
            </a:r>
          </a:p>
          <a:p>
            <a:r>
              <a:rPr lang="en-US" dirty="0" smtClean="0"/>
              <a:t>Would a candidate win if they supported reparations?</a:t>
            </a:r>
          </a:p>
          <a:p>
            <a:r>
              <a:rPr lang="en-US" dirty="0" smtClean="0"/>
              <a:t>Should that person stand for it anyway? Why did Pres. Obama never do this?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7454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3841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p>
          <a:p>
            <a:r>
              <a:rPr lang="en-US" dirty="0" smtClean="0"/>
              <a:t>Obey your teachers, do your homework</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63204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p>
          <a:p>
            <a:r>
              <a:rPr lang="en-US" dirty="0" smtClean="0"/>
              <a:t>Obey your teachers, do your homework</a:t>
            </a:r>
          </a:p>
          <a:p>
            <a:r>
              <a:rPr lang="en-US" dirty="0" smtClean="0"/>
              <a:t>Women are better suited than men to be teachers, until college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0283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Additional resources in the library</a:t>
            </a:r>
          </a:p>
          <a:p>
            <a:r>
              <a:rPr lang="en-US" dirty="0" smtClean="0"/>
              <a:t>&gt; Library &gt; e-Research &gt; A-Z Database List &gt; News</a:t>
            </a:r>
          </a:p>
          <a:p>
            <a:pPr lvl="1"/>
            <a:r>
              <a:rPr lang="en-US" dirty="0" smtClean="0"/>
              <a:t>Contains 73 databases, including many individual papers such as </a:t>
            </a:r>
            <a:r>
              <a:rPr lang="en-US" dirty="0" err="1" smtClean="0"/>
              <a:t>NYTimes</a:t>
            </a:r>
            <a:r>
              <a:rPr lang="en-US" dirty="0" smtClean="0"/>
              <a:t>, Charlotte Observer, the archive of the Associated Press, and so on, often back to the 1800s.</a:t>
            </a:r>
          </a:p>
          <a:p>
            <a:pPr lvl="1"/>
            <a:r>
              <a:rPr lang="en-US" dirty="0" smtClean="0"/>
              <a:t>Also contains such things as “America’s News”, which has hundreds of papers included, though not as much historical coverage.</a:t>
            </a:r>
          </a:p>
          <a:p>
            <a:pPr lvl="1"/>
            <a:r>
              <a:rPr lang="en-US" dirty="0" smtClean="0"/>
              <a:t>“newspapers.com” has many NC newspapers going back in time.</a:t>
            </a:r>
          </a:p>
          <a:p>
            <a:pPr lvl="1"/>
            <a:r>
              <a:rPr lang="en-US" dirty="0" smtClean="0"/>
              <a:t>Note some of the papers are from overseas, some are African-American or Hispanic papers in the US, and so on. A good resource.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p>
          <a:p>
            <a:r>
              <a:rPr lang="en-US" dirty="0" smtClean="0"/>
              <a:t>Obey your teachers, do your homework</a:t>
            </a:r>
          </a:p>
          <a:p>
            <a:r>
              <a:rPr lang="en-US" dirty="0" smtClean="0"/>
              <a:t>Women are better suited than men to be teachers, until college</a:t>
            </a:r>
          </a:p>
          <a:p>
            <a:r>
              <a:rPr lang="en-US" dirty="0" smtClean="0"/>
              <a:t>The CEO deserves an extremely high salary, compared  to the  worker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87239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p>
          <a:p>
            <a:r>
              <a:rPr lang="en-US" dirty="0" smtClean="0"/>
              <a:t>Obey your teachers, do your homework</a:t>
            </a:r>
          </a:p>
          <a:p>
            <a:r>
              <a:rPr lang="en-US" dirty="0" smtClean="0"/>
              <a:t>Women are better suited than men to be teachers, until college</a:t>
            </a:r>
          </a:p>
          <a:p>
            <a:r>
              <a:rPr lang="en-US" dirty="0" smtClean="0"/>
              <a:t>The CEO deserves an extremely high salary, compared  to the  worker</a:t>
            </a:r>
          </a:p>
          <a:p>
            <a:r>
              <a:rPr lang="en-US" dirty="0" smtClean="0"/>
              <a:t>Church-goers have good moral values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8848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p>
          <a:p>
            <a:r>
              <a:rPr lang="en-US" dirty="0" smtClean="0"/>
              <a:t>Obey your teachers, do your homework</a:t>
            </a:r>
          </a:p>
          <a:p>
            <a:r>
              <a:rPr lang="en-US" dirty="0" smtClean="0"/>
              <a:t>Women are better suited than men to be teachers, until college</a:t>
            </a:r>
          </a:p>
          <a:p>
            <a:r>
              <a:rPr lang="en-US" dirty="0" smtClean="0"/>
              <a:t>The CEO deserves an extremely high salary, compared  to the  worker</a:t>
            </a:r>
          </a:p>
          <a:p>
            <a:r>
              <a:rPr lang="en-US" dirty="0" smtClean="0"/>
              <a:t>Church-goers have good moral values</a:t>
            </a:r>
          </a:p>
          <a:p>
            <a:r>
              <a:rPr lang="en-US" dirty="0" smtClean="0"/>
              <a:t>Free speech is a fundamental form of liberty</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28091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story lines about the following?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Join the military</a:t>
            </a:r>
          </a:p>
          <a:p>
            <a:r>
              <a:rPr lang="en-US" dirty="0" smtClean="0"/>
              <a:t>Obey your teachers, do your homework</a:t>
            </a:r>
          </a:p>
          <a:p>
            <a:r>
              <a:rPr lang="en-US" dirty="0" smtClean="0"/>
              <a:t>Women are better suited than men to be teachers, until college</a:t>
            </a:r>
          </a:p>
          <a:p>
            <a:r>
              <a:rPr lang="en-US" dirty="0" smtClean="0"/>
              <a:t>The CEO deserves an extremely high salary, compared  to the  worker</a:t>
            </a:r>
          </a:p>
          <a:p>
            <a:r>
              <a:rPr lang="en-US" dirty="0" smtClean="0"/>
              <a:t>Church-goers have good moral values</a:t>
            </a:r>
          </a:p>
          <a:p>
            <a:r>
              <a:rPr lang="en-US" dirty="0" smtClean="0"/>
              <a:t>Free speech is a fundamental form of liberty</a:t>
            </a:r>
          </a:p>
          <a:p>
            <a:r>
              <a:rPr lang="en-US" dirty="0" smtClean="0"/>
              <a:t>The police must have the tools they need to keep us safe from danger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49317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value of the concept of a “story line”?</a:t>
            </a:r>
            <a:endParaRPr lang="en-US" dirty="0"/>
          </a:p>
        </p:txBody>
      </p:sp>
      <p:sp>
        <p:nvSpPr>
          <p:cNvPr id="3" name="Content Placeholder 2"/>
          <p:cNvSpPr>
            <a:spLocks noGrp="1"/>
          </p:cNvSpPr>
          <p:nvPr>
            <p:ph idx="1"/>
          </p:nvPr>
        </p:nvSpPr>
        <p:spPr>
          <a:xfrm>
            <a:off x="838200" y="1690688"/>
            <a:ext cx="10515600" cy="4186237"/>
          </a:xfrm>
        </p:spPr>
        <p:txBody>
          <a:bodyPr>
            <a:normAutofit fontScale="92500" lnSpcReduction="10000"/>
          </a:bodyPr>
          <a:lstStyle/>
          <a:p>
            <a:r>
              <a:rPr lang="en-US" dirty="0" smtClean="0"/>
              <a:t>It’s a set of frames…</a:t>
            </a:r>
          </a:p>
          <a:p>
            <a:r>
              <a:rPr lang="en-US" dirty="0" smtClean="0"/>
              <a:t>That support a social hierarchy…</a:t>
            </a:r>
          </a:p>
          <a:p>
            <a:r>
              <a:rPr lang="en-US" dirty="0" smtClean="0"/>
              <a:t>That have become so widely shared…</a:t>
            </a:r>
          </a:p>
          <a:p>
            <a:r>
              <a:rPr lang="en-US" dirty="0" smtClean="0"/>
              <a:t>That people take them for granted…</a:t>
            </a:r>
          </a:p>
          <a:p>
            <a:r>
              <a:rPr lang="en-US" dirty="0" smtClean="0"/>
              <a:t>Even people who disagree with them...</a:t>
            </a:r>
          </a:p>
          <a:p>
            <a:r>
              <a:rPr lang="en-US" dirty="0" smtClean="0"/>
              <a:t>Still support them sometimes.</a:t>
            </a:r>
          </a:p>
          <a:p>
            <a:endParaRPr lang="en-US" dirty="0"/>
          </a:p>
          <a:p>
            <a:r>
              <a:rPr lang="en-US" dirty="0" smtClean="0"/>
              <a:t>However, they are contested and can change over time, or potentially be broken down completely.  These story lines reflect and amplify political and social power. So, in your papers, pay attention to this idea.</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6523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 (cont.)</a:t>
            </a:r>
            <a:endParaRPr lang="en-US" dirty="0"/>
          </a:p>
        </p:txBody>
      </p:sp>
      <p:pic>
        <p:nvPicPr>
          <p:cNvPr id="9" name="Content Placeholder 8"/>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38200" y="2117317"/>
            <a:ext cx="5181600" cy="3767953"/>
          </a:xfrm>
        </p:spPr>
      </p:pic>
      <p:sp>
        <p:nvSpPr>
          <p:cNvPr id="8" name="Content Placeholder 7"/>
          <p:cNvSpPr>
            <a:spLocks noGrp="1"/>
          </p:cNvSpPr>
          <p:nvPr>
            <p:ph sz="half" idx="2"/>
          </p:nvPr>
        </p:nvSpPr>
        <p:spPr>
          <a:xfrm>
            <a:off x="6172200" y="436605"/>
            <a:ext cx="5181600" cy="5740358"/>
          </a:xfrm>
        </p:spPr>
        <p:txBody>
          <a:bodyPr>
            <a:normAutofit fontScale="62500" lnSpcReduction="20000"/>
          </a:bodyPr>
          <a:lstStyle/>
          <a:p>
            <a:r>
              <a:rPr lang="en-US" dirty="0" smtClean="0"/>
              <a:t>I can do this for you, or whatever search results you need graphed, or show you how to do it in office hours.</a:t>
            </a:r>
          </a:p>
          <a:p>
            <a:r>
              <a:rPr lang="en-US" dirty="0" smtClean="0"/>
              <a:t>A. Save results in excel, 1,000 at a time.</a:t>
            </a:r>
          </a:p>
          <a:p>
            <a:r>
              <a:rPr lang="en-US" dirty="0" smtClean="0"/>
              <a:t>B. make a new variable called “Year” (=year(c:2)) assuming the date is in cell c2</a:t>
            </a:r>
          </a:p>
          <a:p>
            <a:r>
              <a:rPr lang="en-US" dirty="0" smtClean="0"/>
              <a:t>C. Save as a CSV, and a name that indicates the keyword.</a:t>
            </a:r>
          </a:p>
          <a:p>
            <a:r>
              <a:rPr lang="en-US" dirty="0" smtClean="0"/>
              <a:t>D. Do this for as many keyword searches as you want. Use consistent names for the files. If there are more than 1,000 hits, do multiple files with names ending in 1, 2, 3, etc. DWB1.csv, DWB2.csv, etc. Maybe you have pro-choice and pro-life keywords, or maybe more than two frames in your issue. Do one search for the total number of stories on the topic, then separate ones for the specific frames you are tracking.</a:t>
            </a:r>
          </a:p>
          <a:p>
            <a:r>
              <a:rPr lang="en-US" dirty="0" smtClean="0"/>
              <a:t>E. Email me those files, or come see me in office hours, and I can run them through my program to make graphs in Stata</a:t>
            </a:r>
            <a:r>
              <a:rPr lang="en-US" dirty="0" smtClean="0"/>
              <a:t>. If your files are formatted and named consistently, I can do it in about 5 minutes.</a:t>
            </a:r>
            <a:endParaRPr lang="en-US" dirty="0" smtClean="0"/>
          </a:p>
          <a:p>
            <a:r>
              <a:rPr lang="en-US" dirty="0" smtClean="0"/>
              <a:t>F. This is a good offer I’m making you. Take me up on it. However, do not do it at the last minute.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1331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1325563"/>
          </a:xfrm>
        </p:spPr>
        <p:txBody>
          <a:bodyPr>
            <a:normAutofit fontScale="90000"/>
          </a:bodyPr>
          <a:lstStyle/>
          <a:p>
            <a:r>
              <a:rPr lang="en-US" dirty="0" smtClean="0"/>
              <a:t>Note: talking about race can be hard, but let’s do it. Let’s first </a:t>
            </a:r>
            <a:r>
              <a:rPr lang="en-US" u="sng" dirty="0" smtClean="0"/>
              <a:t>understand</a:t>
            </a:r>
            <a:r>
              <a:rPr lang="en-US" dirty="0" smtClean="0"/>
              <a:t> the argument, then discuss.</a:t>
            </a:r>
            <a:endParaRPr lang="en-US" dirty="0"/>
          </a:p>
        </p:txBody>
      </p:sp>
      <p:sp>
        <p:nvSpPr>
          <p:cNvPr id="3" name="Content Placeholder 2"/>
          <p:cNvSpPr>
            <a:spLocks noGrp="1"/>
          </p:cNvSpPr>
          <p:nvPr>
            <p:ph idx="1"/>
          </p:nvPr>
        </p:nvSpPr>
        <p:spPr>
          <a:xfrm>
            <a:off x="838200" y="1690688"/>
            <a:ext cx="10515600" cy="4186237"/>
          </a:xfrm>
        </p:spPr>
        <p:txBody>
          <a:bodyPr>
            <a:normAutofit lnSpcReduction="10000"/>
          </a:bodyPr>
          <a:lstStyle/>
          <a:p>
            <a:r>
              <a:rPr lang="en-US" dirty="0" smtClean="0"/>
              <a:t>Racial ideology: frameworks or “grids” that racial groups use to make sense of the world</a:t>
            </a:r>
          </a:p>
          <a:p>
            <a:r>
              <a:rPr lang="en-US" dirty="0" smtClean="0"/>
              <a:t>Societies have hierarchies, and the views of the dominant group are more likely to “crystallize as ‘common sense’”</a:t>
            </a:r>
          </a:p>
          <a:p>
            <a:r>
              <a:rPr lang="en-US" dirty="0" smtClean="0"/>
              <a:t>“One sign that an ideology has gained dominance is that its central logic has come to be perceived as ‘common sense’…”</a:t>
            </a:r>
          </a:p>
          <a:p>
            <a:r>
              <a:rPr lang="en-US" dirty="0" smtClean="0"/>
              <a:t>Story lines: socially shared tales that incorporate a common scheme and wording. Like legends or fables, readily available, taken-for-granted. These are generic, not personal.</a:t>
            </a:r>
          </a:p>
          <a:p>
            <a:r>
              <a:rPr lang="en-US" dirty="0" smtClean="0"/>
              <a:t>Testimonies: First-hand accounts, not generic stories.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3934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goals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1. Document the master racial stories of the post-civil rights era</a:t>
            </a:r>
          </a:p>
          <a:p>
            <a:r>
              <a:rPr lang="en-US" dirty="0" smtClean="0"/>
              <a:t>2. Assess the rhetorical and ideological functions of these stories</a:t>
            </a:r>
          </a:p>
          <a:p>
            <a:r>
              <a:rPr lang="en-US" dirty="0" smtClean="0"/>
              <a:t>3. Provide evidence of fractures in these stories</a:t>
            </a:r>
          </a:p>
          <a:p>
            <a:pPr lvl="1"/>
            <a:r>
              <a:rPr lang="en-US" dirty="0" smtClean="0"/>
              <a:t>Note that many do not embrace these “common sense” stories</a:t>
            </a:r>
          </a:p>
          <a:p>
            <a:pPr lvl="1"/>
            <a:r>
              <a:rPr lang="en-US" dirty="0" smtClean="0"/>
              <a:t>(That is, the stories are NOT fully shared by all. They are merely dominant, not completely paradigmatic.)</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4598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background</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Racism v. racial structure</a:t>
            </a:r>
          </a:p>
          <a:p>
            <a:r>
              <a:rPr lang="en-US" dirty="0" smtClean="0"/>
              <a:t>Many would refuse to accept the idea that we live in a racist society driven by those views</a:t>
            </a:r>
          </a:p>
          <a:p>
            <a:r>
              <a:rPr lang="en-US" dirty="0" smtClean="0"/>
              <a:t>However, it is clear that there is a hierarchical structure; some are on top, some are in a subordinate position.</a:t>
            </a:r>
          </a:p>
          <a:p>
            <a:r>
              <a:rPr lang="en-US" dirty="0" smtClean="0"/>
              <a:t>So, we’re looking here at racial structures, not necessarily about racism.</a:t>
            </a:r>
          </a:p>
          <a:p>
            <a:endParaRPr lang="en-US" dirty="0" smtClean="0"/>
          </a:p>
          <a:p>
            <a:pPr lvl="1"/>
            <a:r>
              <a:rPr lang="en-US" dirty="0" smtClean="0"/>
              <a:t>(Note you could expand this article to be about gender, immigration status, gender orientation, social class, many other domains)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94869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Positionality </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Actors at the top of the hierarchy are </a:t>
            </a:r>
            <a:r>
              <a:rPr lang="en-US" u="sng" dirty="0" smtClean="0"/>
              <a:t>more likely </a:t>
            </a:r>
            <a:r>
              <a:rPr lang="en-US" dirty="0" smtClean="0"/>
              <a:t>to have and express views that help maintain the system, which provides privilege.</a:t>
            </a:r>
          </a:p>
          <a:p>
            <a:r>
              <a:rPr lang="en-US" dirty="0" smtClean="0"/>
              <a:t>Actors at the bottom are more likely to exhibit opposition and counter-narratives.</a:t>
            </a:r>
          </a:p>
          <a:p>
            <a:endParaRPr lang="en-US" dirty="0"/>
          </a:p>
          <a:p>
            <a:r>
              <a:rPr lang="en-US" dirty="0" smtClean="0"/>
              <a:t>SO: the point is not that these narratives are true or false. It’s that we can use them to understand what is going on.</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27821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Color-blind racism</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 “new” and “modern” justification, not like “old-fashioned” racism</a:t>
            </a:r>
          </a:p>
          <a:p>
            <a:r>
              <a:rPr lang="en-US" dirty="0" smtClean="0"/>
              <a:t>No support for Jim Crow, segregation, etc.</a:t>
            </a:r>
          </a:p>
          <a:p>
            <a:r>
              <a:rPr lang="en-US" dirty="0" smtClean="0"/>
              <a:t>But…, widespread ideas more subtly associated with race</a:t>
            </a:r>
          </a:p>
          <a:p>
            <a:endParaRPr lang="en-US" dirty="0"/>
          </a:p>
          <a:p>
            <a:r>
              <a:rPr lang="en-US" dirty="0" smtClean="0"/>
              <a:t>That’s the point here, how people promote ideas that support the hierarchical system without sounding like a racist.</a:t>
            </a:r>
          </a:p>
          <a:p>
            <a:endParaRPr lang="en-US" dirty="0"/>
          </a:p>
          <a:p>
            <a:r>
              <a:rPr lang="en-US" dirty="0" smtClean="0"/>
              <a:t>(Again: easy to apply this to things like why women might not deserve the same wages as men, or whatever.)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3436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1997 survey of college students in 3 universities (N = 410 whites)</a:t>
            </a:r>
          </a:p>
          <a:p>
            <a:r>
              <a:rPr lang="en-US" dirty="0" smtClean="0"/>
              <a:t>1997 Detroit Area Study (continuing  sociological survey of Detroit and suburbs, done by U of M.) (N = 323 whites; 77 blacks)</a:t>
            </a:r>
          </a:p>
          <a:p>
            <a:r>
              <a:rPr lang="en-US" dirty="0" smtClean="0"/>
              <a:t>In-depth interviews with 41 of the first group and 83 of the second (66 whites and 17 blacks)</a:t>
            </a:r>
          </a:p>
          <a:p>
            <a:endParaRPr lang="en-US" dirty="0"/>
          </a:p>
          <a:p>
            <a:r>
              <a:rPr lang="en-US" dirty="0" smtClean="0"/>
              <a:t>In-depth interviews then with 134 respondents form the basis of the study.</a:t>
            </a:r>
          </a:p>
          <a:p>
            <a:r>
              <a:rPr lang="en-US" dirty="0" smtClean="0"/>
              <a:t>Not very many black respondents; mostly whites.</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56230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1866</Words>
  <Application>Microsoft Office PowerPoint</Application>
  <PresentationFormat>Widescreen</PresentationFormat>
  <Paragraphs>204</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Eduardo Bonilla-Silva et al.,  The Story Lines and Testimonies of Color-Blind Racism</vt:lpstr>
      <vt:lpstr>Before we start</vt:lpstr>
      <vt:lpstr>Before we start (cont.)</vt:lpstr>
      <vt:lpstr>Note: talking about race can be hard, but let’s do it. Let’s first understand the argument, then discuss.</vt:lpstr>
      <vt:lpstr>Their goals</vt:lpstr>
      <vt:lpstr>More background</vt:lpstr>
      <vt:lpstr>Positionality </vt:lpstr>
      <vt:lpstr>Color-blind racism</vt:lpstr>
      <vt:lpstr>Data collection</vt:lpstr>
      <vt:lpstr>The Past is the Past</vt:lpstr>
      <vt:lpstr>“I didn’t own any slaves”</vt:lpstr>
      <vt:lpstr>If Jews, Italians, and Irish have made it…</vt:lpstr>
      <vt:lpstr>Symbolic Racism Scale (David Sears and PJ Henry, 2002)</vt:lpstr>
      <vt:lpstr>I did not get a job because….</vt:lpstr>
      <vt:lpstr>Counter-narratives</vt:lpstr>
      <vt:lpstr>Current politics question</vt:lpstr>
      <vt:lpstr>What are the story lines about the following?</vt:lpstr>
      <vt:lpstr>What are the story lines about the following?</vt:lpstr>
      <vt:lpstr>What are the story lines about the following?</vt:lpstr>
      <vt:lpstr>What are the story lines about the following?</vt:lpstr>
      <vt:lpstr>What are the story lines about the following?</vt:lpstr>
      <vt:lpstr>What are the story lines about the following?</vt:lpstr>
      <vt:lpstr>What are the story lines about the following?</vt:lpstr>
      <vt:lpstr>What is the value of the concept of a “story line”?</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18</cp:revision>
  <dcterms:created xsi:type="dcterms:W3CDTF">2018-11-12T18:55:41Z</dcterms:created>
  <dcterms:modified xsi:type="dcterms:W3CDTF">2019-02-24T19:59:47Z</dcterms:modified>
</cp:coreProperties>
</file>