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257" r:id="rId3"/>
    <p:sldId id="258" r:id="rId4"/>
    <p:sldId id="261" r:id="rId5"/>
    <p:sldId id="259" r:id="rId6"/>
    <p:sldId id="260" r:id="rId7"/>
    <p:sldId id="262" r:id="rId8"/>
    <p:sldId id="263" r:id="rId9"/>
    <p:sldId id="273" r:id="rId10"/>
    <p:sldId id="264" r:id="rId11"/>
    <p:sldId id="265" r:id="rId12"/>
    <p:sldId id="266" r:id="rId13"/>
    <p:sldId id="267" r:id="rId14"/>
    <p:sldId id="268" r:id="rId15"/>
    <p:sldId id="269" r:id="rId16"/>
    <p:sldId id="270" r:id="rId17"/>
    <p:sldId id="271" r:id="rId18"/>
    <p:sldId id="272"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83" autoAdjust="0"/>
    <p:restoredTop sz="94660"/>
  </p:normalViewPr>
  <p:slideViewPr>
    <p:cSldViewPr snapToGrid="0">
      <p:cViewPr varScale="1">
        <p:scale>
          <a:sx n="59" d="100"/>
          <a:sy n="59" d="100"/>
        </p:scale>
        <p:origin x="90" y="15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frank\Desktop\Downloads\Fig_3.2_articles_about_exonerees_1973_2005.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5373825554414395E-2"/>
          <c:y val="6.5930799629940723E-2"/>
          <c:w val="0.8834628190899001"/>
          <c:h val="0.83849918433931481"/>
        </c:manualLayout>
      </c:layout>
      <c:scatterChart>
        <c:scatterStyle val="lineMarker"/>
        <c:varyColors val="0"/>
        <c:ser>
          <c:idx val="0"/>
          <c:order val="0"/>
          <c:spPr>
            <a:ln w="28575">
              <a:noFill/>
            </a:ln>
          </c:spPr>
          <c:marker>
            <c:symbol val="diamond"/>
            <c:size val="7"/>
            <c:spPr>
              <a:solidFill>
                <a:srgbClr val="000000"/>
              </a:solidFill>
              <a:ln>
                <a:solidFill>
                  <a:srgbClr val="000000"/>
                </a:solidFill>
                <a:prstDash val="solid"/>
              </a:ln>
            </c:spPr>
          </c:marker>
          <c:dLbls>
            <c:dLbl>
              <c:idx val="0"/>
              <c:delete val="1"/>
              <c:extLst>
                <c:ext xmlns:c15="http://schemas.microsoft.com/office/drawing/2012/chart" uri="{CE6537A1-D6FC-4f65-9D91-7224C49458BB}"/>
              </c:extLst>
            </c:dLbl>
            <c:dLbl>
              <c:idx val="1"/>
              <c:delete val="1"/>
              <c:extLst>
                <c:ext xmlns:c15="http://schemas.microsoft.com/office/drawing/2012/chart" uri="{CE6537A1-D6FC-4f65-9D91-7224C49458BB}"/>
              </c:extLst>
            </c:dLbl>
            <c:dLbl>
              <c:idx val="2"/>
              <c:layout>
                <c:manualLayout>
                  <c:x val="-6.1505763499873273E-2"/>
                  <c:y val="-4.7504078303425769E-2"/>
                </c:manualLayout>
              </c:layout>
              <c:tx>
                <c:rich>
                  <a:bodyPr/>
                  <a:lstStyle/>
                  <a:p>
                    <a:pPr>
                      <a:defRPr sz="1800" b="0" i="0" u="none" strike="noStrike" baseline="0">
                        <a:solidFill>
                          <a:srgbClr val="000000"/>
                        </a:solidFill>
                        <a:latin typeface="Times New Roman"/>
                        <a:ea typeface="Times New Roman"/>
                        <a:cs typeface="Times New Roman"/>
                      </a:defRPr>
                    </a:pPr>
                    <a:r>
                      <a:rPr lang="en-US"/>
                      <a:t>Wilbert Lee</a:t>
                    </a:r>
                  </a:p>
                </c:rich>
              </c:tx>
              <c:spPr>
                <a:noFill/>
                <a:ln w="25400">
                  <a:noFill/>
                </a:ln>
              </c:spPr>
              <c:dLblPos val="r"/>
              <c:showLegendKey val="0"/>
              <c:showVal val="0"/>
              <c:showCatName val="0"/>
              <c:showSerName val="0"/>
              <c:showPercent val="0"/>
              <c:showBubbleSize val="0"/>
              <c:extLst>
                <c:ext xmlns:c15="http://schemas.microsoft.com/office/drawing/2012/chart" uri="{CE6537A1-D6FC-4f65-9D91-7224C49458BB}">
                  <c15:layout/>
                </c:ext>
              </c:extLst>
            </c:dLbl>
            <c:dLbl>
              <c:idx val="3"/>
              <c:layout>
                <c:manualLayout>
                  <c:x val="5.0869113058980824E-3"/>
                  <c:y val="-1.9532354540511172E-2"/>
                </c:manualLayout>
              </c:layout>
              <c:tx>
                <c:rich>
                  <a:bodyPr/>
                  <a:lstStyle/>
                  <a:p>
                    <a:pPr>
                      <a:defRPr sz="1800" b="0" i="0" u="none" strike="noStrike" baseline="0">
                        <a:solidFill>
                          <a:srgbClr val="000000"/>
                        </a:solidFill>
                        <a:latin typeface="Times New Roman"/>
                        <a:ea typeface="Times New Roman"/>
                        <a:cs typeface="Times New Roman"/>
                      </a:defRPr>
                    </a:pPr>
                    <a:r>
                      <a:rPr lang="en-US"/>
                      <a:t>Freddie Pitts</a:t>
                    </a:r>
                  </a:p>
                </c:rich>
              </c:tx>
              <c:spPr>
                <a:noFill/>
                <a:ln w="25400">
                  <a:noFill/>
                </a:ln>
              </c:spPr>
              <c:dLblPos val="r"/>
              <c:showLegendKey val="0"/>
              <c:showVal val="0"/>
              <c:showCatName val="0"/>
              <c:showSerName val="0"/>
              <c:showPercent val="0"/>
              <c:showBubbleSize val="0"/>
              <c:extLst>
                <c:ext xmlns:c15="http://schemas.microsoft.com/office/drawing/2012/chart" uri="{CE6537A1-D6FC-4f65-9D91-7224C49458BB}">
                  <c15:layout/>
                </c:ext>
              </c:extLst>
            </c:dLbl>
            <c:dLbl>
              <c:idx val="4"/>
              <c:delete val="1"/>
              <c:extLst>
                <c:ext xmlns:c15="http://schemas.microsoft.com/office/drawing/2012/chart" uri="{CE6537A1-D6FC-4f65-9D91-7224C49458BB}"/>
              </c:extLst>
            </c:dLbl>
            <c:dLbl>
              <c:idx val="5"/>
              <c:delete val="1"/>
              <c:extLst>
                <c:ext xmlns:c15="http://schemas.microsoft.com/office/drawing/2012/chart" uri="{CE6537A1-D6FC-4f65-9D91-7224C49458BB}"/>
              </c:extLst>
            </c:dLbl>
            <c:dLbl>
              <c:idx val="6"/>
              <c:delete val="1"/>
              <c:extLst>
                <c:ext xmlns:c15="http://schemas.microsoft.com/office/drawing/2012/chart" uri="{CE6537A1-D6FC-4f65-9D91-7224C49458BB}"/>
              </c:extLst>
            </c:dLbl>
            <c:dLbl>
              <c:idx val="7"/>
              <c:delete val="1"/>
              <c:extLst>
                <c:ext xmlns:c15="http://schemas.microsoft.com/office/drawing/2012/chart" uri="{CE6537A1-D6FC-4f65-9D91-7224C49458BB}"/>
              </c:extLst>
            </c:dLbl>
            <c:dLbl>
              <c:idx val="8"/>
              <c:delete val="1"/>
              <c:extLst>
                <c:ext xmlns:c15="http://schemas.microsoft.com/office/drawing/2012/chart" uri="{CE6537A1-D6FC-4f65-9D91-7224C49458BB}"/>
              </c:extLst>
            </c:dLbl>
            <c:dLbl>
              <c:idx val="9"/>
              <c:delete val="1"/>
              <c:extLst>
                <c:ext xmlns:c15="http://schemas.microsoft.com/office/drawing/2012/chart" uri="{CE6537A1-D6FC-4f65-9D91-7224C49458BB}"/>
              </c:extLst>
            </c:dLbl>
            <c:dLbl>
              <c:idx val="10"/>
              <c:layout>
                <c:manualLayout>
                  <c:x val="-7.6766613940183109E-2"/>
                  <c:y val="2.3991299619358347E-2"/>
                </c:manualLayout>
              </c:layout>
              <c:tx>
                <c:rich>
                  <a:bodyPr/>
                  <a:lstStyle/>
                  <a:p>
                    <a:pPr>
                      <a:defRPr sz="1800" b="0" i="0" u="none" strike="noStrike" baseline="0">
                        <a:solidFill>
                          <a:srgbClr val="000000"/>
                        </a:solidFill>
                        <a:latin typeface="Times New Roman"/>
                        <a:ea typeface="Times New Roman"/>
                        <a:cs typeface="Times New Roman"/>
                      </a:defRPr>
                    </a:pPr>
                    <a:r>
                      <a:rPr lang="en-US"/>
                      <a:t>Delbert Tibbs</a:t>
                    </a:r>
                  </a:p>
                </c:rich>
              </c:tx>
              <c:spPr>
                <a:noFill/>
                <a:ln w="25400">
                  <a:noFill/>
                </a:ln>
              </c:spPr>
              <c:dLblPos val="r"/>
              <c:showLegendKey val="0"/>
              <c:showVal val="0"/>
              <c:showCatName val="0"/>
              <c:showSerName val="0"/>
              <c:showPercent val="0"/>
              <c:showBubbleSize val="0"/>
              <c:extLst>
                <c:ext xmlns:c15="http://schemas.microsoft.com/office/drawing/2012/chart" uri="{CE6537A1-D6FC-4f65-9D91-7224C49458BB}">
                  <c15:layout/>
                </c:ext>
              </c:extLst>
            </c:dLbl>
            <c:dLbl>
              <c:idx val="11"/>
              <c:delete val="1"/>
              <c:extLst>
                <c:ext xmlns:c15="http://schemas.microsoft.com/office/drawing/2012/chart" uri="{CE6537A1-D6FC-4f65-9D91-7224C49458BB}"/>
              </c:extLst>
            </c:dLbl>
            <c:dLbl>
              <c:idx val="12"/>
              <c:delete val="1"/>
              <c:extLst>
                <c:ext xmlns:c15="http://schemas.microsoft.com/office/drawing/2012/chart" uri="{CE6537A1-D6FC-4f65-9D91-7224C49458BB}"/>
              </c:extLst>
            </c:dLbl>
            <c:dLbl>
              <c:idx val="13"/>
              <c:delete val="1"/>
              <c:extLst>
                <c:ext xmlns:c15="http://schemas.microsoft.com/office/drawing/2012/chart" uri="{CE6537A1-D6FC-4f65-9D91-7224C49458BB}"/>
              </c:extLst>
            </c:dLbl>
            <c:dLbl>
              <c:idx val="14"/>
              <c:delete val="1"/>
              <c:extLst>
                <c:ext xmlns:c15="http://schemas.microsoft.com/office/drawing/2012/chart" uri="{CE6537A1-D6FC-4f65-9D91-7224C49458BB}"/>
              </c:extLst>
            </c:dLbl>
            <c:dLbl>
              <c:idx val="15"/>
              <c:delete val="1"/>
              <c:extLst>
                <c:ext xmlns:c15="http://schemas.microsoft.com/office/drawing/2012/chart" uri="{CE6537A1-D6FC-4f65-9D91-7224C49458BB}"/>
              </c:extLst>
            </c:dLbl>
            <c:dLbl>
              <c:idx val="16"/>
              <c:delete val="1"/>
              <c:extLst>
                <c:ext xmlns:c15="http://schemas.microsoft.com/office/drawing/2012/chart" uri="{CE6537A1-D6FC-4f65-9D91-7224C49458BB}"/>
              </c:extLst>
            </c:dLbl>
            <c:dLbl>
              <c:idx val="17"/>
              <c:delete val="1"/>
              <c:extLst>
                <c:ext xmlns:c15="http://schemas.microsoft.com/office/drawing/2012/chart" uri="{CE6537A1-D6FC-4f65-9D91-7224C49458BB}"/>
              </c:extLst>
            </c:dLbl>
            <c:dLbl>
              <c:idx val="18"/>
              <c:delete val="1"/>
              <c:extLst>
                <c:ext xmlns:c15="http://schemas.microsoft.com/office/drawing/2012/chart" uri="{CE6537A1-D6FC-4f65-9D91-7224C49458BB}"/>
              </c:extLst>
            </c:dLbl>
            <c:dLbl>
              <c:idx val="19"/>
              <c:delete val="1"/>
              <c:extLst>
                <c:ext xmlns:c15="http://schemas.microsoft.com/office/drawing/2012/chart" uri="{CE6537A1-D6FC-4f65-9D91-7224C49458BB}"/>
              </c:extLst>
            </c:dLbl>
            <c:dLbl>
              <c:idx val="20"/>
              <c:delete val="1"/>
              <c:extLst>
                <c:ext xmlns:c15="http://schemas.microsoft.com/office/drawing/2012/chart" uri="{CE6537A1-D6FC-4f65-9D91-7224C49458BB}"/>
              </c:extLst>
            </c:dLbl>
            <c:dLbl>
              <c:idx val="21"/>
              <c:delete val="1"/>
              <c:extLst>
                <c:ext xmlns:c15="http://schemas.microsoft.com/office/drawing/2012/chart" uri="{CE6537A1-D6FC-4f65-9D91-7224C49458BB}"/>
              </c:extLst>
            </c:dLbl>
            <c:dLbl>
              <c:idx val="22"/>
              <c:delete val="1"/>
              <c:extLst>
                <c:ext xmlns:c15="http://schemas.microsoft.com/office/drawing/2012/chart" uri="{CE6537A1-D6FC-4f65-9D91-7224C49458BB}"/>
              </c:extLst>
            </c:dLbl>
            <c:dLbl>
              <c:idx val="23"/>
              <c:delete val="1"/>
              <c:extLst>
                <c:ext xmlns:c15="http://schemas.microsoft.com/office/drawing/2012/chart" uri="{CE6537A1-D6FC-4f65-9D91-7224C49458BB}"/>
              </c:extLst>
            </c:dLbl>
            <c:dLbl>
              <c:idx val="24"/>
              <c:delete val="1"/>
              <c:extLst>
                <c:ext xmlns:c15="http://schemas.microsoft.com/office/drawing/2012/chart" uri="{CE6537A1-D6FC-4f65-9D91-7224C49458BB}"/>
              </c:extLst>
            </c:dLbl>
            <c:dLbl>
              <c:idx val="25"/>
              <c:delete val="1"/>
              <c:extLst>
                <c:ext xmlns:c15="http://schemas.microsoft.com/office/drawing/2012/chart" uri="{CE6537A1-D6FC-4f65-9D91-7224C49458BB}"/>
              </c:extLst>
            </c:dLbl>
            <c:dLbl>
              <c:idx val="26"/>
              <c:delete val="1"/>
              <c:extLst>
                <c:ext xmlns:c15="http://schemas.microsoft.com/office/drawing/2012/chart" uri="{CE6537A1-D6FC-4f65-9D91-7224C49458BB}"/>
              </c:extLst>
            </c:dLbl>
            <c:dLbl>
              <c:idx val="27"/>
              <c:delete val="1"/>
              <c:extLst>
                <c:ext xmlns:c15="http://schemas.microsoft.com/office/drawing/2012/chart" uri="{CE6537A1-D6FC-4f65-9D91-7224C49458BB}"/>
              </c:extLst>
            </c:dLbl>
            <c:dLbl>
              <c:idx val="28"/>
              <c:delete val="1"/>
              <c:extLst>
                <c:ext xmlns:c15="http://schemas.microsoft.com/office/drawing/2012/chart" uri="{CE6537A1-D6FC-4f65-9D91-7224C49458BB}"/>
              </c:extLst>
            </c:dLbl>
            <c:dLbl>
              <c:idx val="29"/>
              <c:delete val="1"/>
              <c:extLst>
                <c:ext xmlns:c15="http://schemas.microsoft.com/office/drawing/2012/chart" uri="{CE6537A1-D6FC-4f65-9D91-7224C49458BB}"/>
              </c:extLst>
            </c:dLbl>
            <c:dLbl>
              <c:idx val="30"/>
              <c:delete val="1"/>
              <c:extLst>
                <c:ext xmlns:c15="http://schemas.microsoft.com/office/drawing/2012/chart" uri="{CE6537A1-D6FC-4f65-9D91-7224C49458BB}"/>
              </c:extLst>
            </c:dLbl>
            <c:dLbl>
              <c:idx val="31"/>
              <c:delete val="1"/>
              <c:extLst>
                <c:ext xmlns:c15="http://schemas.microsoft.com/office/drawing/2012/chart" uri="{CE6537A1-D6FC-4f65-9D91-7224C49458BB}"/>
              </c:extLst>
            </c:dLbl>
            <c:dLbl>
              <c:idx val="32"/>
              <c:delete val="1"/>
              <c:extLst>
                <c:ext xmlns:c15="http://schemas.microsoft.com/office/drawing/2012/chart" uri="{CE6537A1-D6FC-4f65-9D91-7224C49458BB}"/>
              </c:extLst>
            </c:dLbl>
            <c:dLbl>
              <c:idx val="33"/>
              <c:delete val="1"/>
              <c:extLst>
                <c:ext xmlns:c15="http://schemas.microsoft.com/office/drawing/2012/chart" uri="{CE6537A1-D6FC-4f65-9D91-7224C49458BB}"/>
              </c:extLst>
            </c:dLbl>
            <c:dLbl>
              <c:idx val="34"/>
              <c:delete val="1"/>
              <c:extLst>
                <c:ext xmlns:c15="http://schemas.microsoft.com/office/drawing/2012/chart" uri="{CE6537A1-D6FC-4f65-9D91-7224C49458BB}"/>
              </c:extLst>
            </c:dLbl>
            <c:dLbl>
              <c:idx val="35"/>
              <c:delete val="1"/>
              <c:extLst>
                <c:ext xmlns:c15="http://schemas.microsoft.com/office/drawing/2012/chart" uri="{CE6537A1-D6FC-4f65-9D91-7224C49458BB}"/>
              </c:extLst>
            </c:dLbl>
            <c:dLbl>
              <c:idx val="36"/>
              <c:delete val="1"/>
              <c:extLst>
                <c:ext xmlns:c15="http://schemas.microsoft.com/office/drawing/2012/chart" uri="{CE6537A1-D6FC-4f65-9D91-7224C49458BB}"/>
              </c:extLst>
            </c:dLbl>
            <c:dLbl>
              <c:idx val="37"/>
              <c:delete val="1"/>
              <c:extLst>
                <c:ext xmlns:c15="http://schemas.microsoft.com/office/drawing/2012/chart" uri="{CE6537A1-D6FC-4f65-9D91-7224C49458BB}"/>
              </c:extLst>
            </c:dLbl>
            <c:dLbl>
              <c:idx val="38"/>
              <c:delete val="1"/>
              <c:extLst>
                <c:ext xmlns:c15="http://schemas.microsoft.com/office/drawing/2012/chart" uri="{CE6537A1-D6FC-4f65-9D91-7224C49458BB}"/>
              </c:extLst>
            </c:dLbl>
            <c:dLbl>
              <c:idx val="39"/>
              <c:delete val="1"/>
              <c:extLst>
                <c:ext xmlns:c15="http://schemas.microsoft.com/office/drawing/2012/chart" uri="{CE6537A1-D6FC-4f65-9D91-7224C49458BB}"/>
              </c:extLst>
            </c:dLbl>
            <c:dLbl>
              <c:idx val="40"/>
              <c:delete val="1"/>
              <c:extLst>
                <c:ext xmlns:c15="http://schemas.microsoft.com/office/drawing/2012/chart" uri="{CE6537A1-D6FC-4f65-9D91-7224C49458BB}"/>
              </c:extLst>
            </c:dLbl>
            <c:dLbl>
              <c:idx val="41"/>
              <c:delete val="1"/>
              <c:extLst>
                <c:ext xmlns:c15="http://schemas.microsoft.com/office/drawing/2012/chart" uri="{CE6537A1-D6FC-4f65-9D91-7224C49458BB}"/>
              </c:extLst>
            </c:dLbl>
            <c:dLbl>
              <c:idx val="42"/>
              <c:delete val="1"/>
              <c:extLst>
                <c:ext xmlns:c15="http://schemas.microsoft.com/office/drawing/2012/chart" uri="{CE6537A1-D6FC-4f65-9D91-7224C49458BB}"/>
              </c:extLst>
            </c:dLbl>
            <c:dLbl>
              <c:idx val="43"/>
              <c:delete val="1"/>
              <c:extLst>
                <c:ext xmlns:c15="http://schemas.microsoft.com/office/drawing/2012/chart" uri="{CE6537A1-D6FC-4f65-9D91-7224C49458BB}"/>
              </c:extLst>
            </c:dLbl>
            <c:dLbl>
              <c:idx val="44"/>
              <c:delete val="1"/>
              <c:extLst>
                <c:ext xmlns:c15="http://schemas.microsoft.com/office/drawing/2012/chart" uri="{CE6537A1-D6FC-4f65-9D91-7224C49458BB}"/>
              </c:extLst>
            </c:dLbl>
            <c:dLbl>
              <c:idx val="45"/>
              <c:delete val="1"/>
              <c:extLst>
                <c:ext xmlns:c15="http://schemas.microsoft.com/office/drawing/2012/chart" uri="{CE6537A1-D6FC-4f65-9D91-7224C49458BB}"/>
              </c:extLst>
            </c:dLbl>
            <c:dLbl>
              <c:idx val="46"/>
              <c:delete val="1"/>
              <c:extLst>
                <c:ext xmlns:c15="http://schemas.microsoft.com/office/drawing/2012/chart" uri="{CE6537A1-D6FC-4f65-9D91-7224C49458BB}"/>
              </c:extLst>
            </c:dLbl>
            <c:dLbl>
              <c:idx val="47"/>
              <c:delete val="1"/>
              <c:extLst>
                <c:ext xmlns:c15="http://schemas.microsoft.com/office/drawing/2012/chart" uri="{CE6537A1-D6FC-4f65-9D91-7224C49458BB}"/>
              </c:extLst>
            </c:dLbl>
            <c:dLbl>
              <c:idx val="48"/>
              <c:delete val="1"/>
              <c:extLst>
                <c:ext xmlns:c15="http://schemas.microsoft.com/office/drawing/2012/chart" uri="{CE6537A1-D6FC-4f65-9D91-7224C49458BB}"/>
              </c:extLst>
            </c:dLbl>
            <c:dLbl>
              <c:idx val="49"/>
              <c:delete val="1"/>
              <c:extLst>
                <c:ext xmlns:c15="http://schemas.microsoft.com/office/drawing/2012/chart" uri="{CE6537A1-D6FC-4f65-9D91-7224C49458BB}"/>
              </c:extLst>
            </c:dLbl>
            <c:dLbl>
              <c:idx val="50"/>
              <c:delete val="1"/>
              <c:extLst>
                <c:ext xmlns:c15="http://schemas.microsoft.com/office/drawing/2012/chart" uri="{CE6537A1-D6FC-4f65-9D91-7224C49458BB}"/>
              </c:extLst>
            </c:dLbl>
            <c:dLbl>
              <c:idx val="51"/>
              <c:delete val="1"/>
              <c:extLst>
                <c:ext xmlns:c15="http://schemas.microsoft.com/office/drawing/2012/chart" uri="{CE6537A1-D6FC-4f65-9D91-7224C49458BB}"/>
              </c:extLst>
            </c:dLbl>
            <c:dLbl>
              <c:idx val="52"/>
              <c:delete val="1"/>
              <c:extLst>
                <c:ext xmlns:c15="http://schemas.microsoft.com/office/drawing/2012/chart" uri="{CE6537A1-D6FC-4f65-9D91-7224C49458BB}"/>
              </c:extLst>
            </c:dLbl>
            <c:dLbl>
              <c:idx val="53"/>
              <c:delete val="1"/>
              <c:extLst>
                <c:ext xmlns:c15="http://schemas.microsoft.com/office/drawing/2012/chart" uri="{CE6537A1-D6FC-4f65-9D91-7224C49458BB}"/>
              </c:extLst>
            </c:dLbl>
            <c:dLbl>
              <c:idx val="54"/>
              <c:delete val="1"/>
              <c:extLst>
                <c:ext xmlns:c15="http://schemas.microsoft.com/office/drawing/2012/chart" uri="{CE6537A1-D6FC-4f65-9D91-7224C49458BB}"/>
              </c:extLst>
            </c:dLbl>
            <c:dLbl>
              <c:idx val="55"/>
              <c:layout>
                <c:manualLayout>
                  <c:x val="-7.3159423329575493E-2"/>
                  <c:y val="-7.964102366486403E-2"/>
                </c:manualLayout>
              </c:layout>
              <c:tx>
                <c:rich>
                  <a:bodyPr/>
                  <a:lstStyle/>
                  <a:p>
                    <a:pPr>
                      <a:defRPr sz="1800" b="0" i="0" u="none" strike="noStrike" baseline="0">
                        <a:solidFill>
                          <a:srgbClr val="000000"/>
                        </a:solidFill>
                        <a:latin typeface="Times New Roman"/>
                        <a:ea typeface="Times New Roman"/>
                        <a:cs typeface="Times New Roman"/>
                      </a:defRPr>
                    </a:pPr>
                    <a:r>
                      <a:rPr lang="en-US"/>
                      <a:t>Alejandro Hernandez</a:t>
                    </a:r>
                  </a:p>
                </c:rich>
              </c:tx>
              <c:spPr>
                <a:noFill/>
                <a:ln w="25400">
                  <a:noFill/>
                </a:ln>
              </c:spPr>
              <c:dLblPos val="r"/>
              <c:showLegendKey val="0"/>
              <c:showVal val="0"/>
              <c:showCatName val="0"/>
              <c:showSerName val="0"/>
              <c:showPercent val="0"/>
              <c:showBubbleSize val="0"/>
              <c:extLst>
                <c:ext xmlns:c15="http://schemas.microsoft.com/office/drawing/2012/chart" uri="{CE6537A1-D6FC-4f65-9D91-7224C49458BB}">
                  <c15:layout/>
                </c:ext>
              </c:extLst>
            </c:dLbl>
            <c:dLbl>
              <c:idx val="56"/>
              <c:delete val="1"/>
              <c:extLst>
                <c:ext xmlns:c15="http://schemas.microsoft.com/office/drawing/2012/chart" uri="{CE6537A1-D6FC-4f65-9D91-7224C49458BB}"/>
              </c:extLst>
            </c:dLbl>
            <c:dLbl>
              <c:idx val="57"/>
              <c:delete val="1"/>
              <c:extLst>
                <c:ext xmlns:c15="http://schemas.microsoft.com/office/drawing/2012/chart" uri="{CE6537A1-D6FC-4f65-9D91-7224C49458BB}"/>
              </c:extLst>
            </c:dLbl>
            <c:dLbl>
              <c:idx val="58"/>
              <c:delete val="1"/>
              <c:extLst>
                <c:ext xmlns:c15="http://schemas.microsoft.com/office/drawing/2012/chart" uri="{CE6537A1-D6FC-4f65-9D91-7224C49458BB}"/>
              </c:extLst>
            </c:dLbl>
            <c:dLbl>
              <c:idx val="59"/>
              <c:layout>
                <c:manualLayout>
                  <c:x val="-7.9818690810152623E-2"/>
                  <c:y val="-5.0375203915171293E-2"/>
                </c:manualLayout>
              </c:layout>
              <c:tx>
                <c:rich>
                  <a:bodyPr/>
                  <a:lstStyle/>
                  <a:p>
                    <a:pPr>
                      <a:defRPr sz="1800" b="0" i="0" u="none" strike="noStrike" baseline="0">
                        <a:solidFill>
                          <a:srgbClr val="000000"/>
                        </a:solidFill>
                        <a:latin typeface="Times New Roman"/>
                        <a:ea typeface="Times New Roman"/>
                        <a:cs typeface="Times New Roman"/>
                      </a:defRPr>
                    </a:pPr>
                    <a:r>
                      <a:rPr lang="en-US"/>
                      <a:t>Rolando Cruz</a:t>
                    </a:r>
                  </a:p>
                </c:rich>
              </c:tx>
              <c:spPr>
                <a:noFill/>
                <a:ln w="25400">
                  <a:noFill/>
                </a:ln>
              </c:spPr>
              <c:dLblPos val="r"/>
              <c:showLegendKey val="0"/>
              <c:showVal val="0"/>
              <c:showCatName val="0"/>
              <c:showSerName val="0"/>
              <c:showPercent val="0"/>
              <c:showBubbleSize val="0"/>
              <c:extLst>
                <c:ext xmlns:c15="http://schemas.microsoft.com/office/drawing/2012/chart" uri="{CE6537A1-D6FC-4f65-9D91-7224C49458BB}">
                  <c15:layout/>
                </c:ext>
              </c:extLst>
            </c:dLbl>
            <c:dLbl>
              <c:idx val="60"/>
              <c:delete val="1"/>
              <c:extLst>
                <c:ext xmlns:c15="http://schemas.microsoft.com/office/drawing/2012/chart" uri="{CE6537A1-D6FC-4f65-9D91-7224C49458BB}"/>
              </c:extLst>
            </c:dLbl>
            <c:dLbl>
              <c:idx val="61"/>
              <c:delete val="1"/>
              <c:extLst>
                <c:ext xmlns:c15="http://schemas.microsoft.com/office/drawing/2012/chart" uri="{CE6537A1-D6FC-4f65-9D91-7224C49458BB}"/>
              </c:extLst>
            </c:dLbl>
            <c:dLbl>
              <c:idx val="62"/>
              <c:delete val="1"/>
              <c:extLst>
                <c:ext xmlns:c15="http://schemas.microsoft.com/office/drawing/2012/chart" uri="{CE6537A1-D6FC-4f65-9D91-7224C49458BB}"/>
              </c:extLst>
            </c:dLbl>
            <c:dLbl>
              <c:idx val="63"/>
              <c:delete val="1"/>
              <c:extLst>
                <c:ext xmlns:c15="http://schemas.microsoft.com/office/drawing/2012/chart" uri="{CE6537A1-D6FC-4f65-9D91-7224C49458BB}"/>
              </c:extLst>
            </c:dLbl>
            <c:dLbl>
              <c:idx val="64"/>
              <c:delete val="1"/>
              <c:extLst>
                <c:ext xmlns:c15="http://schemas.microsoft.com/office/drawing/2012/chart" uri="{CE6537A1-D6FC-4f65-9D91-7224C49458BB}"/>
              </c:extLst>
            </c:dLbl>
            <c:dLbl>
              <c:idx val="65"/>
              <c:delete val="1"/>
              <c:extLst>
                <c:ext xmlns:c15="http://schemas.microsoft.com/office/drawing/2012/chart" uri="{CE6537A1-D6FC-4f65-9D91-7224C49458BB}"/>
              </c:extLst>
            </c:dLbl>
            <c:dLbl>
              <c:idx val="66"/>
              <c:delete val="1"/>
              <c:extLst>
                <c:ext xmlns:c15="http://schemas.microsoft.com/office/drawing/2012/chart" uri="{CE6537A1-D6FC-4f65-9D91-7224C49458BB}"/>
              </c:extLst>
            </c:dLbl>
            <c:dLbl>
              <c:idx val="67"/>
              <c:delete val="1"/>
              <c:extLst>
                <c:ext xmlns:c15="http://schemas.microsoft.com/office/drawing/2012/chart" uri="{CE6537A1-D6FC-4f65-9D91-7224C49458BB}"/>
              </c:extLst>
            </c:dLbl>
            <c:dLbl>
              <c:idx val="68"/>
              <c:delete val="1"/>
              <c:extLst>
                <c:ext xmlns:c15="http://schemas.microsoft.com/office/drawing/2012/chart" uri="{CE6537A1-D6FC-4f65-9D91-7224C49458BB}"/>
              </c:extLst>
            </c:dLbl>
            <c:dLbl>
              <c:idx val="69"/>
              <c:delete val="1"/>
              <c:extLst>
                <c:ext xmlns:c15="http://schemas.microsoft.com/office/drawing/2012/chart" uri="{CE6537A1-D6FC-4f65-9D91-7224C49458BB}"/>
              </c:extLst>
            </c:dLbl>
            <c:dLbl>
              <c:idx val="70"/>
              <c:delete val="1"/>
              <c:extLst>
                <c:ext xmlns:c15="http://schemas.microsoft.com/office/drawing/2012/chart" uri="{CE6537A1-D6FC-4f65-9D91-7224C49458BB}"/>
              </c:extLst>
            </c:dLbl>
            <c:dLbl>
              <c:idx val="71"/>
              <c:delete val="1"/>
              <c:extLst>
                <c:ext xmlns:c15="http://schemas.microsoft.com/office/drawing/2012/chart" uri="{CE6537A1-D6FC-4f65-9D91-7224C49458BB}"/>
              </c:extLst>
            </c:dLbl>
            <c:dLbl>
              <c:idx val="72"/>
              <c:delete val="1"/>
              <c:extLst>
                <c:ext xmlns:c15="http://schemas.microsoft.com/office/drawing/2012/chart" uri="{CE6537A1-D6FC-4f65-9D91-7224C49458BB}"/>
              </c:extLst>
            </c:dLbl>
            <c:dLbl>
              <c:idx val="73"/>
              <c:delete val="1"/>
              <c:extLst>
                <c:ext xmlns:c15="http://schemas.microsoft.com/office/drawing/2012/chart" uri="{CE6537A1-D6FC-4f65-9D91-7224C49458BB}"/>
              </c:extLst>
            </c:dLbl>
            <c:dLbl>
              <c:idx val="74"/>
              <c:delete val="1"/>
              <c:extLst>
                <c:ext xmlns:c15="http://schemas.microsoft.com/office/drawing/2012/chart" uri="{CE6537A1-D6FC-4f65-9D91-7224C49458BB}"/>
              </c:extLst>
            </c:dLbl>
            <c:dLbl>
              <c:idx val="75"/>
              <c:delete val="1"/>
              <c:extLst>
                <c:ext xmlns:c15="http://schemas.microsoft.com/office/drawing/2012/chart" uri="{CE6537A1-D6FC-4f65-9D91-7224C49458BB}"/>
              </c:extLst>
            </c:dLbl>
            <c:dLbl>
              <c:idx val="76"/>
              <c:delete val="1"/>
              <c:extLst>
                <c:ext xmlns:c15="http://schemas.microsoft.com/office/drawing/2012/chart" uri="{CE6537A1-D6FC-4f65-9D91-7224C49458BB}"/>
              </c:extLst>
            </c:dLbl>
            <c:dLbl>
              <c:idx val="77"/>
              <c:delete val="1"/>
              <c:extLst>
                <c:ext xmlns:c15="http://schemas.microsoft.com/office/drawing/2012/chart" uri="{CE6537A1-D6FC-4f65-9D91-7224C49458BB}"/>
              </c:extLst>
            </c:dLbl>
            <c:dLbl>
              <c:idx val="78"/>
              <c:delete val="1"/>
              <c:extLst>
                <c:ext xmlns:c15="http://schemas.microsoft.com/office/drawing/2012/chart" uri="{CE6537A1-D6FC-4f65-9D91-7224C49458BB}"/>
              </c:extLst>
            </c:dLbl>
            <c:dLbl>
              <c:idx val="79"/>
              <c:delete val="1"/>
              <c:extLst>
                <c:ext xmlns:c15="http://schemas.microsoft.com/office/drawing/2012/chart" uri="{CE6537A1-D6FC-4f65-9D91-7224C49458BB}"/>
              </c:extLst>
            </c:dLbl>
            <c:dLbl>
              <c:idx val="80"/>
              <c:delete val="1"/>
              <c:extLst>
                <c:ext xmlns:c15="http://schemas.microsoft.com/office/drawing/2012/chart" uri="{CE6537A1-D6FC-4f65-9D91-7224C49458BB}"/>
              </c:extLst>
            </c:dLbl>
            <c:dLbl>
              <c:idx val="81"/>
              <c:layout>
                <c:manualLayout>
                  <c:x val="-9.0362589249040851E-2"/>
                  <c:y val="-5.4246873300706877E-2"/>
                </c:manualLayout>
              </c:layout>
              <c:tx>
                <c:rich>
                  <a:bodyPr/>
                  <a:lstStyle/>
                  <a:p>
                    <a:pPr>
                      <a:defRPr sz="1800" b="0" i="0" u="none" strike="noStrike" baseline="0">
                        <a:solidFill>
                          <a:srgbClr val="000000"/>
                        </a:solidFill>
                        <a:latin typeface="Times New Roman"/>
                        <a:ea typeface="Times New Roman"/>
                        <a:cs typeface="Times New Roman"/>
                      </a:defRPr>
                    </a:pPr>
                    <a:r>
                      <a:rPr lang="en-US"/>
                      <a:t>Anthony Porter</a:t>
                    </a:r>
                  </a:p>
                </c:rich>
              </c:tx>
              <c:spPr>
                <a:noFill/>
                <a:ln w="25400">
                  <a:noFill/>
                </a:ln>
              </c:spPr>
              <c:dLblPos val="r"/>
              <c:showLegendKey val="0"/>
              <c:showVal val="0"/>
              <c:showCatName val="0"/>
              <c:showSerName val="0"/>
              <c:showPercent val="0"/>
              <c:showBubbleSize val="0"/>
              <c:extLst>
                <c:ext xmlns:c15="http://schemas.microsoft.com/office/drawing/2012/chart" uri="{CE6537A1-D6FC-4f65-9D91-7224C49458BB}">
                  <c15:layout/>
                </c:ext>
              </c:extLst>
            </c:dLbl>
            <c:dLbl>
              <c:idx val="82"/>
              <c:delete val="1"/>
              <c:extLst>
                <c:ext xmlns:c15="http://schemas.microsoft.com/office/drawing/2012/chart" uri="{CE6537A1-D6FC-4f65-9D91-7224C49458BB}"/>
              </c:extLst>
            </c:dLbl>
            <c:dLbl>
              <c:idx val="83"/>
              <c:delete val="1"/>
              <c:extLst>
                <c:ext xmlns:c15="http://schemas.microsoft.com/office/drawing/2012/chart" uri="{CE6537A1-D6FC-4f65-9D91-7224C49458BB}"/>
              </c:extLst>
            </c:dLbl>
            <c:dLbl>
              <c:idx val="84"/>
              <c:delete val="1"/>
              <c:extLst>
                <c:ext xmlns:c15="http://schemas.microsoft.com/office/drawing/2012/chart" uri="{CE6537A1-D6FC-4f65-9D91-7224C49458BB}"/>
              </c:extLst>
            </c:dLbl>
            <c:dLbl>
              <c:idx val="85"/>
              <c:delete val="1"/>
              <c:extLst>
                <c:ext xmlns:c15="http://schemas.microsoft.com/office/drawing/2012/chart" uri="{CE6537A1-D6FC-4f65-9D91-7224C49458BB}"/>
              </c:extLst>
            </c:dLbl>
            <c:dLbl>
              <c:idx val="86"/>
              <c:delete val="1"/>
              <c:extLst>
                <c:ext xmlns:c15="http://schemas.microsoft.com/office/drawing/2012/chart" uri="{CE6537A1-D6FC-4f65-9D91-7224C49458BB}"/>
              </c:extLst>
            </c:dLbl>
            <c:dLbl>
              <c:idx val="87"/>
              <c:delete val="1"/>
              <c:extLst>
                <c:ext xmlns:c15="http://schemas.microsoft.com/office/drawing/2012/chart" uri="{CE6537A1-D6FC-4f65-9D91-7224C49458BB}"/>
              </c:extLst>
            </c:dLbl>
            <c:dLbl>
              <c:idx val="88"/>
              <c:delete val="1"/>
              <c:extLst>
                <c:ext xmlns:c15="http://schemas.microsoft.com/office/drawing/2012/chart" uri="{CE6537A1-D6FC-4f65-9D91-7224C49458BB}"/>
              </c:extLst>
            </c:dLbl>
            <c:dLbl>
              <c:idx val="89"/>
              <c:delete val="1"/>
              <c:extLst>
                <c:ext xmlns:c15="http://schemas.microsoft.com/office/drawing/2012/chart" uri="{CE6537A1-D6FC-4f65-9D91-7224C49458BB}"/>
              </c:extLst>
            </c:dLbl>
            <c:dLbl>
              <c:idx val="90"/>
              <c:delete val="1"/>
              <c:extLst>
                <c:ext xmlns:c15="http://schemas.microsoft.com/office/drawing/2012/chart" uri="{CE6537A1-D6FC-4f65-9D91-7224C49458BB}"/>
              </c:extLst>
            </c:dLbl>
            <c:dLbl>
              <c:idx val="91"/>
              <c:delete val="1"/>
              <c:extLst>
                <c:ext xmlns:c15="http://schemas.microsoft.com/office/drawing/2012/chart" uri="{CE6537A1-D6FC-4f65-9D91-7224C49458BB}"/>
              </c:extLst>
            </c:dLbl>
            <c:dLbl>
              <c:idx val="92"/>
              <c:delete val="1"/>
              <c:extLst>
                <c:ext xmlns:c15="http://schemas.microsoft.com/office/drawing/2012/chart" uri="{CE6537A1-D6FC-4f65-9D91-7224C49458BB}"/>
              </c:extLst>
            </c:dLbl>
            <c:dLbl>
              <c:idx val="93"/>
              <c:delete val="1"/>
              <c:extLst>
                <c:ext xmlns:c15="http://schemas.microsoft.com/office/drawing/2012/chart" uri="{CE6537A1-D6FC-4f65-9D91-7224C49458BB}"/>
              </c:extLst>
            </c:dLbl>
            <c:dLbl>
              <c:idx val="94"/>
              <c:delete val="1"/>
              <c:extLst>
                <c:ext xmlns:c15="http://schemas.microsoft.com/office/drawing/2012/chart" uri="{CE6537A1-D6FC-4f65-9D91-7224C49458BB}"/>
              </c:extLst>
            </c:dLbl>
            <c:dLbl>
              <c:idx val="95"/>
              <c:layout>
                <c:manualLayout>
                  <c:x val="-5.2608213096559373E-2"/>
                  <c:y val="-4.8363155258121265E-2"/>
                </c:manualLayout>
              </c:layout>
              <c:tx>
                <c:rich>
                  <a:bodyPr/>
                  <a:lstStyle/>
                  <a:p>
                    <a:pPr>
                      <a:defRPr sz="1800" b="0" i="0" u="none" strike="noStrike" baseline="0">
                        <a:solidFill>
                          <a:srgbClr val="000000"/>
                        </a:solidFill>
                        <a:latin typeface="Times New Roman"/>
                        <a:ea typeface="Times New Roman"/>
                        <a:cs typeface="Times New Roman"/>
                      </a:defRPr>
                    </a:pPr>
                    <a:r>
                      <a:rPr lang="en-US"/>
                      <a:t>Earl Washington</a:t>
                    </a:r>
                  </a:p>
                </c:rich>
              </c:tx>
              <c:spPr>
                <a:noFill/>
                <a:ln w="25400">
                  <a:noFill/>
                </a:ln>
              </c:spPr>
              <c:dLblPos val="r"/>
              <c:showLegendKey val="0"/>
              <c:showVal val="0"/>
              <c:showCatName val="0"/>
              <c:showSerName val="0"/>
              <c:showPercent val="0"/>
              <c:showBubbleSize val="0"/>
              <c:extLst>
                <c:ext xmlns:c15="http://schemas.microsoft.com/office/drawing/2012/chart" uri="{CE6537A1-D6FC-4f65-9D91-7224C49458BB}">
                  <c15:layout/>
                </c:ext>
              </c:extLst>
            </c:dLbl>
            <c:dLbl>
              <c:idx val="96"/>
              <c:delete val="1"/>
              <c:extLst>
                <c:ext xmlns:c15="http://schemas.microsoft.com/office/drawing/2012/chart" uri="{CE6537A1-D6FC-4f65-9D91-7224C49458BB}"/>
              </c:extLst>
            </c:dLbl>
            <c:dLbl>
              <c:idx val="97"/>
              <c:delete val="1"/>
              <c:extLst>
                <c:ext xmlns:c15="http://schemas.microsoft.com/office/drawing/2012/chart" uri="{CE6537A1-D6FC-4f65-9D91-7224C49458BB}"/>
              </c:extLst>
            </c:dLbl>
            <c:dLbl>
              <c:idx val="98"/>
              <c:delete val="1"/>
              <c:extLst>
                <c:ext xmlns:c15="http://schemas.microsoft.com/office/drawing/2012/chart" uri="{CE6537A1-D6FC-4f65-9D91-7224C49458BB}"/>
              </c:extLst>
            </c:dLbl>
            <c:dLbl>
              <c:idx val="99"/>
              <c:delete val="1"/>
              <c:extLst>
                <c:ext xmlns:c15="http://schemas.microsoft.com/office/drawing/2012/chart" uri="{CE6537A1-D6FC-4f65-9D91-7224C49458BB}"/>
              </c:extLst>
            </c:dLbl>
            <c:dLbl>
              <c:idx val="100"/>
              <c:delete val="1"/>
              <c:extLst>
                <c:ext xmlns:c15="http://schemas.microsoft.com/office/drawing/2012/chart" uri="{CE6537A1-D6FC-4f65-9D91-7224C49458BB}"/>
              </c:extLst>
            </c:dLbl>
            <c:dLbl>
              <c:idx val="101"/>
              <c:delete val="1"/>
              <c:extLst>
                <c:ext xmlns:c15="http://schemas.microsoft.com/office/drawing/2012/chart" uri="{CE6537A1-D6FC-4f65-9D91-7224C49458BB}"/>
              </c:extLst>
            </c:dLbl>
            <c:dLbl>
              <c:idx val="102"/>
              <c:delete val="1"/>
              <c:extLst>
                <c:ext xmlns:c15="http://schemas.microsoft.com/office/drawing/2012/chart" uri="{CE6537A1-D6FC-4f65-9D91-7224C49458BB}"/>
              </c:extLst>
            </c:dLbl>
            <c:dLbl>
              <c:idx val="103"/>
              <c:delete val="1"/>
              <c:extLst>
                <c:ext xmlns:c15="http://schemas.microsoft.com/office/drawing/2012/chart" uri="{CE6537A1-D6FC-4f65-9D91-7224C49458BB}"/>
              </c:extLst>
            </c:dLbl>
            <c:dLbl>
              <c:idx val="104"/>
              <c:delete val="1"/>
              <c:extLst>
                <c:ext xmlns:c15="http://schemas.microsoft.com/office/drawing/2012/chart" uri="{CE6537A1-D6FC-4f65-9D91-7224C49458BB}"/>
              </c:extLst>
            </c:dLbl>
            <c:dLbl>
              <c:idx val="105"/>
              <c:delete val="1"/>
              <c:extLst>
                <c:ext xmlns:c15="http://schemas.microsoft.com/office/drawing/2012/chart" uri="{CE6537A1-D6FC-4f65-9D91-7224C49458BB}"/>
              </c:extLst>
            </c:dLbl>
            <c:dLbl>
              <c:idx val="106"/>
              <c:delete val="1"/>
              <c:extLst>
                <c:ext xmlns:c15="http://schemas.microsoft.com/office/drawing/2012/chart" uri="{CE6537A1-D6FC-4f65-9D91-7224C49458BB}"/>
              </c:extLst>
            </c:dLbl>
            <c:dLbl>
              <c:idx val="107"/>
              <c:delete val="1"/>
              <c:extLst>
                <c:ext xmlns:c15="http://schemas.microsoft.com/office/drawing/2012/chart" uri="{CE6537A1-D6FC-4f65-9D91-7224C49458BB}"/>
              </c:extLst>
            </c:dLbl>
            <c:dLbl>
              <c:idx val="108"/>
              <c:delete val="1"/>
              <c:extLst>
                <c:ext xmlns:c15="http://schemas.microsoft.com/office/drawing/2012/chart" uri="{CE6537A1-D6FC-4f65-9D91-7224C49458BB}"/>
              </c:extLst>
            </c:dLbl>
            <c:dLbl>
              <c:idx val="109"/>
              <c:delete val="1"/>
              <c:extLst>
                <c:ext xmlns:c15="http://schemas.microsoft.com/office/drawing/2012/chart" uri="{CE6537A1-D6FC-4f65-9D91-7224C49458BB}"/>
              </c:extLst>
            </c:dLbl>
            <c:dLbl>
              <c:idx val="110"/>
              <c:layout>
                <c:manualLayout>
                  <c:x val="-3.4813228812547121E-2"/>
                  <c:y val="-4.8297902403308855E-2"/>
                </c:manualLayout>
              </c:layout>
              <c:tx>
                <c:rich>
                  <a:bodyPr/>
                  <a:lstStyle/>
                  <a:p>
                    <a:pPr>
                      <a:defRPr sz="1800" b="0" i="0" u="none" strike="noStrike" baseline="0">
                        <a:solidFill>
                          <a:srgbClr val="000000"/>
                        </a:solidFill>
                        <a:latin typeface="Times New Roman"/>
                        <a:ea typeface="Times New Roman"/>
                        <a:cs typeface="Times New Roman"/>
                      </a:defRPr>
                    </a:pPr>
                    <a:r>
                      <a:rPr lang="en-US"/>
                      <a:t>Aaron Patterson</a:t>
                    </a:r>
                  </a:p>
                </c:rich>
              </c:tx>
              <c:spPr>
                <a:noFill/>
                <a:ln w="25400">
                  <a:noFill/>
                </a:ln>
              </c:spPr>
              <c:dLblPos val="r"/>
              <c:showLegendKey val="0"/>
              <c:showVal val="0"/>
              <c:showCatName val="0"/>
              <c:showSerName val="0"/>
              <c:showPercent val="0"/>
              <c:showBubbleSize val="0"/>
              <c:extLst>
                <c:ext xmlns:c15="http://schemas.microsoft.com/office/drawing/2012/chart" uri="{CE6537A1-D6FC-4f65-9D91-7224C49458BB}">
                  <c15:layout/>
                </c:ext>
              </c:extLst>
            </c:dLbl>
            <c:dLbl>
              <c:idx val="111"/>
              <c:delete val="1"/>
              <c:extLst>
                <c:ext xmlns:c15="http://schemas.microsoft.com/office/drawing/2012/chart" uri="{CE6537A1-D6FC-4f65-9D91-7224C49458BB}"/>
              </c:extLst>
            </c:dLbl>
            <c:dLbl>
              <c:idx val="112"/>
              <c:delete val="1"/>
              <c:extLst>
                <c:ext xmlns:c15="http://schemas.microsoft.com/office/drawing/2012/chart" uri="{CE6537A1-D6FC-4f65-9D91-7224C49458BB}"/>
              </c:extLst>
            </c:dLbl>
            <c:dLbl>
              <c:idx val="113"/>
              <c:delete val="1"/>
              <c:extLst>
                <c:ext xmlns:c15="http://schemas.microsoft.com/office/drawing/2012/chart" uri="{CE6537A1-D6FC-4f65-9D91-7224C49458BB}"/>
              </c:extLst>
            </c:dLbl>
            <c:dLbl>
              <c:idx val="114"/>
              <c:delete val="1"/>
              <c:extLst>
                <c:ext xmlns:c15="http://schemas.microsoft.com/office/drawing/2012/chart" uri="{CE6537A1-D6FC-4f65-9D91-7224C49458BB}"/>
              </c:extLst>
            </c:dLbl>
            <c:dLbl>
              <c:idx val="115"/>
              <c:delete val="1"/>
              <c:extLst>
                <c:ext xmlns:c15="http://schemas.microsoft.com/office/drawing/2012/chart" uri="{CE6537A1-D6FC-4f65-9D91-7224C49458BB}"/>
              </c:extLst>
            </c:dLbl>
            <c:dLbl>
              <c:idx val="116"/>
              <c:delete val="1"/>
              <c:extLst>
                <c:ext xmlns:c15="http://schemas.microsoft.com/office/drawing/2012/chart" uri="{CE6537A1-D6FC-4f65-9D91-7224C49458BB}"/>
              </c:extLst>
            </c:dLbl>
            <c:dLbl>
              <c:idx val="117"/>
              <c:delete val="1"/>
              <c:extLst>
                <c:ext xmlns:c15="http://schemas.microsoft.com/office/drawing/2012/chart" uri="{CE6537A1-D6FC-4f65-9D91-7224C49458BB}"/>
              </c:extLst>
            </c:dLbl>
            <c:dLbl>
              <c:idx val="118"/>
              <c:delete val="1"/>
              <c:extLst>
                <c:ext xmlns:c15="http://schemas.microsoft.com/office/drawing/2012/chart" uri="{CE6537A1-D6FC-4f65-9D91-7224C49458BB}"/>
              </c:extLst>
            </c:dLbl>
            <c:dLbl>
              <c:idx val="119"/>
              <c:delete val="1"/>
              <c:extLst>
                <c:ext xmlns:c15="http://schemas.microsoft.com/office/drawing/2012/chart" uri="{CE6537A1-D6FC-4f65-9D91-7224C49458BB}"/>
              </c:extLst>
            </c:dLbl>
            <c:dLbl>
              <c:idx val="120"/>
              <c:delete val="1"/>
              <c:extLst>
                <c:ext xmlns:c15="http://schemas.microsoft.com/office/drawing/2012/chart" uri="{CE6537A1-D6FC-4f65-9D91-7224C49458BB}"/>
              </c:extLst>
            </c:dLbl>
            <c:dLbl>
              <c:idx val="121"/>
              <c:delete val="1"/>
              <c:extLst>
                <c:ext xmlns:c15="http://schemas.microsoft.com/office/drawing/2012/chart" uri="{CE6537A1-D6FC-4f65-9D91-7224C49458BB}"/>
              </c:extLst>
            </c:dLbl>
            <c:spPr>
              <a:noFill/>
              <a:ln w="25400">
                <a:noFill/>
              </a:ln>
            </c:spPr>
            <c:txPr>
              <a:bodyPr wrap="square" lIns="38100" tIns="19050" rIns="38100" bIns="19050" anchor="ctr">
                <a:spAutoFit/>
              </a:bodyPr>
              <a:lstStyle/>
              <a:p>
                <a:pPr>
                  <a:defRPr sz="1800" b="0" i="0" u="none" strike="noStrike" baseline="0">
                    <a:solidFill>
                      <a:srgbClr val="000000"/>
                    </a:solidFill>
                    <a:latin typeface="Times New Roman"/>
                    <a:ea typeface="Times New Roman"/>
                    <a:cs typeface="Times New Roman"/>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xVal>
            <c:numRef>
              <c:f>[Fig_3.2_articles_about_exonerees_1973_2005.xls]Sheet1!$D$9:$D$130</c:f>
              <c:numCache>
                <c:formatCode>General</c:formatCode>
                <c:ptCount val="122"/>
                <c:pt idx="0">
                  <c:v>1973</c:v>
                </c:pt>
                <c:pt idx="1">
                  <c:v>1974</c:v>
                </c:pt>
                <c:pt idx="2">
                  <c:v>1975</c:v>
                </c:pt>
                <c:pt idx="3">
                  <c:v>1975</c:v>
                </c:pt>
                <c:pt idx="4">
                  <c:v>1975</c:v>
                </c:pt>
                <c:pt idx="5">
                  <c:v>1975</c:v>
                </c:pt>
                <c:pt idx="6">
                  <c:v>1976</c:v>
                </c:pt>
                <c:pt idx="7">
                  <c:v>1976</c:v>
                </c:pt>
                <c:pt idx="8">
                  <c:v>1976</c:v>
                </c:pt>
                <c:pt idx="9">
                  <c:v>1976</c:v>
                </c:pt>
                <c:pt idx="10">
                  <c:v>1977</c:v>
                </c:pt>
                <c:pt idx="11">
                  <c:v>1978</c:v>
                </c:pt>
                <c:pt idx="12">
                  <c:v>1978</c:v>
                </c:pt>
                <c:pt idx="13">
                  <c:v>1979</c:v>
                </c:pt>
                <c:pt idx="14">
                  <c:v>1980</c:v>
                </c:pt>
                <c:pt idx="15">
                  <c:v>1980</c:v>
                </c:pt>
                <c:pt idx="16">
                  <c:v>1981</c:v>
                </c:pt>
                <c:pt idx="17">
                  <c:v>1981</c:v>
                </c:pt>
                <c:pt idx="18">
                  <c:v>1981</c:v>
                </c:pt>
                <c:pt idx="19">
                  <c:v>1981</c:v>
                </c:pt>
                <c:pt idx="20">
                  <c:v>1982</c:v>
                </c:pt>
                <c:pt idx="21">
                  <c:v>1982</c:v>
                </c:pt>
                <c:pt idx="22">
                  <c:v>1985</c:v>
                </c:pt>
                <c:pt idx="23">
                  <c:v>1986</c:v>
                </c:pt>
                <c:pt idx="24">
                  <c:v>1986</c:v>
                </c:pt>
                <c:pt idx="25">
                  <c:v>1986</c:v>
                </c:pt>
                <c:pt idx="26">
                  <c:v>1987</c:v>
                </c:pt>
                <c:pt idx="27">
                  <c:v>1987</c:v>
                </c:pt>
                <c:pt idx="28">
                  <c:v>1987</c:v>
                </c:pt>
                <c:pt idx="29">
                  <c:v>1987</c:v>
                </c:pt>
                <c:pt idx="30">
                  <c:v>1987</c:v>
                </c:pt>
                <c:pt idx="31">
                  <c:v>1987</c:v>
                </c:pt>
                <c:pt idx="32">
                  <c:v>1987</c:v>
                </c:pt>
                <c:pt idx="33">
                  <c:v>1987</c:v>
                </c:pt>
                <c:pt idx="34">
                  <c:v>1988</c:v>
                </c:pt>
                <c:pt idx="35">
                  <c:v>1988</c:v>
                </c:pt>
                <c:pt idx="36">
                  <c:v>1988</c:v>
                </c:pt>
                <c:pt idx="37">
                  <c:v>1989</c:v>
                </c:pt>
                <c:pt idx="38">
                  <c:v>1989</c:v>
                </c:pt>
                <c:pt idx="39">
                  <c:v>1990</c:v>
                </c:pt>
                <c:pt idx="40">
                  <c:v>1990</c:v>
                </c:pt>
                <c:pt idx="41">
                  <c:v>1990</c:v>
                </c:pt>
                <c:pt idx="42">
                  <c:v>1990</c:v>
                </c:pt>
                <c:pt idx="43">
                  <c:v>1990</c:v>
                </c:pt>
                <c:pt idx="44">
                  <c:v>1991</c:v>
                </c:pt>
                <c:pt idx="45">
                  <c:v>1991</c:v>
                </c:pt>
                <c:pt idx="46">
                  <c:v>1991</c:v>
                </c:pt>
                <c:pt idx="47">
                  <c:v>1992</c:v>
                </c:pt>
                <c:pt idx="48">
                  <c:v>1993</c:v>
                </c:pt>
                <c:pt idx="49">
                  <c:v>1993</c:v>
                </c:pt>
                <c:pt idx="50">
                  <c:v>1993</c:v>
                </c:pt>
                <c:pt idx="51">
                  <c:v>1993</c:v>
                </c:pt>
                <c:pt idx="52">
                  <c:v>1993</c:v>
                </c:pt>
                <c:pt idx="53">
                  <c:v>1993</c:v>
                </c:pt>
                <c:pt idx="54">
                  <c:v>1994</c:v>
                </c:pt>
                <c:pt idx="55">
                  <c:v>1995</c:v>
                </c:pt>
                <c:pt idx="56">
                  <c:v>1995</c:v>
                </c:pt>
                <c:pt idx="57">
                  <c:v>1995</c:v>
                </c:pt>
                <c:pt idx="58">
                  <c:v>1995</c:v>
                </c:pt>
                <c:pt idx="59">
                  <c:v>1995</c:v>
                </c:pt>
                <c:pt idx="60">
                  <c:v>1996</c:v>
                </c:pt>
                <c:pt idx="61">
                  <c:v>1996</c:v>
                </c:pt>
                <c:pt idx="62">
                  <c:v>1996</c:v>
                </c:pt>
                <c:pt idx="63">
                  <c:v>1996</c:v>
                </c:pt>
                <c:pt idx="64">
                  <c:v>1996</c:v>
                </c:pt>
                <c:pt idx="65">
                  <c:v>1996</c:v>
                </c:pt>
                <c:pt idx="66">
                  <c:v>1996</c:v>
                </c:pt>
                <c:pt idx="67">
                  <c:v>1996</c:v>
                </c:pt>
                <c:pt idx="68">
                  <c:v>1997</c:v>
                </c:pt>
                <c:pt idx="69">
                  <c:v>1997</c:v>
                </c:pt>
                <c:pt idx="70">
                  <c:v>1997</c:v>
                </c:pt>
                <c:pt idx="71">
                  <c:v>1997</c:v>
                </c:pt>
                <c:pt idx="72">
                  <c:v>1997</c:v>
                </c:pt>
                <c:pt idx="73">
                  <c:v>1997</c:v>
                </c:pt>
                <c:pt idx="74">
                  <c:v>1998</c:v>
                </c:pt>
                <c:pt idx="75">
                  <c:v>1998</c:v>
                </c:pt>
                <c:pt idx="76">
                  <c:v>1999</c:v>
                </c:pt>
                <c:pt idx="77">
                  <c:v>1999</c:v>
                </c:pt>
                <c:pt idx="78">
                  <c:v>1999</c:v>
                </c:pt>
                <c:pt idx="79">
                  <c:v>1999</c:v>
                </c:pt>
                <c:pt idx="80">
                  <c:v>1999</c:v>
                </c:pt>
                <c:pt idx="81">
                  <c:v>1999</c:v>
                </c:pt>
                <c:pt idx="82">
                  <c:v>1999</c:v>
                </c:pt>
                <c:pt idx="83">
                  <c:v>1999</c:v>
                </c:pt>
                <c:pt idx="84">
                  <c:v>2000</c:v>
                </c:pt>
                <c:pt idx="85">
                  <c:v>2000</c:v>
                </c:pt>
                <c:pt idx="86">
                  <c:v>2000</c:v>
                </c:pt>
                <c:pt idx="87">
                  <c:v>2000</c:v>
                </c:pt>
                <c:pt idx="88">
                  <c:v>2000</c:v>
                </c:pt>
                <c:pt idx="89">
                  <c:v>2000</c:v>
                </c:pt>
                <c:pt idx="90">
                  <c:v>2000</c:v>
                </c:pt>
                <c:pt idx="91">
                  <c:v>2000</c:v>
                </c:pt>
                <c:pt idx="92">
                  <c:v>2001</c:v>
                </c:pt>
                <c:pt idx="93">
                  <c:v>2001</c:v>
                </c:pt>
                <c:pt idx="94">
                  <c:v>2001</c:v>
                </c:pt>
                <c:pt idx="95">
                  <c:v>2001</c:v>
                </c:pt>
                <c:pt idx="96">
                  <c:v>2001</c:v>
                </c:pt>
                <c:pt idx="97">
                  <c:v>2001</c:v>
                </c:pt>
                <c:pt idx="98">
                  <c:v>2002</c:v>
                </c:pt>
                <c:pt idx="99">
                  <c:v>2002</c:v>
                </c:pt>
                <c:pt idx="100">
                  <c:v>2002</c:v>
                </c:pt>
                <c:pt idx="101">
                  <c:v>2003</c:v>
                </c:pt>
                <c:pt idx="102">
                  <c:v>2003</c:v>
                </c:pt>
                <c:pt idx="103">
                  <c:v>2003</c:v>
                </c:pt>
                <c:pt idx="104">
                  <c:v>2003</c:v>
                </c:pt>
                <c:pt idx="105">
                  <c:v>2003</c:v>
                </c:pt>
                <c:pt idx="106">
                  <c:v>2003</c:v>
                </c:pt>
                <c:pt idx="107">
                  <c:v>2003</c:v>
                </c:pt>
                <c:pt idx="108">
                  <c:v>2003</c:v>
                </c:pt>
                <c:pt idx="109">
                  <c:v>2003</c:v>
                </c:pt>
                <c:pt idx="110">
                  <c:v>2003</c:v>
                </c:pt>
                <c:pt idx="111">
                  <c:v>2003</c:v>
                </c:pt>
                <c:pt idx="112">
                  <c:v>2003</c:v>
                </c:pt>
                <c:pt idx="113">
                  <c:v>2003</c:v>
                </c:pt>
                <c:pt idx="114">
                  <c:v>2004</c:v>
                </c:pt>
                <c:pt idx="115">
                  <c:v>2004</c:v>
                </c:pt>
                <c:pt idx="116">
                  <c:v>2004</c:v>
                </c:pt>
                <c:pt idx="117">
                  <c:v>2004</c:v>
                </c:pt>
                <c:pt idx="118">
                  <c:v>2004</c:v>
                </c:pt>
                <c:pt idx="119">
                  <c:v>2004</c:v>
                </c:pt>
                <c:pt idx="120">
                  <c:v>2005</c:v>
                </c:pt>
                <c:pt idx="121">
                  <c:v>2005</c:v>
                </c:pt>
              </c:numCache>
            </c:numRef>
          </c:xVal>
          <c:yVal>
            <c:numRef>
              <c:f>[Fig_3.2_articles_about_exonerees_1973_2005.xls]Sheet1!$C$9:$C$130</c:f>
              <c:numCache>
                <c:formatCode>General</c:formatCode>
                <c:ptCount val="122"/>
                <c:pt idx="0">
                  <c:v>24</c:v>
                </c:pt>
                <c:pt idx="1">
                  <c:v>0</c:v>
                </c:pt>
                <c:pt idx="2">
                  <c:v>66</c:v>
                </c:pt>
                <c:pt idx="3">
                  <c:v>62</c:v>
                </c:pt>
                <c:pt idx="4">
                  <c:v>0</c:v>
                </c:pt>
                <c:pt idx="5">
                  <c:v>0</c:v>
                </c:pt>
                <c:pt idx="6">
                  <c:v>1</c:v>
                </c:pt>
                <c:pt idx="7">
                  <c:v>0</c:v>
                </c:pt>
                <c:pt idx="8">
                  <c:v>0</c:v>
                </c:pt>
                <c:pt idx="9">
                  <c:v>0</c:v>
                </c:pt>
                <c:pt idx="10">
                  <c:v>48</c:v>
                </c:pt>
                <c:pt idx="11">
                  <c:v>1</c:v>
                </c:pt>
                <c:pt idx="12">
                  <c:v>4</c:v>
                </c:pt>
                <c:pt idx="13">
                  <c:v>2</c:v>
                </c:pt>
                <c:pt idx="14">
                  <c:v>9</c:v>
                </c:pt>
                <c:pt idx="15">
                  <c:v>0</c:v>
                </c:pt>
                <c:pt idx="16">
                  <c:v>0</c:v>
                </c:pt>
                <c:pt idx="17">
                  <c:v>3</c:v>
                </c:pt>
                <c:pt idx="18">
                  <c:v>1</c:v>
                </c:pt>
                <c:pt idx="19">
                  <c:v>0</c:v>
                </c:pt>
                <c:pt idx="20">
                  <c:v>0</c:v>
                </c:pt>
                <c:pt idx="21">
                  <c:v>12</c:v>
                </c:pt>
                <c:pt idx="22">
                  <c:v>0</c:v>
                </c:pt>
                <c:pt idx="23">
                  <c:v>1</c:v>
                </c:pt>
                <c:pt idx="24">
                  <c:v>4</c:v>
                </c:pt>
                <c:pt idx="25">
                  <c:v>0</c:v>
                </c:pt>
                <c:pt idx="26">
                  <c:v>30</c:v>
                </c:pt>
                <c:pt idx="27">
                  <c:v>3</c:v>
                </c:pt>
                <c:pt idx="28">
                  <c:v>28</c:v>
                </c:pt>
                <c:pt idx="29">
                  <c:v>1</c:v>
                </c:pt>
                <c:pt idx="30">
                  <c:v>3</c:v>
                </c:pt>
                <c:pt idx="31">
                  <c:v>3</c:v>
                </c:pt>
                <c:pt idx="32">
                  <c:v>57</c:v>
                </c:pt>
                <c:pt idx="33">
                  <c:v>4</c:v>
                </c:pt>
                <c:pt idx="34">
                  <c:v>0</c:v>
                </c:pt>
                <c:pt idx="35">
                  <c:v>5</c:v>
                </c:pt>
                <c:pt idx="36">
                  <c:v>0</c:v>
                </c:pt>
                <c:pt idx="37">
                  <c:v>80</c:v>
                </c:pt>
                <c:pt idx="38">
                  <c:v>32</c:v>
                </c:pt>
                <c:pt idx="39">
                  <c:v>5</c:v>
                </c:pt>
                <c:pt idx="40">
                  <c:v>7</c:v>
                </c:pt>
                <c:pt idx="41">
                  <c:v>0</c:v>
                </c:pt>
                <c:pt idx="42">
                  <c:v>52</c:v>
                </c:pt>
                <c:pt idx="43">
                  <c:v>0</c:v>
                </c:pt>
                <c:pt idx="44">
                  <c:v>1</c:v>
                </c:pt>
                <c:pt idx="45">
                  <c:v>9</c:v>
                </c:pt>
                <c:pt idx="46">
                  <c:v>7</c:v>
                </c:pt>
                <c:pt idx="47">
                  <c:v>5</c:v>
                </c:pt>
                <c:pt idx="48">
                  <c:v>64</c:v>
                </c:pt>
                <c:pt idx="49">
                  <c:v>4</c:v>
                </c:pt>
                <c:pt idx="50">
                  <c:v>94</c:v>
                </c:pt>
                <c:pt idx="51">
                  <c:v>11</c:v>
                </c:pt>
                <c:pt idx="52">
                  <c:v>6</c:v>
                </c:pt>
                <c:pt idx="53">
                  <c:v>9</c:v>
                </c:pt>
                <c:pt idx="54">
                  <c:v>2</c:v>
                </c:pt>
                <c:pt idx="55">
                  <c:v>141</c:v>
                </c:pt>
                <c:pt idx="56">
                  <c:v>2</c:v>
                </c:pt>
                <c:pt idx="57">
                  <c:v>9</c:v>
                </c:pt>
                <c:pt idx="58">
                  <c:v>3</c:v>
                </c:pt>
                <c:pt idx="59">
                  <c:v>264</c:v>
                </c:pt>
                <c:pt idx="60">
                  <c:v>1</c:v>
                </c:pt>
                <c:pt idx="61">
                  <c:v>87</c:v>
                </c:pt>
                <c:pt idx="62">
                  <c:v>21</c:v>
                </c:pt>
                <c:pt idx="63">
                  <c:v>68</c:v>
                </c:pt>
                <c:pt idx="64">
                  <c:v>35</c:v>
                </c:pt>
                <c:pt idx="65">
                  <c:v>2</c:v>
                </c:pt>
                <c:pt idx="66">
                  <c:v>3</c:v>
                </c:pt>
                <c:pt idx="67">
                  <c:v>87</c:v>
                </c:pt>
                <c:pt idx="68">
                  <c:v>0</c:v>
                </c:pt>
                <c:pt idx="69">
                  <c:v>1</c:v>
                </c:pt>
                <c:pt idx="70">
                  <c:v>27</c:v>
                </c:pt>
                <c:pt idx="71">
                  <c:v>5</c:v>
                </c:pt>
                <c:pt idx="72">
                  <c:v>83</c:v>
                </c:pt>
                <c:pt idx="73">
                  <c:v>11</c:v>
                </c:pt>
                <c:pt idx="74">
                  <c:v>77</c:v>
                </c:pt>
                <c:pt idx="75">
                  <c:v>11</c:v>
                </c:pt>
                <c:pt idx="76">
                  <c:v>53</c:v>
                </c:pt>
                <c:pt idx="77">
                  <c:v>0</c:v>
                </c:pt>
                <c:pt idx="78">
                  <c:v>0</c:v>
                </c:pt>
                <c:pt idx="79">
                  <c:v>2</c:v>
                </c:pt>
                <c:pt idx="80">
                  <c:v>39</c:v>
                </c:pt>
                <c:pt idx="81">
                  <c:v>206</c:v>
                </c:pt>
                <c:pt idx="82">
                  <c:v>15</c:v>
                </c:pt>
                <c:pt idx="83">
                  <c:v>9</c:v>
                </c:pt>
                <c:pt idx="84">
                  <c:v>1</c:v>
                </c:pt>
                <c:pt idx="85">
                  <c:v>18</c:v>
                </c:pt>
                <c:pt idx="86">
                  <c:v>17</c:v>
                </c:pt>
                <c:pt idx="87">
                  <c:v>8</c:v>
                </c:pt>
                <c:pt idx="88">
                  <c:v>71</c:v>
                </c:pt>
                <c:pt idx="89">
                  <c:v>17</c:v>
                </c:pt>
                <c:pt idx="90">
                  <c:v>7</c:v>
                </c:pt>
                <c:pt idx="91">
                  <c:v>6</c:v>
                </c:pt>
                <c:pt idx="92">
                  <c:v>30</c:v>
                </c:pt>
                <c:pt idx="93">
                  <c:v>38</c:v>
                </c:pt>
                <c:pt idx="94">
                  <c:v>15</c:v>
                </c:pt>
                <c:pt idx="95">
                  <c:v>169</c:v>
                </c:pt>
                <c:pt idx="96">
                  <c:v>45</c:v>
                </c:pt>
                <c:pt idx="97">
                  <c:v>2</c:v>
                </c:pt>
                <c:pt idx="98">
                  <c:v>44</c:v>
                </c:pt>
                <c:pt idx="99">
                  <c:v>23</c:v>
                </c:pt>
                <c:pt idx="100">
                  <c:v>3</c:v>
                </c:pt>
                <c:pt idx="101">
                  <c:v>42</c:v>
                </c:pt>
                <c:pt idx="102">
                  <c:v>2</c:v>
                </c:pt>
                <c:pt idx="103">
                  <c:v>33</c:v>
                </c:pt>
                <c:pt idx="104">
                  <c:v>1</c:v>
                </c:pt>
                <c:pt idx="105">
                  <c:v>25</c:v>
                </c:pt>
                <c:pt idx="106">
                  <c:v>44</c:v>
                </c:pt>
                <c:pt idx="107">
                  <c:v>59</c:v>
                </c:pt>
                <c:pt idx="108">
                  <c:v>60</c:v>
                </c:pt>
                <c:pt idx="109">
                  <c:v>29</c:v>
                </c:pt>
                <c:pt idx="110">
                  <c:v>127</c:v>
                </c:pt>
                <c:pt idx="111">
                  <c:v>26</c:v>
                </c:pt>
                <c:pt idx="112">
                  <c:v>0</c:v>
                </c:pt>
                <c:pt idx="113">
                  <c:v>72</c:v>
                </c:pt>
                <c:pt idx="114">
                  <c:v>57</c:v>
                </c:pt>
                <c:pt idx="115">
                  <c:v>11</c:v>
                </c:pt>
                <c:pt idx="116">
                  <c:v>29</c:v>
                </c:pt>
                <c:pt idx="117">
                  <c:v>8</c:v>
                </c:pt>
                <c:pt idx="118">
                  <c:v>10</c:v>
                </c:pt>
                <c:pt idx="119">
                  <c:v>0</c:v>
                </c:pt>
                <c:pt idx="120">
                  <c:v>3</c:v>
                </c:pt>
                <c:pt idx="121">
                  <c:v>0</c:v>
                </c:pt>
              </c:numCache>
            </c:numRef>
          </c:yVal>
          <c:smooth val="0"/>
        </c:ser>
        <c:dLbls>
          <c:showLegendKey val="0"/>
          <c:showVal val="0"/>
          <c:showCatName val="0"/>
          <c:showSerName val="0"/>
          <c:showPercent val="0"/>
          <c:showBubbleSize val="0"/>
        </c:dLbls>
        <c:axId val="392945768"/>
        <c:axId val="392946552"/>
      </c:scatterChart>
      <c:valAx>
        <c:axId val="392945768"/>
        <c:scaling>
          <c:orientation val="minMax"/>
          <c:max val="2005"/>
          <c:min val="1973"/>
        </c:scaling>
        <c:delete val="0"/>
        <c:axPos val="b"/>
        <c:numFmt formatCode="General" sourceLinked="1"/>
        <c:majorTickMark val="out"/>
        <c:minorTickMark val="none"/>
        <c:tickLblPos val="nextTo"/>
        <c:spPr>
          <a:ln w="3175">
            <a:solidFill>
              <a:srgbClr val="000000"/>
            </a:solidFill>
            <a:prstDash val="solid"/>
          </a:ln>
        </c:spPr>
        <c:txPr>
          <a:bodyPr rot="0" vert="horz"/>
          <a:lstStyle/>
          <a:p>
            <a:pPr>
              <a:defRPr sz="1800" b="0" i="0" u="none" strike="noStrike" baseline="0">
                <a:solidFill>
                  <a:srgbClr val="000000"/>
                </a:solidFill>
                <a:latin typeface="Times New Roman"/>
                <a:ea typeface="Times New Roman"/>
                <a:cs typeface="Times New Roman"/>
              </a:defRPr>
            </a:pPr>
            <a:endParaRPr lang="en-US"/>
          </a:p>
        </c:txPr>
        <c:crossAx val="392946552"/>
        <c:crosses val="autoZero"/>
        <c:crossBetween val="midCat"/>
        <c:majorUnit val="4"/>
        <c:minorUnit val="0.4"/>
      </c:valAx>
      <c:valAx>
        <c:axId val="392946552"/>
        <c:scaling>
          <c:orientation val="minMax"/>
        </c:scaling>
        <c:delete val="0"/>
        <c:axPos val="l"/>
        <c:majorGridlines>
          <c:spPr>
            <a:ln w="3175">
              <a:solidFill>
                <a:srgbClr val="000000"/>
              </a:solidFill>
              <a:prstDash val="solid"/>
            </a:ln>
          </c:spPr>
        </c:majorGridlines>
        <c:numFmt formatCode="General" sourceLinked="1"/>
        <c:majorTickMark val="out"/>
        <c:minorTickMark val="none"/>
        <c:tickLblPos val="nextTo"/>
        <c:spPr>
          <a:ln w="3175">
            <a:solidFill>
              <a:srgbClr val="000000"/>
            </a:solidFill>
            <a:prstDash val="solid"/>
          </a:ln>
        </c:spPr>
        <c:txPr>
          <a:bodyPr rot="0" vert="horz"/>
          <a:lstStyle/>
          <a:p>
            <a:pPr>
              <a:defRPr sz="1800" b="0" i="0" u="none" strike="noStrike" baseline="0">
                <a:solidFill>
                  <a:srgbClr val="000000"/>
                </a:solidFill>
                <a:latin typeface="Times New Roman"/>
                <a:ea typeface="Times New Roman"/>
                <a:cs typeface="Times New Roman"/>
              </a:defRPr>
            </a:pPr>
            <a:endParaRPr lang="en-US"/>
          </a:p>
        </c:txPr>
        <c:crossAx val="392945768"/>
        <c:crosses val="autoZero"/>
        <c:crossBetween val="midCat"/>
      </c:valAx>
      <c:spPr>
        <a:solidFill>
          <a:srgbClr val="FFFFFF"/>
        </a:solidFill>
        <a:ln w="12700">
          <a:solidFill>
            <a:srgbClr val="808080"/>
          </a:solidFill>
          <a:prstDash val="solid"/>
        </a:ln>
      </c:spPr>
    </c:plotArea>
    <c:plotVisOnly val="1"/>
    <c:dispBlanksAs val="gap"/>
    <c:showDLblsOverMax val="0"/>
  </c:chart>
  <c:spPr>
    <a:solidFill>
      <a:srgbClr val="FFFFFF"/>
    </a:solidFill>
    <a:ln w="3175">
      <a:solidFill>
        <a:srgbClr val="000000"/>
      </a:solidFill>
      <a:prstDash val="solid"/>
    </a:ln>
  </c:spPr>
  <c:txPr>
    <a:bodyPr/>
    <a:lstStyle/>
    <a:p>
      <a:pPr>
        <a:defRPr sz="1800" b="0" i="0" u="none" strike="noStrike" baseline="0">
          <a:solidFill>
            <a:srgbClr val="000000"/>
          </a:solidFill>
          <a:latin typeface="Times New Roman"/>
          <a:ea typeface="Times New Roman"/>
          <a:cs typeface="Times New Roman"/>
        </a:defRPr>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34B329F-A37B-422D-BE62-19129B629012}" type="datetimeFigureOut">
              <a:rPr lang="en-US" smtClean="0"/>
              <a:t>3/6/2019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B906581-219F-4377-8DF7-7C66A91F5BCB}" type="slidenum">
              <a:rPr lang="en-US" smtClean="0"/>
              <a:t>‹#›</a:t>
            </a:fld>
            <a:endParaRPr lang="en-US"/>
          </a:p>
        </p:txBody>
      </p:sp>
    </p:spTree>
    <p:extLst>
      <p:ext uri="{BB962C8B-B14F-4D97-AF65-F5344CB8AC3E}">
        <p14:creationId xmlns:p14="http://schemas.microsoft.com/office/powerpoint/2010/main" val="16282740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B906581-219F-4377-8DF7-7C66A91F5BCB}" type="slidenum">
              <a:rPr lang="en-US" smtClean="0"/>
              <a:t>2</a:t>
            </a:fld>
            <a:endParaRPr lang="en-US"/>
          </a:p>
        </p:txBody>
      </p:sp>
    </p:spTree>
    <p:extLst>
      <p:ext uri="{BB962C8B-B14F-4D97-AF65-F5344CB8AC3E}">
        <p14:creationId xmlns:p14="http://schemas.microsoft.com/office/powerpoint/2010/main" val="42682398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B906581-219F-4377-8DF7-7C66A91F5BCB}" type="slidenum">
              <a:rPr lang="en-US" smtClean="0"/>
              <a:t>11</a:t>
            </a:fld>
            <a:endParaRPr lang="en-US"/>
          </a:p>
        </p:txBody>
      </p:sp>
    </p:spTree>
    <p:extLst>
      <p:ext uri="{BB962C8B-B14F-4D97-AF65-F5344CB8AC3E}">
        <p14:creationId xmlns:p14="http://schemas.microsoft.com/office/powerpoint/2010/main" val="33708880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B906581-219F-4377-8DF7-7C66A91F5BCB}" type="slidenum">
              <a:rPr lang="en-US" smtClean="0"/>
              <a:t>12</a:t>
            </a:fld>
            <a:endParaRPr lang="en-US"/>
          </a:p>
        </p:txBody>
      </p:sp>
    </p:spTree>
    <p:extLst>
      <p:ext uri="{BB962C8B-B14F-4D97-AF65-F5344CB8AC3E}">
        <p14:creationId xmlns:p14="http://schemas.microsoft.com/office/powerpoint/2010/main" val="35946718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B906581-219F-4377-8DF7-7C66A91F5BCB}" type="slidenum">
              <a:rPr lang="en-US" smtClean="0"/>
              <a:t>13</a:t>
            </a:fld>
            <a:endParaRPr lang="en-US"/>
          </a:p>
        </p:txBody>
      </p:sp>
    </p:spTree>
    <p:extLst>
      <p:ext uri="{BB962C8B-B14F-4D97-AF65-F5344CB8AC3E}">
        <p14:creationId xmlns:p14="http://schemas.microsoft.com/office/powerpoint/2010/main" val="29086700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B906581-219F-4377-8DF7-7C66A91F5BCB}" type="slidenum">
              <a:rPr lang="en-US" smtClean="0"/>
              <a:t>14</a:t>
            </a:fld>
            <a:endParaRPr lang="en-US"/>
          </a:p>
        </p:txBody>
      </p:sp>
    </p:spTree>
    <p:extLst>
      <p:ext uri="{BB962C8B-B14F-4D97-AF65-F5344CB8AC3E}">
        <p14:creationId xmlns:p14="http://schemas.microsoft.com/office/powerpoint/2010/main" val="10444102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B906581-219F-4377-8DF7-7C66A91F5BCB}" type="slidenum">
              <a:rPr lang="en-US" smtClean="0"/>
              <a:t>15</a:t>
            </a:fld>
            <a:endParaRPr lang="en-US"/>
          </a:p>
        </p:txBody>
      </p:sp>
    </p:spTree>
    <p:extLst>
      <p:ext uri="{BB962C8B-B14F-4D97-AF65-F5344CB8AC3E}">
        <p14:creationId xmlns:p14="http://schemas.microsoft.com/office/powerpoint/2010/main" val="21224153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B906581-219F-4377-8DF7-7C66A91F5BCB}" type="slidenum">
              <a:rPr lang="en-US" smtClean="0"/>
              <a:t>16</a:t>
            </a:fld>
            <a:endParaRPr lang="en-US"/>
          </a:p>
        </p:txBody>
      </p:sp>
    </p:spTree>
    <p:extLst>
      <p:ext uri="{BB962C8B-B14F-4D97-AF65-F5344CB8AC3E}">
        <p14:creationId xmlns:p14="http://schemas.microsoft.com/office/powerpoint/2010/main" val="31907212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B906581-219F-4377-8DF7-7C66A91F5BCB}" type="slidenum">
              <a:rPr lang="en-US" smtClean="0"/>
              <a:t>17</a:t>
            </a:fld>
            <a:endParaRPr lang="en-US"/>
          </a:p>
        </p:txBody>
      </p:sp>
    </p:spTree>
    <p:extLst>
      <p:ext uri="{BB962C8B-B14F-4D97-AF65-F5344CB8AC3E}">
        <p14:creationId xmlns:p14="http://schemas.microsoft.com/office/powerpoint/2010/main" val="32614323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B906581-219F-4377-8DF7-7C66A91F5BCB}" type="slidenum">
              <a:rPr lang="en-US" smtClean="0"/>
              <a:t>18</a:t>
            </a:fld>
            <a:endParaRPr lang="en-US"/>
          </a:p>
        </p:txBody>
      </p:sp>
    </p:spTree>
    <p:extLst>
      <p:ext uri="{BB962C8B-B14F-4D97-AF65-F5344CB8AC3E}">
        <p14:creationId xmlns:p14="http://schemas.microsoft.com/office/powerpoint/2010/main" val="4626129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B906581-219F-4377-8DF7-7C66A91F5BCB}" type="slidenum">
              <a:rPr lang="en-US" smtClean="0"/>
              <a:t>3</a:t>
            </a:fld>
            <a:endParaRPr lang="en-US"/>
          </a:p>
        </p:txBody>
      </p:sp>
    </p:spTree>
    <p:extLst>
      <p:ext uri="{BB962C8B-B14F-4D97-AF65-F5344CB8AC3E}">
        <p14:creationId xmlns:p14="http://schemas.microsoft.com/office/powerpoint/2010/main" val="42083606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B906581-219F-4377-8DF7-7C66A91F5BCB}" type="slidenum">
              <a:rPr lang="en-US" smtClean="0"/>
              <a:t>4</a:t>
            </a:fld>
            <a:endParaRPr lang="en-US"/>
          </a:p>
        </p:txBody>
      </p:sp>
    </p:spTree>
    <p:extLst>
      <p:ext uri="{BB962C8B-B14F-4D97-AF65-F5344CB8AC3E}">
        <p14:creationId xmlns:p14="http://schemas.microsoft.com/office/powerpoint/2010/main" val="26142042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B906581-219F-4377-8DF7-7C66A91F5BCB}" type="slidenum">
              <a:rPr lang="en-US" smtClean="0"/>
              <a:t>5</a:t>
            </a:fld>
            <a:endParaRPr lang="en-US"/>
          </a:p>
        </p:txBody>
      </p:sp>
    </p:spTree>
    <p:extLst>
      <p:ext uri="{BB962C8B-B14F-4D97-AF65-F5344CB8AC3E}">
        <p14:creationId xmlns:p14="http://schemas.microsoft.com/office/powerpoint/2010/main" val="26119767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B906581-219F-4377-8DF7-7C66A91F5BCB}" type="slidenum">
              <a:rPr lang="en-US" smtClean="0"/>
              <a:t>6</a:t>
            </a:fld>
            <a:endParaRPr lang="en-US"/>
          </a:p>
        </p:txBody>
      </p:sp>
    </p:spTree>
    <p:extLst>
      <p:ext uri="{BB962C8B-B14F-4D97-AF65-F5344CB8AC3E}">
        <p14:creationId xmlns:p14="http://schemas.microsoft.com/office/powerpoint/2010/main" val="40597740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B906581-219F-4377-8DF7-7C66A91F5BCB}" type="slidenum">
              <a:rPr lang="en-US" smtClean="0"/>
              <a:t>7</a:t>
            </a:fld>
            <a:endParaRPr lang="en-US"/>
          </a:p>
        </p:txBody>
      </p:sp>
    </p:spTree>
    <p:extLst>
      <p:ext uri="{BB962C8B-B14F-4D97-AF65-F5344CB8AC3E}">
        <p14:creationId xmlns:p14="http://schemas.microsoft.com/office/powerpoint/2010/main" val="450529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B906581-219F-4377-8DF7-7C66A91F5BCB}" type="slidenum">
              <a:rPr lang="en-US" smtClean="0"/>
              <a:t>8</a:t>
            </a:fld>
            <a:endParaRPr lang="en-US"/>
          </a:p>
        </p:txBody>
      </p:sp>
    </p:spTree>
    <p:extLst>
      <p:ext uri="{BB962C8B-B14F-4D97-AF65-F5344CB8AC3E}">
        <p14:creationId xmlns:p14="http://schemas.microsoft.com/office/powerpoint/2010/main" val="27330474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B906581-219F-4377-8DF7-7C66A91F5BCB}" type="slidenum">
              <a:rPr lang="en-US" smtClean="0"/>
              <a:t>9</a:t>
            </a:fld>
            <a:endParaRPr lang="en-US"/>
          </a:p>
        </p:txBody>
      </p:sp>
    </p:spTree>
    <p:extLst>
      <p:ext uri="{BB962C8B-B14F-4D97-AF65-F5344CB8AC3E}">
        <p14:creationId xmlns:p14="http://schemas.microsoft.com/office/powerpoint/2010/main" val="3540232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B906581-219F-4377-8DF7-7C66A91F5BCB}" type="slidenum">
              <a:rPr lang="en-US" smtClean="0"/>
              <a:t>10</a:t>
            </a:fld>
            <a:endParaRPr lang="en-US"/>
          </a:p>
        </p:txBody>
      </p:sp>
    </p:spTree>
    <p:extLst>
      <p:ext uri="{BB962C8B-B14F-4D97-AF65-F5344CB8AC3E}">
        <p14:creationId xmlns:p14="http://schemas.microsoft.com/office/powerpoint/2010/main" val="17742738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A458B1B-8F6B-48EA-A9FA-C3D91C6CE098}" type="datetime1">
              <a:rPr lang="en-US" smtClean="0"/>
              <a:t>3/6/2019</a:t>
            </a:fld>
            <a:endParaRPr lang="en-US"/>
          </a:p>
        </p:txBody>
      </p:sp>
      <p:sp>
        <p:nvSpPr>
          <p:cNvPr id="5" name="Footer Placeholder 4"/>
          <p:cNvSpPr>
            <a:spLocks noGrp="1"/>
          </p:cNvSpPr>
          <p:nvPr>
            <p:ph type="ftr" sz="quarter" idx="11"/>
          </p:nvPr>
        </p:nvSpPr>
        <p:spPr/>
        <p:txBody>
          <a:bodyPr/>
          <a:lstStyle/>
          <a:p>
            <a:r>
              <a:rPr lang="en-US" smtClean="0"/>
              <a:t>POLI 421, Framing Public Policies</a:t>
            </a:r>
            <a:endParaRPr lang="en-US"/>
          </a:p>
        </p:txBody>
      </p:sp>
      <p:sp>
        <p:nvSpPr>
          <p:cNvPr id="6" name="Slide Number Placeholder 5"/>
          <p:cNvSpPr>
            <a:spLocks noGrp="1"/>
          </p:cNvSpPr>
          <p:nvPr>
            <p:ph type="sldNum" sz="quarter" idx="12"/>
          </p:nvPr>
        </p:nvSpPr>
        <p:spPr/>
        <p:txBody>
          <a:bodyPr/>
          <a:lstStyle/>
          <a:p>
            <a:fld id="{8B70254D-0821-4C59-A65E-A985EB574F0D}" type="slidenum">
              <a:rPr lang="en-US" smtClean="0"/>
              <a:t>‹#›</a:t>
            </a:fld>
            <a:endParaRPr lang="en-US"/>
          </a:p>
        </p:txBody>
      </p:sp>
    </p:spTree>
    <p:extLst>
      <p:ext uri="{BB962C8B-B14F-4D97-AF65-F5344CB8AC3E}">
        <p14:creationId xmlns:p14="http://schemas.microsoft.com/office/powerpoint/2010/main" val="40744182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D2EF177-4612-4A7C-8EB3-0BA8D82BA92B}" type="datetime1">
              <a:rPr lang="en-US" smtClean="0"/>
              <a:t>3/6/2019</a:t>
            </a:fld>
            <a:endParaRPr lang="en-US"/>
          </a:p>
        </p:txBody>
      </p:sp>
      <p:sp>
        <p:nvSpPr>
          <p:cNvPr id="5" name="Footer Placeholder 4"/>
          <p:cNvSpPr>
            <a:spLocks noGrp="1"/>
          </p:cNvSpPr>
          <p:nvPr>
            <p:ph type="ftr" sz="quarter" idx="11"/>
          </p:nvPr>
        </p:nvSpPr>
        <p:spPr/>
        <p:txBody>
          <a:bodyPr/>
          <a:lstStyle/>
          <a:p>
            <a:r>
              <a:rPr lang="en-US" smtClean="0"/>
              <a:t>POLI 421, Framing Public Policies</a:t>
            </a:r>
            <a:endParaRPr lang="en-US"/>
          </a:p>
        </p:txBody>
      </p:sp>
      <p:sp>
        <p:nvSpPr>
          <p:cNvPr id="6" name="Slide Number Placeholder 5"/>
          <p:cNvSpPr>
            <a:spLocks noGrp="1"/>
          </p:cNvSpPr>
          <p:nvPr>
            <p:ph type="sldNum" sz="quarter" idx="12"/>
          </p:nvPr>
        </p:nvSpPr>
        <p:spPr/>
        <p:txBody>
          <a:bodyPr/>
          <a:lstStyle/>
          <a:p>
            <a:fld id="{8B70254D-0821-4C59-A65E-A985EB574F0D}" type="slidenum">
              <a:rPr lang="en-US" smtClean="0"/>
              <a:t>‹#›</a:t>
            </a:fld>
            <a:endParaRPr lang="en-US"/>
          </a:p>
        </p:txBody>
      </p:sp>
    </p:spTree>
    <p:extLst>
      <p:ext uri="{BB962C8B-B14F-4D97-AF65-F5344CB8AC3E}">
        <p14:creationId xmlns:p14="http://schemas.microsoft.com/office/powerpoint/2010/main" val="3386245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7A30856-0CFA-45AA-977B-013516DCECD3}" type="datetime1">
              <a:rPr lang="en-US" smtClean="0"/>
              <a:t>3/6/2019</a:t>
            </a:fld>
            <a:endParaRPr lang="en-US"/>
          </a:p>
        </p:txBody>
      </p:sp>
      <p:sp>
        <p:nvSpPr>
          <p:cNvPr id="5" name="Footer Placeholder 4"/>
          <p:cNvSpPr>
            <a:spLocks noGrp="1"/>
          </p:cNvSpPr>
          <p:nvPr>
            <p:ph type="ftr" sz="quarter" idx="11"/>
          </p:nvPr>
        </p:nvSpPr>
        <p:spPr/>
        <p:txBody>
          <a:bodyPr/>
          <a:lstStyle/>
          <a:p>
            <a:r>
              <a:rPr lang="en-US" smtClean="0"/>
              <a:t>POLI 421, Framing Public Policies</a:t>
            </a:r>
            <a:endParaRPr lang="en-US"/>
          </a:p>
        </p:txBody>
      </p:sp>
      <p:sp>
        <p:nvSpPr>
          <p:cNvPr id="6" name="Slide Number Placeholder 5"/>
          <p:cNvSpPr>
            <a:spLocks noGrp="1"/>
          </p:cNvSpPr>
          <p:nvPr>
            <p:ph type="sldNum" sz="quarter" idx="12"/>
          </p:nvPr>
        </p:nvSpPr>
        <p:spPr/>
        <p:txBody>
          <a:bodyPr/>
          <a:lstStyle/>
          <a:p>
            <a:fld id="{8B70254D-0821-4C59-A65E-A985EB574F0D}" type="slidenum">
              <a:rPr lang="en-US" smtClean="0"/>
              <a:t>‹#›</a:t>
            </a:fld>
            <a:endParaRPr lang="en-US"/>
          </a:p>
        </p:txBody>
      </p:sp>
    </p:spTree>
    <p:extLst>
      <p:ext uri="{BB962C8B-B14F-4D97-AF65-F5344CB8AC3E}">
        <p14:creationId xmlns:p14="http://schemas.microsoft.com/office/powerpoint/2010/main" val="27310332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0E25DC-B518-43BB-9A49-114D1544F5F4}" type="datetime1">
              <a:rPr lang="en-US" smtClean="0"/>
              <a:t>3/6/2019</a:t>
            </a:fld>
            <a:endParaRPr lang="en-US"/>
          </a:p>
        </p:txBody>
      </p:sp>
      <p:sp>
        <p:nvSpPr>
          <p:cNvPr id="5" name="Footer Placeholder 4"/>
          <p:cNvSpPr>
            <a:spLocks noGrp="1"/>
          </p:cNvSpPr>
          <p:nvPr>
            <p:ph type="ftr" sz="quarter" idx="11"/>
          </p:nvPr>
        </p:nvSpPr>
        <p:spPr/>
        <p:txBody>
          <a:bodyPr/>
          <a:lstStyle/>
          <a:p>
            <a:r>
              <a:rPr lang="en-US" smtClean="0"/>
              <a:t>POLI 421, Framing Public Policies</a:t>
            </a:r>
            <a:endParaRPr lang="en-US"/>
          </a:p>
        </p:txBody>
      </p:sp>
      <p:sp>
        <p:nvSpPr>
          <p:cNvPr id="6" name="Slide Number Placeholder 5"/>
          <p:cNvSpPr>
            <a:spLocks noGrp="1"/>
          </p:cNvSpPr>
          <p:nvPr>
            <p:ph type="sldNum" sz="quarter" idx="12"/>
          </p:nvPr>
        </p:nvSpPr>
        <p:spPr/>
        <p:txBody>
          <a:bodyPr/>
          <a:lstStyle/>
          <a:p>
            <a:fld id="{8B70254D-0821-4C59-A65E-A985EB574F0D}" type="slidenum">
              <a:rPr lang="en-US" smtClean="0"/>
              <a:t>‹#›</a:t>
            </a:fld>
            <a:endParaRPr lang="en-US"/>
          </a:p>
        </p:txBody>
      </p:sp>
    </p:spTree>
    <p:extLst>
      <p:ext uri="{BB962C8B-B14F-4D97-AF65-F5344CB8AC3E}">
        <p14:creationId xmlns:p14="http://schemas.microsoft.com/office/powerpoint/2010/main" val="39667920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88D9475-80C6-4654-88A0-083BF39BB5EB}" type="datetime1">
              <a:rPr lang="en-US" smtClean="0"/>
              <a:t>3/6/2019</a:t>
            </a:fld>
            <a:endParaRPr lang="en-US"/>
          </a:p>
        </p:txBody>
      </p:sp>
      <p:sp>
        <p:nvSpPr>
          <p:cNvPr id="5" name="Footer Placeholder 4"/>
          <p:cNvSpPr>
            <a:spLocks noGrp="1"/>
          </p:cNvSpPr>
          <p:nvPr>
            <p:ph type="ftr" sz="quarter" idx="11"/>
          </p:nvPr>
        </p:nvSpPr>
        <p:spPr/>
        <p:txBody>
          <a:bodyPr/>
          <a:lstStyle/>
          <a:p>
            <a:r>
              <a:rPr lang="en-US" smtClean="0"/>
              <a:t>POLI 421, Framing Public Policies</a:t>
            </a:r>
            <a:endParaRPr lang="en-US"/>
          </a:p>
        </p:txBody>
      </p:sp>
      <p:sp>
        <p:nvSpPr>
          <p:cNvPr id="6" name="Slide Number Placeholder 5"/>
          <p:cNvSpPr>
            <a:spLocks noGrp="1"/>
          </p:cNvSpPr>
          <p:nvPr>
            <p:ph type="sldNum" sz="quarter" idx="12"/>
          </p:nvPr>
        </p:nvSpPr>
        <p:spPr/>
        <p:txBody>
          <a:bodyPr/>
          <a:lstStyle/>
          <a:p>
            <a:fld id="{8B70254D-0821-4C59-A65E-A985EB574F0D}" type="slidenum">
              <a:rPr lang="en-US" smtClean="0"/>
              <a:t>‹#›</a:t>
            </a:fld>
            <a:endParaRPr lang="en-US"/>
          </a:p>
        </p:txBody>
      </p:sp>
    </p:spTree>
    <p:extLst>
      <p:ext uri="{BB962C8B-B14F-4D97-AF65-F5344CB8AC3E}">
        <p14:creationId xmlns:p14="http://schemas.microsoft.com/office/powerpoint/2010/main" val="35001152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7FD411B-40AA-4AC5-A0AB-04F2A1C9CC45}" type="datetime1">
              <a:rPr lang="en-US" smtClean="0"/>
              <a:t>3/6/2019</a:t>
            </a:fld>
            <a:endParaRPr lang="en-US"/>
          </a:p>
        </p:txBody>
      </p:sp>
      <p:sp>
        <p:nvSpPr>
          <p:cNvPr id="6" name="Footer Placeholder 5"/>
          <p:cNvSpPr>
            <a:spLocks noGrp="1"/>
          </p:cNvSpPr>
          <p:nvPr>
            <p:ph type="ftr" sz="quarter" idx="11"/>
          </p:nvPr>
        </p:nvSpPr>
        <p:spPr/>
        <p:txBody>
          <a:bodyPr/>
          <a:lstStyle/>
          <a:p>
            <a:r>
              <a:rPr lang="en-US" smtClean="0"/>
              <a:t>POLI 421, Framing Public Policies</a:t>
            </a:r>
            <a:endParaRPr lang="en-US"/>
          </a:p>
        </p:txBody>
      </p:sp>
      <p:sp>
        <p:nvSpPr>
          <p:cNvPr id="7" name="Slide Number Placeholder 6"/>
          <p:cNvSpPr>
            <a:spLocks noGrp="1"/>
          </p:cNvSpPr>
          <p:nvPr>
            <p:ph type="sldNum" sz="quarter" idx="12"/>
          </p:nvPr>
        </p:nvSpPr>
        <p:spPr/>
        <p:txBody>
          <a:bodyPr/>
          <a:lstStyle/>
          <a:p>
            <a:fld id="{8B70254D-0821-4C59-A65E-A985EB574F0D}" type="slidenum">
              <a:rPr lang="en-US" smtClean="0"/>
              <a:t>‹#›</a:t>
            </a:fld>
            <a:endParaRPr lang="en-US"/>
          </a:p>
        </p:txBody>
      </p:sp>
    </p:spTree>
    <p:extLst>
      <p:ext uri="{BB962C8B-B14F-4D97-AF65-F5344CB8AC3E}">
        <p14:creationId xmlns:p14="http://schemas.microsoft.com/office/powerpoint/2010/main" val="40570202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D8B3DFF-562C-48EB-AD7C-62D85592E9C5}" type="datetime1">
              <a:rPr lang="en-US" smtClean="0"/>
              <a:t>3/6/2019</a:t>
            </a:fld>
            <a:endParaRPr lang="en-US"/>
          </a:p>
        </p:txBody>
      </p:sp>
      <p:sp>
        <p:nvSpPr>
          <p:cNvPr id="8" name="Footer Placeholder 7"/>
          <p:cNvSpPr>
            <a:spLocks noGrp="1"/>
          </p:cNvSpPr>
          <p:nvPr>
            <p:ph type="ftr" sz="quarter" idx="11"/>
          </p:nvPr>
        </p:nvSpPr>
        <p:spPr/>
        <p:txBody>
          <a:bodyPr/>
          <a:lstStyle/>
          <a:p>
            <a:r>
              <a:rPr lang="en-US" smtClean="0"/>
              <a:t>POLI 421, Framing Public Policies</a:t>
            </a:r>
            <a:endParaRPr lang="en-US"/>
          </a:p>
        </p:txBody>
      </p:sp>
      <p:sp>
        <p:nvSpPr>
          <p:cNvPr id="9" name="Slide Number Placeholder 8"/>
          <p:cNvSpPr>
            <a:spLocks noGrp="1"/>
          </p:cNvSpPr>
          <p:nvPr>
            <p:ph type="sldNum" sz="quarter" idx="12"/>
          </p:nvPr>
        </p:nvSpPr>
        <p:spPr/>
        <p:txBody>
          <a:bodyPr/>
          <a:lstStyle/>
          <a:p>
            <a:fld id="{8B70254D-0821-4C59-A65E-A985EB574F0D}" type="slidenum">
              <a:rPr lang="en-US" smtClean="0"/>
              <a:t>‹#›</a:t>
            </a:fld>
            <a:endParaRPr lang="en-US"/>
          </a:p>
        </p:txBody>
      </p:sp>
    </p:spTree>
    <p:extLst>
      <p:ext uri="{BB962C8B-B14F-4D97-AF65-F5344CB8AC3E}">
        <p14:creationId xmlns:p14="http://schemas.microsoft.com/office/powerpoint/2010/main" val="5065280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0A4252A-6074-4E4B-B38D-76ABDE46B1DD}" type="datetime1">
              <a:rPr lang="en-US" smtClean="0"/>
              <a:t>3/6/2019</a:t>
            </a:fld>
            <a:endParaRPr lang="en-US"/>
          </a:p>
        </p:txBody>
      </p:sp>
      <p:sp>
        <p:nvSpPr>
          <p:cNvPr id="4" name="Footer Placeholder 3"/>
          <p:cNvSpPr>
            <a:spLocks noGrp="1"/>
          </p:cNvSpPr>
          <p:nvPr>
            <p:ph type="ftr" sz="quarter" idx="11"/>
          </p:nvPr>
        </p:nvSpPr>
        <p:spPr/>
        <p:txBody>
          <a:bodyPr/>
          <a:lstStyle/>
          <a:p>
            <a:r>
              <a:rPr lang="en-US" smtClean="0"/>
              <a:t>POLI 421, Framing Public Policies</a:t>
            </a:r>
            <a:endParaRPr lang="en-US"/>
          </a:p>
        </p:txBody>
      </p:sp>
      <p:sp>
        <p:nvSpPr>
          <p:cNvPr id="5" name="Slide Number Placeholder 4"/>
          <p:cNvSpPr>
            <a:spLocks noGrp="1"/>
          </p:cNvSpPr>
          <p:nvPr>
            <p:ph type="sldNum" sz="quarter" idx="12"/>
          </p:nvPr>
        </p:nvSpPr>
        <p:spPr/>
        <p:txBody>
          <a:bodyPr/>
          <a:lstStyle/>
          <a:p>
            <a:fld id="{8B70254D-0821-4C59-A65E-A985EB574F0D}" type="slidenum">
              <a:rPr lang="en-US" smtClean="0"/>
              <a:t>‹#›</a:t>
            </a:fld>
            <a:endParaRPr lang="en-US"/>
          </a:p>
        </p:txBody>
      </p:sp>
    </p:spTree>
    <p:extLst>
      <p:ext uri="{BB962C8B-B14F-4D97-AF65-F5344CB8AC3E}">
        <p14:creationId xmlns:p14="http://schemas.microsoft.com/office/powerpoint/2010/main" val="26620323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3E775F-4D37-4F60-AE62-B3AF3C57749C}" type="datetime1">
              <a:rPr lang="en-US" smtClean="0"/>
              <a:t>3/6/2019</a:t>
            </a:fld>
            <a:endParaRPr lang="en-US"/>
          </a:p>
        </p:txBody>
      </p:sp>
      <p:sp>
        <p:nvSpPr>
          <p:cNvPr id="3" name="Footer Placeholder 2"/>
          <p:cNvSpPr>
            <a:spLocks noGrp="1"/>
          </p:cNvSpPr>
          <p:nvPr>
            <p:ph type="ftr" sz="quarter" idx="11"/>
          </p:nvPr>
        </p:nvSpPr>
        <p:spPr/>
        <p:txBody>
          <a:bodyPr/>
          <a:lstStyle/>
          <a:p>
            <a:r>
              <a:rPr lang="en-US" smtClean="0"/>
              <a:t>POLI 421, Framing Public Policies</a:t>
            </a:r>
            <a:endParaRPr lang="en-US"/>
          </a:p>
        </p:txBody>
      </p:sp>
      <p:sp>
        <p:nvSpPr>
          <p:cNvPr id="4" name="Slide Number Placeholder 3"/>
          <p:cNvSpPr>
            <a:spLocks noGrp="1"/>
          </p:cNvSpPr>
          <p:nvPr>
            <p:ph type="sldNum" sz="quarter" idx="12"/>
          </p:nvPr>
        </p:nvSpPr>
        <p:spPr/>
        <p:txBody>
          <a:bodyPr/>
          <a:lstStyle/>
          <a:p>
            <a:fld id="{8B70254D-0821-4C59-A65E-A985EB574F0D}" type="slidenum">
              <a:rPr lang="en-US" smtClean="0"/>
              <a:t>‹#›</a:t>
            </a:fld>
            <a:endParaRPr lang="en-US"/>
          </a:p>
        </p:txBody>
      </p:sp>
    </p:spTree>
    <p:extLst>
      <p:ext uri="{BB962C8B-B14F-4D97-AF65-F5344CB8AC3E}">
        <p14:creationId xmlns:p14="http://schemas.microsoft.com/office/powerpoint/2010/main" val="23881205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2FA9364-426C-4E20-A17B-CE059EAB45A0}" type="datetime1">
              <a:rPr lang="en-US" smtClean="0"/>
              <a:t>3/6/2019</a:t>
            </a:fld>
            <a:endParaRPr lang="en-US"/>
          </a:p>
        </p:txBody>
      </p:sp>
      <p:sp>
        <p:nvSpPr>
          <p:cNvPr id="6" name="Footer Placeholder 5"/>
          <p:cNvSpPr>
            <a:spLocks noGrp="1"/>
          </p:cNvSpPr>
          <p:nvPr>
            <p:ph type="ftr" sz="quarter" idx="11"/>
          </p:nvPr>
        </p:nvSpPr>
        <p:spPr/>
        <p:txBody>
          <a:bodyPr/>
          <a:lstStyle/>
          <a:p>
            <a:r>
              <a:rPr lang="en-US" smtClean="0"/>
              <a:t>POLI 421, Framing Public Policies</a:t>
            </a:r>
            <a:endParaRPr lang="en-US"/>
          </a:p>
        </p:txBody>
      </p:sp>
      <p:sp>
        <p:nvSpPr>
          <p:cNvPr id="7" name="Slide Number Placeholder 6"/>
          <p:cNvSpPr>
            <a:spLocks noGrp="1"/>
          </p:cNvSpPr>
          <p:nvPr>
            <p:ph type="sldNum" sz="quarter" idx="12"/>
          </p:nvPr>
        </p:nvSpPr>
        <p:spPr/>
        <p:txBody>
          <a:bodyPr/>
          <a:lstStyle/>
          <a:p>
            <a:fld id="{8B70254D-0821-4C59-A65E-A985EB574F0D}" type="slidenum">
              <a:rPr lang="en-US" smtClean="0"/>
              <a:t>‹#›</a:t>
            </a:fld>
            <a:endParaRPr lang="en-US"/>
          </a:p>
        </p:txBody>
      </p:sp>
    </p:spTree>
    <p:extLst>
      <p:ext uri="{BB962C8B-B14F-4D97-AF65-F5344CB8AC3E}">
        <p14:creationId xmlns:p14="http://schemas.microsoft.com/office/powerpoint/2010/main" val="7089288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78E0F6E-707B-499F-865D-2DB1C832040C}" type="datetime1">
              <a:rPr lang="en-US" smtClean="0"/>
              <a:t>3/6/2019</a:t>
            </a:fld>
            <a:endParaRPr lang="en-US"/>
          </a:p>
        </p:txBody>
      </p:sp>
      <p:sp>
        <p:nvSpPr>
          <p:cNvPr id="6" name="Footer Placeholder 5"/>
          <p:cNvSpPr>
            <a:spLocks noGrp="1"/>
          </p:cNvSpPr>
          <p:nvPr>
            <p:ph type="ftr" sz="quarter" idx="11"/>
          </p:nvPr>
        </p:nvSpPr>
        <p:spPr/>
        <p:txBody>
          <a:bodyPr/>
          <a:lstStyle/>
          <a:p>
            <a:r>
              <a:rPr lang="en-US" smtClean="0"/>
              <a:t>POLI 421, Framing Public Policies</a:t>
            </a:r>
            <a:endParaRPr lang="en-US"/>
          </a:p>
        </p:txBody>
      </p:sp>
      <p:sp>
        <p:nvSpPr>
          <p:cNvPr id="7" name="Slide Number Placeholder 6"/>
          <p:cNvSpPr>
            <a:spLocks noGrp="1"/>
          </p:cNvSpPr>
          <p:nvPr>
            <p:ph type="sldNum" sz="quarter" idx="12"/>
          </p:nvPr>
        </p:nvSpPr>
        <p:spPr/>
        <p:txBody>
          <a:bodyPr/>
          <a:lstStyle/>
          <a:p>
            <a:fld id="{8B70254D-0821-4C59-A65E-A985EB574F0D}" type="slidenum">
              <a:rPr lang="en-US" smtClean="0"/>
              <a:t>‹#›</a:t>
            </a:fld>
            <a:endParaRPr lang="en-US"/>
          </a:p>
        </p:txBody>
      </p:sp>
    </p:spTree>
    <p:extLst>
      <p:ext uri="{BB962C8B-B14F-4D97-AF65-F5344CB8AC3E}">
        <p14:creationId xmlns:p14="http://schemas.microsoft.com/office/powerpoint/2010/main" val="21117319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F1BB7E-A085-40C1-8D74-504CFFC9A397}" type="datetime1">
              <a:rPr lang="en-US" smtClean="0"/>
              <a:t>3/6/2019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POLI 421, Framing Public Policies</a:t>
            </a: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70254D-0821-4C59-A65E-A985EB574F0D}" type="slidenum">
              <a:rPr lang="en-US" smtClean="0"/>
              <a:t>‹#›</a:t>
            </a:fld>
            <a:endParaRPr lang="en-US"/>
          </a:p>
        </p:txBody>
      </p:sp>
    </p:spTree>
    <p:extLst>
      <p:ext uri="{BB962C8B-B14F-4D97-AF65-F5344CB8AC3E}">
        <p14:creationId xmlns:p14="http://schemas.microsoft.com/office/powerpoint/2010/main" val="41211269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1.png"/><Relationship Id="rId4" Type="http://schemas.openxmlformats.org/officeDocument/2006/relationships/image" Target="../media/image3.jp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524000" y="453622"/>
            <a:ext cx="9144000" cy="2264525"/>
          </a:xfrm>
        </p:spPr>
        <p:txBody>
          <a:bodyPr>
            <a:normAutofit/>
          </a:bodyPr>
          <a:lstStyle/>
          <a:p>
            <a:r>
              <a:rPr lang="en-US" sz="3200" dirty="0" err="1" smtClean="0"/>
              <a:t>Eberhardt</a:t>
            </a:r>
            <a:r>
              <a:rPr lang="en-US" sz="3200" dirty="0" smtClean="0"/>
              <a:t> et al.</a:t>
            </a:r>
            <a:br>
              <a:rPr lang="en-US" sz="3200" dirty="0" smtClean="0"/>
            </a:br>
            <a:r>
              <a:rPr lang="en-US" sz="3200" dirty="0" smtClean="0"/>
              <a:t>“Looking </a:t>
            </a:r>
            <a:r>
              <a:rPr lang="en-US" sz="3200" dirty="0" err="1" smtClean="0"/>
              <a:t>Deathworthy</a:t>
            </a:r>
            <a:r>
              <a:rPr lang="en-US" sz="3200" dirty="0" smtClean="0"/>
              <a:t>”</a:t>
            </a:r>
            <a:r>
              <a:rPr lang="en-US" sz="3200" dirty="0" smtClean="0"/>
              <a:t/>
            </a:r>
            <a:br>
              <a:rPr lang="en-US" sz="3200" dirty="0" smtClean="0"/>
            </a:br>
            <a:endParaRPr lang="en-US" sz="3200" dirty="0"/>
          </a:p>
        </p:txBody>
      </p:sp>
      <p:sp>
        <p:nvSpPr>
          <p:cNvPr id="5" name="Subtitle 4"/>
          <p:cNvSpPr>
            <a:spLocks noGrp="1"/>
          </p:cNvSpPr>
          <p:nvPr>
            <p:ph type="subTitle" idx="1"/>
          </p:nvPr>
        </p:nvSpPr>
        <p:spPr>
          <a:xfrm>
            <a:off x="1524000" y="2931105"/>
            <a:ext cx="9144000" cy="2945820"/>
          </a:xfrm>
        </p:spPr>
        <p:txBody>
          <a:bodyPr>
            <a:normAutofit/>
          </a:bodyPr>
          <a:lstStyle/>
          <a:p>
            <a:r>
              <a:rPr lang="en-US" sz="2000" dirty="0" smtClean="0"/>
              <a:t>March 6, 2019</a:t>
            </a:r>
            <a:endParaRPr lang="en-US" sz="2000"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3482" y="6221838"/>
            <a:ext cx="1905000" cy="523875"/>
          </a:xfrm>
          <a:prstGeom prst="rect">
            <a:avLst/>
          </a:prstGeom>
        </p:spPr>
      </p:pic>
      <p:sp>
        <p:nvSpPr>
          <p:cNvPr id="2" name="Footer Placeholder 1"/>
          <p:cNvSpPr>
            <a:spLocks noGrp="1"/>
          </p:cNvSpPr>
          <p:nvPr>
            <p:ph type="ftr" sz="quarter" idx="11"/>
          </p:nvPr>
        </p:nvSpPr>
        <p:spPr/>
        <p:txBody>
          <a:bodyPr/>
          <a:lstStyle/>
          <a:p>
            <a:r>
              <a:rPr lang="en-US" smtClean="0"/>
              <a:t>POLI 421, Framing Public Policies</a:t>
            </a:r>
            <a:endParaRPr lang="en-US"/>
          </a:p>
        </p:txBody>
      </p:sp>
      <p:sp>
        <p:nvSpPr>
          <p:cNvPr id="3" name="Slide Number Placeholder 2"/>
          <p:cNvSpPr>
            <a:spLocks noGrp="1"/>
          </p:cNvSpPr>
          <p:nvPr>
            <p:ph type="sldNum" sz="quarter" idx="12"/>
          </p:nvPr>
        </p:nvSpPr>
        <p:spPr/>
        <p:txBody>
          <a:bodyPr/>
          <a:lstStyle/>
          <a:p>
            <a:fld id="{8B70254D-0821-4C59-A65E-A985EB574F0D}" type="slidenum">
              <a:rPr lang="en-US" smtClean="0"/>
              <a:t>1</a:t>
            </a:fld>
            <a:endParaRPr lang="en-US"/>
          </a:p>
        </p:txBody>
      </p:sp>
    </p:spTree>
    <p:extLst>
      <p:ext uri="{BB962C8B-B14F-4D97-AF65-F5344CB8AC3E}">
        <p14:creationId xmlns:p14="http://schemas.microsoft.com/office/powerpoint/2010/main" val="30180490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This study: 600 cases from Philadelphia</a:t>
            </a:r>
            <a:endParaRPr lang="en-US" dirty="0"/>
          </a:p>
        </p:txBody>
      </p:sp>
      <p:sp>
        <p:nvSpPr>
          <p:cNvPr id="3" name="Content Placeholder 2"/>
          <p:cNvSpPr>
            <a:spLocks noGrp="1"/>
          </p:cNvSpPr>
          <p:nvPr>
            <p:ph idx="1"/>
          </p:nvPr>
        </p:nvSpPr>
        <p:spPr>
          <a:xfrm>
            <a:off x="838200" y="1392072"/>
            <a:ext cx="10515600" cy="4484853"/>
          </a:xfrm>
        </p:spPr>
        <p:txBody>
          <a:bodyPr>
            <a:normAutofit lnSpcReduction="10000"/>
          </a:bodyPr>
          <a:lstStyle/>
          <a:p>
            <a:r>
              <a:rPr lang="en-US" dirty="0" smtClean="0"/>
              <a:t>An actual </a:t>
            </a:r>
            <a:r>
              <a:rPr lang="en-US" dirty="0" err="1" smtClean="0"/>
              <a:t>Baldus</a:t>
            </a:r>
            <a:r>
              <a:rPr lang="en-US" dirty="0" smtClean="0"/>
              <a:t> study: they got the records and looked up the photos / mug shots</a:t>
            </a:r>
          </a:p>
          <a:p>
            <a:endParaRPr lang="en-US" dirty="0"/>
          </a:p>
          <a:p>
            <a:r>
              <a:rPr lang="en-US" dirty="0" smtClean="0"/>
              <a:t>1979-1999, 600 + penalty phase cases. That means people had been found guilty, and now the question would be the penalty. All were eligible for death.</a:t>
            </a:r>
          </a:p>
          <a:p>
            <a:endParaRPr lang="en-US" dirty="0"/>
          </a:p>
          <a:p>
            <a:r>
              <a:rPr lang="en-US" dirty="0" smtClean="0"/>
              <a:t>44 cases had black male offenders and white victims.</a:t>
            </a:r>
          </a:p>
          <a:p>
            <a:r>
              <a:rPr lang="en-US" dirty="0" smtClean="0"/>
              <a:t>They got these photos and had students rate the photos as “stereotypical” or not, on a scale. Coders were students, and did not know anything about the photos.</a:t>
            </a:r>
            <a:endParaRPr lang="en-US" dirty="0" smtClean="0"/>
          </a:p>
          <a:p>
            <a:pPr marL="0" indent="0">
              <a:buNone/>
            </a:pPr>
            <a:endParaRPr lang="en-US" dirty="0"/>
          </a:p>
        </p:txBody>
      </p:sp>
      <p:sp>
        <p:nvSpPr>
          <p:cNvPr id="4" name="Footer Placeholder 3"/>
          <p:cNvSpPr>
            <a:spLocks noGrp="1"/>
          </p:cNvSpPr>
          <p:nvPr>
            <p:ph type="ftr" sz="quarter" idx="11"/>
          </p:nvPr>
        </p:nvSpPr>
        <p:spPr/>
        <p:txBody>
          <a:bodyPr/>
          <a:lstStyle/>
          <a:p>
            <a:r>
              <a:rPr lang="en-US" dirty="0" smtClean="0"/>
              <a:t>POLI 421, Framing Public Policies</a:t>
            </a:r>
            <a:endParaRPr lang="en-US" dirty="0"/>
          </a:p>
        </p:txBody>
      </p:sp>
      <p:sp>
        <p:nvSpPr>
          <p:cNvPr id="5" name="Slide Number Placeholder 4"/>
          <p:cNvSpPr>
            <a:spLocks noGrp="1"/>
          </p:cNvSpPr>
          <p:nvPr>
            <p:ph type="sldNum" sz="quarter" idx="12"/>
          </p:nvPr>
        </p:nvSpPr>
        <p:spPr/>
        <p:txBody>
          <a:bodyPr/>
          <a:lstStyle/>
          <a:p>
            <a:fld id="{8B70254D-0821-4C59-A65E-A985EB574F0D}" type="slidenum">
              <a:rPr lang="en-US" smtClean="0"/>
              <a:t>10</a:t>
            </a:fld>
            <a:endParaRPr lang="en-US"/>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3482" y="6221838"/>
            <a:ext cx="1905000" cy="523875"/>
          </a:xfrm>
          <a:prstGeom prst="rect">
            <a:avLst/>
          </a:prstGeom>
        </p:spPr>
      </p:pic>
    </p:spTree>
    <p:extLst>
      <p:ext uri="{BB962C8B-B14F-4D97-AF65-F5344CB8AC3E}">
        <p14:creationId xmlns:p14="http://schemas.microsoft.com/office/powerpoint/2010/main" val="22507298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1: can you do this? Do you believe these codes?</a:t>
            </a:r>
            <a:endParaRPr lang="en-US" dirty="0"/>
          </a:p>
        </p:txBody>
      </p:sp>
      <p:pic>
        <p:nvPicPr>
          <p:cNvPr id="10" name="Content Placeholder 9"/>
          <p:cNvPicPr>
            <a:picLocks noGrp="1" noChangeAspect="1"/>
          </p:cNvPicPr>
          <p:nvPr>
            <p:ph idx="1"/>
          </p:nvPr>
        </p:nvPicPr>
        <p:blipFill>
          <a:blip r:embed="rId3"/>
          <a:stretch>
            <a:fillRect/>
          </a:stretch>
        </p:blipFill>
        <p:spPr>
          <a:xfrm>
            <a:off x="2475431" y="1690688"/>
            <a:ext cx="7241138" cy="4572000"/>
          </a:xfrm>
          <a:prstGeom prst="rect">
            <a:avLst/>
          </a:prstGeom>
        </p:spPr>
      </p:pic>
      <p:sp>
        <p:nvSpPr>
          <p:cNvPr id="4" name="Footer Placeholder 3"/>
          <p:cNvSpPr>
            <a:spLocks noGrp="1"/>
          </p:cNvSpPr>
          <p:nvPr>
            <p:ph type="ftr" sz="quarter" idx="11"/>
          </p:nvPr>
        </p:nvSpPr>
        <p:spPr/>
        <p:txBody>
          <a:bodyPr/>
          <a:lstStyle/>
          <a:p>
            <a:r>
              <a:rPr lang="en-US" dirty="0" smtClean="0"/>
              <a:t>POLI 421, Framing Public Policies</a:t>
            </a:r>
            <a:endParaRPr lang="en-US" dirty="0"/>
          </a:p>
        </p:txBody>
      </p:sp>
      <p:sp>
        <p:nvSpPr>
          <p:cNvPr id="5" name="Slide Number Placeholder 4"/>
          <p:cNvSpPr>
            <a:spLocks noGrp="1"/>
          </p:cNvSpPr>
          <p:nvPr>
            <p:ph type="sldNum" sz="quarter" idx="12"/>
          </p:nvPr>
        </p:nvSpPr>
        <p:spPr/>
        <p:txBody>
          <a:bodyPr/>
          <a:lstStyle/>
          <a:p>
            <a:fld id="{8B70254D-0821-4C59-A65E-A985EB574F0D}" type="slidenum">
              <a:rPr lang="en-US" smtClean="0"/>
              <a:t>11</a:t>
            </a:fld>
            <a:endParaRPr lang="en-US"/>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3482" y="6221838"/>
            <a:ext cx="1905000" cy="523875"/>
          </a:xfrm>
          <a:prstGeom prst="rect">
            <a:avLst/>
          </a:prstGeom>
        </p:spPr>
      </p:pic>
    </p:spTree>
    <p:extLst>
      <p:ext uri="{BB962C8B-B14F-4D97-AF65-F5344CB8AC3E}">
        <p14:creationId xmlns:p14="http://schemas.microsoft.com/office/powerpoint/2010/main" val="41398448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32 raters rated each photo on a scale of 1-11</a:t>
            </a:r>
            <a:endParaRPr lang="en-US" dirty="0"/>
          </a:p>
        </p:txBody>
      </p:sp>
      <p:sp>
        <p:nvSpPr>
          <p:cNvPr id="3" name="Content Placeholder 2"/>
          <p:cNvSpPr>
            <a:spLocks noGrp="1"/>
          </p:cNvSpPr>
          <p:nvPr>
            <p:ph idx="1"/>
          </p:nvPr>
        </p:nvSpPr>
        <p:spPr>
          <a:xfrm>
            <a:off x="838200" y="1392072"/>
            <a:ext cx="10515600" cy="4484853"/>
          </a:xfrm>
        </p:spPr>
        <p:txBody>
          <a:bodyPr>
            <a:normAutofit lnSpcReduction="10000"/>
          </a:bodyPr>
          <a:lstStyle/>
          <a:p>
            <a:r>
              <a:rPr lang="en-US" dirty="0" smtClean="0"/>
              <a:t>Then they took the average rating, then just combined them into low / high based on the median ranking.</a:t>
            </a:r>
          </a:p>
          <a:p>
            <a:endParaRPr lang="en-US" dirty="0"/>
          </a:p>
          <a:p>
            <a:r>
              <a:rPr lang="en-US" dirty="0" smtClean="0"/>
              <a:t>So, we have two groups of photos: yes / no or high / low  of “</a:t>
            </a:r>
            <a:r>
              <a:rPr lang="en-US" dirty="0" err="1" smtClean="0"/>
              <a:t>stereotypicality</a:t>
            </a:r>
            <a:r>
              <a:rPr lang="en-US" dirty="0" smtClean="0"/>
              <a:t>”</a:t>
            </a:r>
          </a:p>
          <a:p>
            <a:endParaRPr lang="en-US" dirty="0"/>
          </a:p>
          <a:p>
            <a:r>
              <a:rPr lang="en-US" dirty="0" smtClean="0"/>
              <a:t>Compare these two groups by odds of getting a  death sentence, controlling for six factors:</a:t>
            </a:r>
          </a:p>
          <a:p>
            <a:r>
              <a:rPr lang="en-US" dirty="0" smtClean="0"/>
              <a:t>Low </a:t>
            </a:r>
            <a:r>
              <a:rPr lang="en-US" dirty="0" err="1" smtClean="0"/>
              <a:t>stereotypicality</a:t>
            </a:r>
            <a:r>
              <a:rPr lang="en-US" dirty="0" smtClean="0"/>
              <a:t>: 24.4% got death</a:t>
            </a:r>
          </a:p>
          <a:p>
            <a:r>
              <a:rPr lang="en-US" dirty="0" smtClean="0"/>
              <a:t>High </a:t>
            </a:r>
            <a:r>
              <a:rPr lang="en-US" dirty="0" err="1" smtClean="0"/>
              <a:t>stereotypicality</a:t>
            </a:r>
            <a:r>
              <a:rPr lang="en-US" dirty="0" smtClean="0"/>
              <a:t>: 57.5% got death.</a:t>
            </a:r>
            <a:r>
              <a:rPr lang="en-US" dirty="0" smtClean="0"/>
              <a:t> </a:t>
            </a:r>
            <a:endParaRPr lang="en-US" dirty="0"/>
          </a:p>
        </p:txBody>
      </p:sp>
      <p:sp>
        <p:nvSpPr>
          <p:cNvPr id="4" name="Footer Placeholder 3"/>
          <p:cNvSpPr>
            <a:spLocks noGrp="1"/>
          </p:cNvSpPr>
          <p:nvPr>
            <p:ph type="ftr" sz="quarter" idx="11"/>
          </p:nvPr>
        </p:nvSpPr>
        <p:spPr/>
        <p:txBody>
          <a:bodyPr/>
          <a:lstStyle/>
          <a:p>
            <a:r>
              <a:rPr lang="en-US" dirty="0" smtClean="0"/>
              <a:t>POLI 421, Framing Public Policies</a:t>
            </a:r>
            <a:endParaRPr lang="en-US" dirty="0"/>
          </a:p>
        </p:txBody>
      </p:sp>
      <p:sp>
        <p:nvSpPr>
          <p:cNvPr id="5" name="Slide Number Placeholder 4"/>
          <p:cNvSpPr>
            <a:spLocks noGrp="1"/>
          </p:cNvSpPr>
          <p:nvPr>
            <p:ph type="sldNum" sz="quarter" idx="12"/>
          </p:nvPr>
        </p:nvSpPr>
        <p:spPr/>
        <p:txBody>
          <a:bodyPr/>
          <a:lstStyle/>
          <a:p>
            <a:fld id="{8B70254D-0821-4C59-A65E-A985EB574F0D}" type="slidenum">
              <a:rPr lang="en-US" smtClean="0"/>
              <a:t>12</a:t>
            </a:fld>
            <a:endParaRPr lang="en-US"/>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3482" y="6221838"/>
            <a:ext cx="1905000" cy="523875"/>
          </a:xfrm>
          <a:prstGeom prst="rect">
            <a:avLst/>
          </a:prstGeom>
        </p:spPr>
      </p:pic>
    </p:spTree>
    <p:extLst>
      <p:ext uri="{BB962C8B-B14F-4D97-AF65-F5344CB8AC3E}">
        <p14:creationId xmlns:p14="http://schemas.microsoft.com/office/powerpoint/2010/main" val="4263765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Study 2, Black victim, black offender</a:t>
            </a:r>
            <a:endParaRPr lang="en-US" dirty="0"/>
          </a:p>
        </p:txBody>
      </p:sp>
      <p:sp>
        <p:nvSpPr>
          <p:cNvPr id="3" name="Content Placeholder 2"/>
          <p:cNvSpPr>
            <a:spLocks noGrp="1"/>
          </p:cNvSpPr>
          <p:nvPr>
            <p:ph idx="1"/>
          </p:nvPr>
        </p:nvSpPr>
        <p:spPr>
          <a:xfrm>
            <a:off x="838200" y="1392072"/>
            <a:ext cx="10515600" cy="4484853"/>
          </a:xfrm>
        </p:spPr>
        <p:txBody>
          <a:bodyPr>
            <a:normAutofit lnSpcReduction="10000"/>
          </a:bodyPr>
          <a:lstStyle/>
          <a:p>
            <a:r>
              <a:rPr lang="en-US" dirty="0" smtClean="0"/>
              <a:t>308 such cases</a:t>
            </a:r>
          </a:p>
          <a:p>
            <a:r>
              <a:rPr lang="en-US" dirty="0" smtClean="0"/>
              <a:t>But only 27 percent got death compared with 41 percent with the white victim cases. That’s the object of </a:t>
            </a:r>
            <a:r>
              <a:rPr lang="en-US" dirty="0" err="1" smtClean="0"/>
              <a:t>Baldus</a:t>
            </a:r>
            <a:r>
              <a:rPr lang="en-US" dirty="0" smtClean="0"/>
              <a:t>.</a:t>
            </a:r>
          </a:p>
          <a:p>
            <a:endParaRPr lang="en-US" dirty="0"/>
          </a:p>
          <a:p>
            <a:r>
              <a:rPr lang="en-US" dirty="0" smtClean="0"/>
              <a:t>Their interest: does the photo influence the results</a:t>
            </a:r>
          </a:p>
          <a:p>
            <a:r>
              <a:rPr lang="en-US" dirty="0" smtClean="0"/>
              <a:t>Select 118 of the 308 cases with over-sampling of the death sentence cases, so they have 46 percent death sentences, 54 percent not.</a:t>
            </a:r>
          </a:p>
          <a:p>
            <a:endParaRPr lang="en-US" dirty="0"/>
          </a:p>
          <a:p>
            <a:r>
              <a:rPr lang="en-US" dirty="0" smtClean="0"/>
              <a:t>Same study as before: rate the 118 photos for </a:t>
            </a:r>
            <a:r>
              <a:rPr lang="en-US" dirty="0" err="1" smtClean="0"/>
              <a:t>stereotypicality</a:t>
            </a:r>
            <a:r>
              <a:rPr lang="en-US" dirty="0" smtClean="0"/>
              <a:t> (19 different raters)</a:t>
            </a:r>
          </a:p>
          <a:p>
            <a:endParaRPr lang="en-US" dirty="0"/>
          </a:p>
          <a:p>
            <a:endParaRPr lang="en-US" dirty="0"/>
          </a:p>
        </p:txBody>
      </p:sp>
      <p:sp>
        <p:nvSpPr>
          <p:cNvPr id="4" name="Footer Placeholder 3"/>
          <p:cNvSpPr>
            <a:spLocks noGrp="1"/>
          </p:cNvSpPr>
          <p:nvPr>
            <p:ph type="ftr" sz="quarter" idx="11"/>
          </p:nvPr>
        </p:nvSpPr>
        <p:spPr/>
        <p:txBody>
          <a:bodyPr/>
          <a:lstStyle/>
          <a:p>
            <a:r>
              <a:rPr lang="en-US" dirty="0" smtClean="0"/>
              <a:t>POLI 421, Framing Public Policies</a:t>
            </a:r>
            <a:endParaRPr lang="en-US" dirty="0"/>
          </a:p>
        </p:txBody>
      </p:sp>
      <p:sp>
        <p:nvSpPr>
          <p:cNvPr id="5" name="Slide Number Placeholder 4"/>
          <p:cNvSpPr>
            <a:spLocks noGrp="1"/>
          </p:cNvSpPr>
          <p:nvPr>
            <p:ph type="sldNum" sz="quarter" idx="12"/>
          </p:nvPr>
        </p:nvSpPr>
        <p:spPr/>
        <p:txBody>
          <a:bodyPr/>
          <a:lstStyle/>
          <a:p>
            <a:fld id="{8B70254D-0821-4C59-A65E-A985EB574F0D}" type="slidenum">
              <a:rPr lang="en-US" smtClean="0"/>
              <a:t>13</a:t>
            </a:fld>
            <a:endParaRPr lang="en-US"/>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3482" y="6221838"/>
            <a:ext cx="1905000" cy="523875"/>
          </a:xfrm>
          <a:prstGeom prst="rect">
            <a:avLst/>
          </a:prstGeom>
        </p:spPr>
      </p:pic>
    </p:spTree>
    <p:extLst>
      <p:ext uri="{BB962C8B-B14F-4D97-AF65-F5344CB8AC3E}">
        <p14:creationId xmlns:p14="http://schemas.microsoft.com/office/powerpoint/2010/main" val="263687919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from study 2:</a:t>
            </a:r>
            <a:endParaRPr lang="en-US" dirty="0"/>
          </a:p>
        </p:txBody>
      </p:sp>
      <p:sp>
        <p:nvSpPr>
          <p:cNvPr id="3" name="Content Placeholder 2"/>
          <p:cNvSpPr>
            <a:spLocks noGrp="1"/>
          </p:cNvSpPr>
          <p:nvPr>
            <p:ph idx="1"/>
          </p:nvPr>
        </p:nvSpPr>
        <p:spPr>
          <a:xfrm>
            <a:off x="838200" y="1392072"/>
            <a:ext cx="10515600" cy="4484853"/>
          </a:xfrm>
        </p:spPr>
        <p:txBody>
          <a:bodyPr>
            <a:normAutofit/>
          </a:bodyPr>
          <a:lstStyle/>
          <a:p>
            <a:r>
              <a:rPr lang="en-US" dirty="0" smtClean="0"/>
              <a:t>Low </a:t>
            </a:r>
            <a:r>
              <a:rPr lang="en-US" dirty="0" err="1" smtClean="0"/>
              <a:t>stereotypicality</a:t>
            </a:r>
            <a:r>
              <a:rPr lang="en-US" dirty="0" smtClean="0"/>
              <a:t>: 45%</a:t>
            </a:r>
          </a:p>
          <a:p>
            <a:endParaRPr lang="en-US" dirty="0"/>
          </a:p>
          <a:p>
            <a:r>
              <a:rPr lang="en-US" dirty="0" smtClean="0"/>
              <a:t>High </a:t>
            </a:r>
            <a:r>
              <a:rPr lang="en-US" dirty="0" err="1" smtClean="0"/>
              <a:t>stereotypicality</a:t>
            </a:r>
            <a:r>
              <a:rPr lang="en-US" dirty="0" smtClean="0"/>
              <a:t>: 47%</a:t>
            </a:r>
            <a:endParaRPr lang="en-US" dirty="0"/>
          </a:p>
        </p:txBody>
      </p:sp>
      <p:sp>
        <p:nvSpPr>
          <p:cNvPr id="4" name="Footer Placeholder 3"/>
          <p:cNvSpPr>
            <a:spLocks noGrp="1"/>
          </p:cNvSpPr>
          <p:nvPr>
            <p:ph type="ftr" sz="quarter" idx="11"/>
          </p:nvPr>
        </p:nvSpPr>
        <p:spPr/>
        <p:txBody>
          <a:bodyPr/>
          <a:lstStyle/>
          <a:p>
            <a:r>
              <a:rPr lang="en-US" dirty="0" smtClean="0"/>
              <a:t>POLI 421, Framing Public Policies</a:t>
            </a:r>
            <a:endParaRPr lang="en-US" dirty="0"/>
          </a:p>
        </p:txBody>
      </p:sp>
      <p:sp>
        <p:nvSpPr>
          <p:cNvPr id="5" name="Slide Number Placeholder 4"/>
          <p:cNvSpPr>
            <a:spLocks noGrp="1"/>
          </p:cNvSpPr>
          <p:nvPr>
            <p:ph type="sldNum" sz="quarter" idx="12"/>
          </p:nvPr>
        </p:nvSpPr>
        <p:spPr/>
        <p:txBody>
          <a:bodyPr/>
          <a:lstStyle/>
          <a:p>
            <a:fld id="{8B70254D-0821-4C59-A65E-A985EB574F0D}" type="slidenum">
              <a:rPr lang="en-US" smtClean="0"/>
              <a:t>14</a:t>
            </a:fld>
            <a:endParaRPr lang="en-US"/>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3482" y="6221838"/>
            <a:ext cx="1905000" cy="523875"/>
          </a:xfrm>
          <a:prstGeom prst="rect">
            <a:avLst/>
          </a:prstGeom>
        </p:spPr>
      </p:pic>
    </p:spTree>
    <p:extLst>
      <p:ext uri="{BB962C8B-B14F-4D97-AF65-F5344CB8AC3E}">
        <p14:creationId xmlns:p14="http://schemas.microsoft.com/office/powerpoint/2010/main" val="33186628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OK, what the heck:</a:t>
            </a:r>
            <a:endParaRPr lang="en-US" dirty="0"/>
          </a:p>
        </p:txBody>
      </p:sp>
      <p:sp>
        <p:nvSpPr>
          <p:cNvPr id="3" name="Content Placeholder 2"/>
          <p:cNvSpPr>
            <a:spLocks noGrp="1"/>
          </p:cNvSpPr>
          <p:nvPr>
            <p:ph idx="1"/>
          </p:nvPr>
        </p:nvSpPr>
        <p:spPr>
          <a:xfrm>
            <a:off x="838200" y="1392072"/>
            <a:ext cx="10515600" cy="4484853"/>
          </a:xfrm>
        </p:spPr>
        <p:txBody>
          <a:bodyPr>
            <a:normAutofit/>
          </a:bodyPr>
          <a:lstStyle/>
          <a:p>
            <a:r>
              <a:rPr lang="en-US" dirty="0" smtClean="0"/>
              <a:t>Why would  this happen?</a:t>
            </a:r>
          </a:p>
          <a:p>
            <a:endParaRPr lang="en-US" dirty="0"/>
          </a:p>
          <a:p>
            <a:r>
              <a:rPr lang="en-US" dirty="0" smtClean="0"/>
              <a:t>White victim: 57 v. 24 percent got death</a:t>
            </a:r>
          </a:p>
          <a:p>
            <a:endParaRPr lang="en-US" dirty="0"/>
          </a:p>
          <a:p>
            <a:r>
              <a:rPr lang="en-US" dirty="0" smtClean="0"/>
              <a:t>Black victim: no difference</a:t>
            </a:r>
          </a:p>
          <a:p>
            <a:endParaRPr lang="en-US" dirty="0"/>
          </a:p>
          <a:p>
            <a:r>
              <a:rPr lang="en-US" dirty="0" smtClean="0"/>
              <a:t>What’s your theory of how that could be?</a:t>
            </a:r>
            <a:endParaRPr lang="en-US" dirty="0"/>
          </a:p>
        </p:txBody>
      </p:sp>
      <p:sp>
        <p:nvSpPr>
          <p:cNvPr id="4" name="Footer Placeholder 3"/>
          <p:cNvSpPr>
            <a:spLocks noGrp="1"/>
          </p:cNvSpPr>
          <p:nvPr>
            <p:ph type="ftr" sz="quarter" idx="11"/>
          </p:nvPr>
        </p:nvSpPr>
        <p:spPr/>
        <p:txBody>
          <a:bodyPr/>
          <a:lstStyle/>
          <a:p>
            <a:r>
              <a:rPr lang="en-US" dirty="0" smtClean="0"/>
              <a:t>POLI 421, Framing Public Policies</a:t>
            </a:r>
            <a:endParaRPr lang="en-US" dirty="0"/>
          </a:p>
        </p:txBody>
      </p:sp>
      <p:sp>
        <p:nvSpPr>
          <p:cNvPr id="5" name="Slide Number Placeholder 4"/>
          <p:cNvSpPr>
            <a:spLocks noGrp="1"/>
          </p:cNvSpPr>
          <p:nvPr>
            <p:ph type="sldNum" sz="quarter" idx="12"/>
          </p:nvPr>
        </p:nvSpPr>
        <p:spPr/>
        <p:txBody>
          <a:bodyPr/>
          <a:lstStyle/>
          <a:p>
            <a:fld id="{8B70254D-0821-4C59-A65E-A985EB574F0D}" type="slidenum">
              <a:rPr lang="en-US" smtClean="0"/>
              <a:t>15</a:t>
            </a:fld>
            <a:endParaRPr lang="en-US"/>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3482" y="6221838"/>
            <a:ext cx="1905000" cy="523875"/>
          </a:xfrm>
          <a:prstGeom prst="rect">
            <a:avLst/>
          </a:prstGeom>
        </p:spPr>
      </p:pic>
    </p:spTree>
    <p:extLst>
      <p:ext uri="{BB962C8B-B14F-4D97-AF65-F5344CB8AC3E}">
        <p14:creationId xmlns:p14="http://schemas.microsoft.com/office/powerpoint/2010/main" val="408429681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Their idea:</a:t>
            </a:r>
            <a:endParaRPr lang="en-US" dirty="0"/>
          </a:p>
        </p:txBody>
      </p:sp>
      <p:sp>
        <p:nvSpPr>
          <p:cNvPr id="3" name="Content Placeholder 2"/>
          <p:cNvSpPr>
            <a:spLocks noGrp="1"/>
          </p:cNvSpPr>
          <p:nvPr>
            <p:ph idx="1"/>
          </p:nvPr>
        </p:nvSpPr>
        <p:spPr>
          <a:xfrm>
            <a:off x="838200" y="1392072"/>
            <a:ext cx="10515600" cy="4484853"/>
          </a:xfrm>
        </p:spPr>
        <p:txBody>
          <a:bodyPr>
            <a:normAutofit fontScale="92500" lnSpcReduction="10000"/>
          </a:bodyPr>
          <a:lstStyle/>
          <a:p>
            <a:r>
              <a:rPr lang="en-US" dirty="0" smtClean="0"/>
              <a:t>Inter-racial crime:</a:t>
            </a:r>
          </a:p>
          <a:p>
            <a:pPr lvl="1"/>
            <a:r>
              <a:rPr lang="en-US" dirty="0" smtClean="0"/>
              <a:t>Race is more salient as a possible motivation / consideration for the jury</a:t>
            </a:r>
          </a:p>
          <a:p>
            <a:pPr lvl="1"/>
            <a:r>
              <a:rPr lang="en-US" dirty="0" smtClean="0"/>
              <a:t>But note the finding is  that the “low” </a:t>
            </a:r>
            <a:r>
              <a:rPr lang="en-US" dirty="0" err="1" smtClean="0"/>
              <a:t>stereotypicality</a:t>
            </a:r>
            <a:r>
              <a:rPr lang="en-US" dirty="0" smtClean="0"/>
              <a:t> group did not get  death, so the “group conflict” theme is apparently more strongly induced by the other ones.</a:t>
            </a:r>
          </a:p>
          <a:p>
            <a:r>
              <a:rPr lang="en-US" dirty="0" smtClean="0"/>
              <a:t>Intra-racial crime:</a:t>
            </a:r>
          </a:p>
          <a:p>
            <a:pPr lvl="1"/>
            <a:r>
              <a:rPr lang="en-US" dirty="0" smtClean="0"/>
              <a:t>Jury may assume  the motivation is personal, not group-based</a:t>
            </a:r>
          </a:p>
          <a:p>
            <a:endParaRPr lang="en-US" dirty="0"/>
          </a:p>
          <a:p>
            <a:r>
              <a:rPr lang="en-US" dirty="0" smtClean="0"/>
              <a:t>Their findings add detail to why we see these  large race effects</a:t>
            </a:r>
          </a:p>
          <a:p>
            <a:endParaRPr lang="en-US" dirty="0"/>
          </a:p>
          <a:p>
            <a:r>
              <a:rPr lang="en-US" dirty="0" smtClean="0"/>
              <a:t>Note that this does not relate at all to the behavior of the DA.</a:t>
            </a:r>
          </a:p>
          <a:p>
            <a:r>
              <a:rPr lang="en-US" dirty="0" smtClean="0"/>
              <a:t>Juries are hard to control / train / dissuade from using biases</a:t>
            </a:r>
            <a:endParaRPr lang="en-US" dirty="0" smtClean="0"/>
          </a:p>
          <a:p>
            <a:pPr lvl="1"/>
            <a:endParaRPr lang="en-US" dirty="0"/>
          </a:p>
          <a:p>
            <a:pPr lvl="1"/>
            <a:endParaRPr lang="en-US" dirty="0"/>
          </a:p>
        </p:txBody>
      </p:sp>
      <p:sp>
        <p:nvSpPr>
          <p:cNvPr id="4" name="Footer Placeholder 3"/>
          <p:cNvSpPr>
            <a:spLocks noGrp="1"/>
          </p:cNvSpPr>
          <p:nvPr>
            <p:ph type="ftr" sz="quarter" idx="11"/>
          </p:nvPr>
        </p:nvSpPr>
        <p:spPr/>
        <p:txBody>
          <a:bodyPr/>
          <a:lstStyle/>
          <a:p>
            <a:r>
              <a:rPr lang="en-US" dirty="0" smtClean="0"/>
              <a:t>POLI 421, Framing Public Policies</a:t>
            </a:r>
            <a:endParaRPr lang="en-US" dirty="0"/>
          </a:p>
        </p:txBody>
      </p:sp>
      <p:sp>
        <p:nvSpPr>
          <p:cNvPr id="5" name="Slide Number Placeholder 4"/>
          <p:cNvSpPr>
            <a:spLocks noGrp="1"/>
          </p:cNvSpPr>
          <p:nvPr>
            <p:ph type="sldNum" sz="quarter" idx="12"/>
          </p:nvPr>
        </p:nvSpPr>
        <p:spPr/>
        <p:txBody>
          <a:bodyPr/>
          <a:lstStyle/>
          <a:p>
            <a:fld id="{8B70254D-0821-4C59-A65E-A985EB574F0D}" type="slidenum">
              <a:rPr lang="en-US" smtClean="0"/>
              <a:t>16</a:t>
            </a:fld>
            <a:endParaRPr lang="en-US"/>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3482" y="6221838"/>
            <a:ext cx="1905000" cy="523875"/>
          </a:xfrm>
          <a:prstGeom prst="rect">
            <a:avLst/>
          </a:prstGeom>
        </p:spPr>
      </p:pic>
    </p:spTree>
    <p:extLst>
      <p:ext uri="{BB962C8B-B14F-4D97-AF65-F5344CB8AC3E}">
        <p14:creationId xmlns:p14="http://schemas.microsoft.com/office/powerpoint/2010/main" val="89996203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ideas about why this happens?</a:t>
            </a:r>
            <a:endParaRPr lang="en-US" dirty="0"/>
          </a:p>
        </p:txBody>
      </p:sp>
      <p:sp>
        <p:nvSpPr>
          <p:cNvPr id="3" name="Content Placeholder 2"/>
          <p:cNvSpPr>
            <a:spLocks noGrp="1"/>
          </p:cNvSpPr>
          <p:nvPr>
            <p:ph idx="1"/>
          </p:nvPr>
        </p:nvSpPr>
        <p:spPr>
          <a:xfrm>
            <a:off x="838200" y="1392072"/>
            <a:ext cx="10515600" cy="4484853"/>
          </a:xfrm>
        </p:spPr>
        <p:txBody>
          <a:bodyPr>
            <a:normAutofit/>
          </a:bodyPr>
          <a:lstStyle/>
          <a:p>
            <a:r>
              <a:rPr lang="en-US" dirty="0" smtClean="0"/>
              <a:t>Jury composition maybe different where white and black victims?</a:t>
            </a:r>
          </a:p>
          <a:p>
            <a:endParaRPr lang="en-US" dirty="0"/>
          </a:p>
          <a:p>
            <a:r>
              <a:rPr lang="en-US" dirty="0" smtClean="0"/>
              <a:t>Other ideas?</a:t>
            </a:r>
            <a:endParaRPr lang="en-US" dirty="0"/>
          </a:p>
        </p:txBody>
      </p:sp>
      <p:sp>
        <p:nvSpPr>
          <p:cNvPr id="4" name="Footer Placeholder 3"/>
          <p:cNvSpPr>
            <a:spLocks noGrp="1"/>
          </p:cNvSpPr>
          <p:nvPr>
            <p:ph type="ftr" sz="quarter" idx="11"/>
          </p:nvPr>
        </p:nvSpPr>
        <p:spPr/>
        <p:txBody>
          <a:bodyPr/>
          <a:lstStyle/>
          <a:p>
            <a:r>
              <a:rPr lang="en-US" dirty="0" smtClean="0"/>
              <a:t>POLI 421, Framing Public Policies</a:t>
            </a:r>
            <a:endParaRPr lang="en-US" dirty="0"/>
          </a:p>
        </p:txBody>
      </p:sp>
      <p:sp>
        <p:nvSpPr>
          <p:cNvPr id="5" name="Slide Number Placeholder 4"/>
          <p:cNvSpPr>
            <a:spLocks noGrp="1"/>
          </p:cNvSpPr>
          <p:nvPr>
            <p:ph type="sldNum" sz="quarter" idx="12"/>
          </p:nvPr>
        </p:nvSpPr>
        <p:spPr/>
        <p:txBody>
          <a:bodyPr/>
          <a:lstStyle/>
          <a:p>
            <a:fld id="{8B70254D-0821-4C59-A65E-A985EB574F0D}" type="slidenum">
              <a:rPr lang="en-US" smtClean="0"/>
              <a:t>17</a:t>
            </a:fld>
            <a:endParaRPr lang="en-US"/>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3482" y="6221838"/>
            <a:ext cx="1905000" cy="523875"/>
          </a:xfrm>
          <a:prstGeom prst="rect">
            <a:avLst/>
          </a:prstGeom>
        </p:spPr>
      </p:pic>
    </p:spTree>
    <p:extLst>
      <p:ext uri="{BB962C8B-B14F-4D97-AF65-F5344CB8AC3E}">
        <p14:creationId xmlns:p14="http://schemas.microsoft.com/office/powerpoint/2010/main" val="188636461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 of attention &gt; cognitive response</a:t>
            </a:r>
            <a:endParaRPr lang="en-US" dirty="0"/>
          </a:p>
        </p:txBody>
      </p:sp>
      <p:sp>
        <p:nvSpPr>
          <p:cNvPr id="3" name="Content Placeholder 2"/>
          <p:cNvSpPr>
            <a:spLocks noGrp="1"/>
          </p:cNvSpPr>
          <p:nvPr>
            <p:ph idx="1"/>
          </p:nvPr>
        </p:nvSpPr>
        <p:spPr>
          <a:xfrm>
            <a:off x="838200" y="1392072"/>
            <a:ext cx="10515600" cy="4484853"/>
          </a:xfrm>
        </p:spPr>
        <p:txBody>
          <a:bodyPr>
            <a:normAutofit/>
          </a:bodyPr>
          <a:lstStyle/>
          <a:p>
            <a:r>
              <a:rPr lang="en-US" dirty="0" smtClean="0"/>
              <a:t>When you think of a particular object, be it a political leader, a policy issue such as gun control, abortion, climate change, or whatever it may be, you think of various attributes.</a:t>
            </a:r>
          </a:p>
          <a:p>
            <a:endParaRPr lang="en-US" dirty="0"/>
          </a:p>
          <a:p>
            <a:r>
              <a:rPr lang="en-US" dirty="0" smtClean="0"/>
              <a:t>Photos and </a:t>
            </a:r>
            <a:r>
              <a:rPr lang="en-US" dirty="0" smtClean="0"/>
              <a:t>visual cues can affect this very powerfully, not just words.</a:t>
            </a:r>
          </a:p>
          <a:p>
            <a:r>
              <a:rPr lang="en-US" dirty="0" smtClean="0"/>
              <a:t>Some common visual cues in politics: </a:t>
            </a:r>
          </a:p>
          <a:p>
            <a:pPr lvl="1"/>
            <a:r>
              <a:rPr lang="en-US" dirty="0" smtClean="0"/>
              <a:t>Nice  suits and ties; flags; good (preppy) grooming; professional attire</a:t>
            </a:r>
          </a:p>
          <a:p>
            <a:pPr lvl="1"/>
            <a:r>
              <a:rPr lang="en-US" dirty="0" smtClean="0"/>
              <a:t>Flags, flags, flags, patriotic images, families, children, farmers, haystacks, etc.</a:t>
            </a:r>
          </a:p>
          <a:p>
            <a:pPr lvl="1"/>
            <a:r>
              <a:rPr lang="en-US" dirty="0" smtClean="0"/>
              <a:t>Or: chaos, strife, anger, etc. </a:t>
            </a:r>
          </a:p>
          <a:p>
            <a:r>
              <a:rPr lang="en-US" dirty="0" smtClean="0"/>
              <a:t>Useful to think of the power of these visual cues.</a:t>
            </a:r>
            <a:endParaRPr lang="en-US" dirty="0"/>
          </a:p>
        </p:txBody>
      </p:sp>
      <p:sp>
        <p:nvSpPr>
          <p:cNvPr id="4" name="Footer Placeholder 3"/>
          <p:cNvSpPr>
            <a:spLocks noGrp="1"/>
          </p:cNvSpPr>
          <p:nvPr>
            <p:ph type="ftr" sz="quarter" idx="11"/>
          </p:nvPr>
        </p:nvSpPr>
        <p:spPr/>
        <p:txBody>
          <a:bodyPr/>
          <a:lstStyle/>
          <a:p>
            <a:r>
              <a:rPr lang="en-US" dirty="0" smtClean="0"/>
              <a:t>POLI 421, Framing Public Policies</a:t>
            </a:r>
            <a:endParaRPr lang="en-US" dirty="0"/>
          </a:p>
        </p:txBody>
      </p:sp>
      <p:sp>
        <p:nvSpPr>
          <p:cNvPr id="5" name="Slide Number Placeholder 4"/>
          <p:cNvSpPr>
            <a:spLocks noGrp="1"/>
          </p:cNvSpPr>
          <p:nvPr>
            <p:ph type="sldNum" sz="quarter" idx="12"/>
          </p:nvPr>
        </p:nvSpPr>
        <p:spPr/>
        <p:txBody>
          <a:bodyPr/>
          <a:lstStyle/>
          <a:p>
            <a:fld id="{8B70254D-0821-4C59-A65E-A985EB574F0D}" type="slidenum">
              <a:rPr lang="en-US" smtClean="0"/>
              <a:t>18</a:t>
            </a:fld>
            <a:endParaRPr lang="en-US"/>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3482" y="6221838"/>
            <a:ext cx="1905000" cy="523875"/>
          </a:xfrm>
          <a:prstGeom prst="rect">
            <a:avLst/>
          </a:prstGeom>
        </p:spPr>
      </p:pic>
    </p:spTree>
    <p:extLst>
      <p:ext uri="{BB962C8B-B14F-4D97-AF65-F5344CB8AC3E}">
        <p14:creationId xmlns:p14="http://schemas.microsoft.com/office/powerpoint/2010/main" val="8872024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Before we start</a:t>
            </a:r>
            <a:endParaRPr lang="en-US" dirty="0"/>
          </a:p>
        </p:txBody>
      </p:sp>
      <p:sp>
        <p:nvSpPr>
          <p:cNvPr id="3" name="Content Placeholder 2"/>
          <p:cNvSpPr>
            <a:spLocks noGrp="1"/>
          </p:cNvSpPr>
          <p:nvPr>
            <p:ph idx="1"/>
          </p:nvPr>
        </p:nvSpPr>
        <p:spPr>
          <a:xfrm>
            <a:off x="838200" y="1392072"/>
            <a:ext cx="10515600" cy="4484853"/>
          </a:xfrm>
        </p:spPr>
        <p:txBody>
          <a:bodyPr>
            <a:normAutofit/>
          </a:bodyPr>
          <a:lstStyle/>
          <a:p>
            <a:r>
              <a:rPr lang="en-US" dirty="0" smtClean="0"/>
              <a:t>Feedback on papers</a:t>
            </a:r>
          </a:p>
          <a:p>
            <a:endParaRPr lang="en-US" dirty="0"/>
          </a:p>
          <a:p>
            <a:r>
              <a:rPr lang="en-US" dirty="0" smtClean="0"/>
              <a:t>This article might be upsetting; my apologies for that.</a:t>
            </a:r>
          </a:p>
          <a:p>
            <a:endParaRPr lang="en-US" dirty="0"/>
          </a:p>
          <a:p>
            <a:r>
              <a:rPr lang="en-US" dirty="0" smtClean="0"/>
              <a:t>Next week things get much lighter…</a:t>
            </a:r>
            <a:endParaRPr lang="en-US" dirty="0"/>
          </a:p>
        </p:txBody>
      </p:sp>
      <p:sp>
        <p:nvSpPr>
          <p:cNvPr id="4" name="Footer Placeholder 3"/>
          <p:cNvSpPr>
            <a:spLocks noGrp="1"/>
          </p:cNvSpPr>
          <p:nvPr>
            <p:ph type="ftr" sz="quarter" idx="11"/>
          </p:nvPr>
        </p:nvSpPr>
        <p:spPr/>
        <p:txBody>
          <a:bodyPr/>
          <a:lstStyle/>
          <a:p>
            <a:r>
              <a:rPr lang="en-US" dirty="0" smtClean="0"/>
              <a:t>POLI 421, Framing Public Policies</a:t>
            </a:r>
            <a:endParaRPr lang="en-US" dirty="0"/>
          </a:p>
        </p:txBody>
      </p:sp>
      <p:sp>
        <p:nvSpPr>
          <p:cNvPr id="5" name="Slide Number Placeholder 4"/>
          <p:cNvSpPr>
            <a:spLocks noGrp="1"/>
          </p:cNvSpPr>
          <p:nvPr>
            <p:ph type="sldNum" sz="quarter" idx="12"/>
          </p:nvPr>
        </p:nvSpPr>
        <p:spPr/>
        <p:txBody>
          <a:bodyPr/>
          <a:lstStyle/>
          <a:p>
            <a:fld id="{8B70254D-0821-4C59-A65E-A985EB574F0D}" type="slidenum">
              <a:rPr lang="en-US" smtClean="0"/>
              <a:t>2</a:t>
            </a:fld>
            <a:endParaRPr lang="en-US"/>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3482" y="6221838"/>
            <a:ext cx="1905000" cy="523875"/>
          </a:xfrm>
          <a:prstGeom prst="rect">
            <a:avLst/>
          </a:prstGeom>
        </p:spPr>
      </p:pic>
    </p:spTree>
    <p:extLst>
      <p:ext uri="{BB962C8B-B14F-4D97-AF65-F5344CB8AC3E}">
        <p14:creationId xmlns:p14="http://schemas.microsoft.com/office/powerpoint/2010/main" val="30024881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Feedback on papers</a:t>
            </a:r>
            <a:endParaRPr lang="en-US" dirty="0"/>
          </a:p>
        </p:txBody>
      </p:sp>
      <p:sp>
        <p:nvSpPr>
          <p:cNvPr id="3" name="Content Placeholder 2"/>
          <p:cNvSpPr>
            <a:spLocks noGrp="1"/>
          </p:cNvSpPr>
          <p:nvPr>
            <p:ph idx="1"/>
          </p:nvPr>
        </p:nvSpPr>
        <p:spPr>
          <a:xfrm>
            <a:off x="838200" y="1392072"/>
            <a:ext cx="10515600" cy="4484853"/>
          </a:xfrm>
        </p:spPr>
        <p:txBody>
          <a:bodyPr>
            <a:normAutofit lnSpcReduction="10000"/>
          </a:bodyPr>
          <a:lstStyle/>
          <a:p>
            <a:r>
              <a:rPr lang="en-US" dirty="0" smtClean="0"/>
              <a:t>Use the template on the class web site</a:t>
            </a:r>
          </a:p>
          <a:p>
            <a:r>
              <a:rPr lang="en-US" dirty="0" smtClean="0"/>
              <a:t>Headers, tables and  figures, page numbers, all that comes in handy and makes your work look professional. </a:t>
            </a:r>
          </a:p>
          <a:p>
            <a:r>
              <a:rPr lang="en-US" dirty="0" smtClean="0"/>
              <a:t>Take the grammar quiz / worksheet on the class web site.</a:t>
            </a:r>
          </a:p>
          <a:p>
            <a:r>
              <a:rPr lang="en-US" dirty="0" smtClean="0"/>
              <a:t>When in doubt on your frames, use more frames.</a:t>
            </a:r>
          </a:p>
          <a:p>
            <a:pPr lvl="1"/>
            <a:r>
              <a:rPr lang="en-US" dirty="0" smtClean="0"/>
              <a:t>You can always combine them</a:t>
            </a:r>
          </a:p>
          <a:p>
            <a:pPr lvl="1"/>
            <a:r>
              <a:rPr lang="en-US" dirty="0" smtClean="0"/>
              <a:t>Once combined, you cannot break them apart</a:t>
            </a:r>
          </a:p>
          <a:p>
            <a:pPr lvl="1"/>
            <a:r>
              <a:rPr lang="en-US" dirty="0" smtClean="0"/>
              <a:t>So, if in doubt, simply do many </a:t>
            </a:r>
            <a:r>
              <a:rPr lang="en-US" dirty="0" err="1" smtClean="0"/>
              <a:t>many</a:t>
            </a:r>
            <a:r>
              <a:rPr lang="en-US" dirty="0" smtClean="0"/>
              <a:t> searches for individual keywords, tracking them each separately. That can allow you to do some interesting research tracking the rise and fall of particular aspects of the issue, or even people who come to exemplify it.</a:t>
            </a:r>
          </a:p>
          <a:p>
            <a:pPr lvl="1"/>
            <a:r>
              <a:rPr lang="en-US" dirty="0" smtClean="0"/>
              <a:t>Example: victims of police shootings more prominent now than before</a:t>
            </a:r>
          </a:p>
          <a:p>
            <a:endParaRPr lang="en-US" dirty="0"/>
          </a:p>
          <a:p>
            <a:endParaRPr lang="en-US" dirty="0"/>
          </a:p>
        </p:txBody>
      </p:sp>
      <p:sp>
        <p:nvSpPr>
          <p:cNvPr id="4" name="Footer Placeholder 3"/>
          <p:cNvSpPr>
            <a:spLocks noGrp="1"/>
          </p:cNvSpPr>
          <p:nvPr>
            <p:ph type="ftr" sz="quarter" idx="11"/>
          </p:nvPr>
        </p:nvSpPr>
        <p:spPr/>
        <p:txBody>
          <a:bodyPr/>
          <a:lstStyle/>
          <a:p>
            <a:r>
              <a:rPr lang="en-US" dirty="0" smtClean="0"/>
              <a:t>POLI 421, Framing Public Policies</a:t>
            </a:r>
            <a:endParaRPr lang="en-US" dirty="0"/>
          </a:p>
        </p:txBody>
      </p:sp>
      <p:sp>
        <p:nvSpPr>
          <p:cNvPr id="5" name="Slide Number Placeholder 4"/>
          <p:cNvSpPr>
            <a:spLocks noGrp="1"/>
          </p:cNvSpPr>
          <p:nvPr>
            <p:ph type="sldNum" sz="quarter" idx="12"/>
          </p:nvPr>
        </p:nvSpPr>
        <p:spPr/>
        <p:txBody>
          <a:bodyPr/>
          <a:lstStyle/>
          <a:p>
            <a:fld id="{8B70254D-0821-4C59-A65E-A985EB574F0D}" type="slidenum">
              <a:rPr lang="en-US" smtClean="0"/>
              <a:t>3</a:t>
            </a:fld>
            <a:endParaRPr lang="en-US"/>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3482" y="6221838"/>
            <a:ext cx="1905000" cy="523875"/>
          </a:xfrm>
          <a:prstGeom prst="rect">
            <a:avLst/>
          </a:prstGeom>
        </p:spPr>
      </p:pic>
    </p:spTree>
    <p:extLst>
      <p:ext uri="{BB962C8B-B14F-4D97-AF65-F5344CB8AC3E}">
        <p14:creationId xmlns:p14="http://schemas.microsoft.com/office/powerpoint/2010/main" val="19148252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690688"/>
          </a:xfrm>
        </p:spPr>
        <p:txBody>
          <a:bodyPr>
            <a:normAutofit fontScale="90000"/>
          </a:bodyPr>
          <a:lstStyle/>
          <a:p>
            <a:r>
              <a:rPr lang="en-US" dirty="0" smtClean="0"/>
              <a:t>Example from a 2008 book I did on framing the death penalty: how much coverage did individual death row exonerations generate?</a:t>
            </a:r>
            <a:endParaRPr lang="en-US" dirty="0"/>
          </a:p>
        </p:txBody>
      </p:sp>
      <p:sp>
        <p:nvSpPr>
          <p:cNvPr id="4" name="Footer Placeholder 3"/>
          <p:cNvSpPr>
            <a:spLocks noGrp="1"/>
          </p:cNvSpPr>
          <p:nvPr>
            <p:ph type="ftr" sz="quarter" idx="11"/>
          </p:nvPr>
        </p:nvSpPr>
        <p:spPr/>
        <p:txBody>
          <a:bodyPr/>
          <a:lstStyle/>
          <a:p>
            <a:r>
              <a:rPr lang="en-US" dirty="0" smtClean="0"/>
              <a:t>POLI 421, Framing Public Policies</a:t>
            </a:r>
            <a:endParaRPr lang="en-US" dirty="0"/>
          </a:p>
        </p:txBody>
      </p:sp>
      <p:sp>
        <p:nvSpPr>
          <p:cNvPr id="5" name="Slide Number Placeholder 4"/>
          <p:cNvSpPr>
            <a:spLocks noGrp="1"/>
          </p:cNvSpPr>
          <p:nvPr>
            <p:ph type="sldNum" sz="quarter" idx="12"/>
          </p:nvPr>
        </p:nvSpPr>
        <p:spPr/>
        <p:txBody>
          <a:bodyPr/>
          <a:lstStyle/>
          <a:p>
            <a:fld id="{8B70254D-0821-4C59-A65E-A985EB574F0D}" type="slidenum">
              <a:rPr lang="en-US" smtClean="0"/>
              <a:t>4</a:t>
            </a:fld>
            <a:endParaRPr lang="en-US"/>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3482" y="6221838"/>
            <a:ext cx="1905000" cy="523875"/>
          </a:xfrm>
          <a:prstGeom prst="rect">
            <a:avLst/>
          </a:prstGeom>
        </p:spPr>
      </p:pic>
      <p:graphicFrame>
        <p:nvGraphicFramePr>
          <p:cNvPr id="8" name="Content Placeholder 7"/>
          <p:cNvGraphicFramePr>
            <a:graphicFrameLocks noGrp="1"/>
          </p:cNvGraphicFramePr>
          <p:nvPr>
            <p:ph idx="1"/>
            <p:extLst>
              <p:ext uri="{D42A27DB-BD31-4B8C-83A1-F6EECF244321}">
                <p14:modId xmlns:p14="http://schemas.microsoft.com/office/powerpoint/2010/main" val="1945559024"/>
              </p:ext>
            </p:extLst>
          </p:nvPr>
        </p:nvGraphicFramePr>
        <p:xfrm>
          <a:off x="838200" y="1737151"/>
          <a:ext cx="10515600" cy="448468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1763747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power of visual images</a:t>
            </a:r>
            <a:endParaRPr lang="en-US" dirty="0"/>
          </a:p>
        </p:txBody>
      </p:sp>
      <p:sp>
        <p:nvSpPr>
          <p:cNvPr id="3" name="Content Placeholder 2"/>
          <p:cNvSpPr>
            <a:spLocks noGrp="1"/>
          </p:cNvSpPr>
          <p:nvPr>
            <p:ph idx="1"/>
          </p:nvPr>
        </p:nvSpPr>
        <p:spPr>
          <a:xfrm>
            <a:off x="838200" y="1392072"/>
            <a:ext cx="10515600" cy="4484853"/>
          </a:xfrm>
        </p:spPr>
        <p:txBody>
          <a:bodyPr>
            <a:normAutofit fontScale="92500" lnSpcReduction="20000"/>
          </a:bodyPr>
          <a:lstStyle/>
          <a:p>
            <a:r>
              <a:rPr lang="en-US" dirty="0" smtClean="0"/>
              <a:t>Most studies of framing focus on text, words</a:t>
            </a:r>
          </a:p>
          <a:p>
            <a:endParaRPr lang="en-US" dirty="0"/>
          </a:p>
          <a:p>
            <a:r>
              <a:rPr lang="en-US" dirty="0" smtClean="0"/>
              <a:t>But think of photos; they convey a lot of information</a:t>
            </a:r>
          </a:p>
          <a:p>
            <a:endParaRPr lang="en-US" dirty="0"/>
          </a:p>
          <a:p>
            <a:r>
              <a:rPr lang="en-US" dirty="0" smtClean="0"/>
              <a:t>Certainly a good research project would be to analyze widely shared photos, particularly of cases involving the police, criminal investigations. The DA typically releases certain photos or stages a “perp walk” where photos can be taken…</a:t>
            </a:r>
          </a:p>
          <a:p>
            <a:endParaRPr lang="en-US" dirty="0"/>
          </a:p>
          <a:p>
            <a:r>
              <a:rPr lang="en-US" dirty="0" smtClean="0"/>
              <a:t>Feel free to use / analyze images in your papers, if appropriate. What images sho</a:t>
            </a:r>
            <a:r>
              <a:rPr lang="en-US" dirty="0" smtClean="0"/>
              <a:t>w up in the paper? How are victims of police shootings portrayed by their supporters and by the authorities? Which images do mainstream news outlets pick up?</a:t>
            </a:r>
            <a:endParaRPr lang="en-US" dirty="0"/>
          </a:p>
        </p:txBody>
      </p:sp>
      <p:sp>
        <p:nvSpPr>
          <p:cNvPr id="4" name="Footer Placeholder 3"/>
          <p:cNvSpPr>
            <a:spLocks noGrp="1"/>
          </p:cNvSpPr>
          <p:nvPr>
            <p:ph type="ftr" sz="quarter" idx="11"/>
          </p:nvPr>
        </p:nvSpPr>
        <p:spPr/>
        <p:txBody>
          <a:bodyPr/>
          <a:lstStyle/>
          <a:p>
            <a:r>
              <a:rPr lang="en-US" dirty="0" smtClean="0"/>
              <a:t>POLI 421, Framing Public Policies</a:t>
            </a:r>
            <a:endParaRPr lang="en-US" dirty="0"/>
          </a:p>
        </p:txBody>
      </p:sp>
      <p:sp>
        <p:nvSpPr>
          <p:cNvPr id="5" name="Slide Number Placeholder 4"/>
          <p:cNvSpPr>
            <a:spLocks noGrp="1"/>
          </p:cNvSpPr>
          <p:nvPr>
            <p:ph type="sldNum" sz="quarter" idx="12"/>
          </p:nvPr>
        </p:nvSpPr>
        <p:spPr/>
        <p:txBody>
          <a:bodyPr/>
          <a:lstStyle/>
          <a:p>
            <a:fld id="{8B70254D-0821-4C59-A65E-A985EB574F0D}" type="slidenum">
              <a:rPr lang="en-US" smtClean="0"/>
              <a:t>5</a:t>
            </a:fld>
            <a:endParaRPr lang="en-US"/>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3482" y="6221838"/>
            <a:ext cx="1905000" cy="523875"/>
          </a:xfrm>
          <a:prstGeom prst="rect">
            <a:avLst/>
          </a:prstGeom>
        </p:spPr>
      </p:pic>
    </p:spTree>
    <p:extLst>
      <p:ext uri="{BB962C8B-B14F-4D97-AF65-F5344CB8AC3E}">
        <p14:creationId xmlns:p14="http://schemas.microsoft.com/office/powerpoint/2010/main" val="22222354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23483" y="365125"/>
            <a:ext cx="11794346" cy="1325563"/>
          </a:xfrm>
        </p:spPr>
        <p:txBody>
          <a:bodyPr/>
          <a:lstStyle/>
          <a:p>
            <a:r>
              <a:rPr lang="en-US" dirty="0" smtClean="0"/>
              <a:t>Martin </a:t>
            </a:r>
            <a:r>
              <a:rPr lang="en-US" dirty="0" err="1" smtClean="0"/>
              <a:t>Shkreli</a:t>
            </a:r>
            <a:r>
              <a:rPr lang="en-US" dirty="0" smtClean="0"/>
              <a:t>, no good PR here; (“pharma boy”)</a:t>
            </a:r>
            <a:endParaRPr lang="en-US" dirty="0"/>
          </a:p>
        </p:txBody>
      </p:sp>
      <p:pic>
        <p:nvPicPr>
          <p:cNvPr id="10" name="Content Placeholder 9"/>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838200" y="2248906"/>
            <a:ext cx="5181600" cy="3504776"/>
          </a:xfrm>
        </p:spPr>
      </p:pic>
      <p:pic>
        <p:nvPicPr>
          <p:cNvPr id="11" name="Content Placeholder 10"/>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6096000" y="2248906"/>
            <a:ext cx="5547360" cy="3566160"/>
          </a:xfrm>
        </p:spPr>
      </p:pic>
      <p:sp>
        <p:nvSpPr>
          <p:cNvPr id="4" name="Footer Placeholder 3"/>
          <p:cNvSpPr>
            <a:spLocks noGrp="1"/>
          </p:cNvSpPr>
          <p:nvPr>
            <p:ph type="ftr" sz="quarter" idx="11"/>
          </p:nvPr>
        </p:nvSpPr>
        <p:spPr/>
        <p:txBody>
          <a:bodyPr/>
          <a:lstStyle/>
          <a:p>
            <a:r>
              <a:rPr lang="en-US" dirty="0" smtClean="0"/>
              <a:t>POLI 421, Framing Public Policies</a:t>
            </a:r>
            <a:endParaRPr lang="en-US" dirty="0"/>
          </a:p>
        </p:txBody>
      </p:sp>
      <p:sp>
        <p:nvSpPr>
          <p:cNvPr id="5" name="Slide Number Placeholder 4"/>
          <p:cNvSpPr>
            <a:spLocks noGrp="1"/>
          </p:cNvSpPr>
          <p:nvPr>
            <p:ph type="sldNum" sz="quarter" idx="12"/>
          </p:nvPr>
        </p:nvSpPr>
        <p:spPr/>
        <p:txBody>
          <a:bodyPr/>
          <a:lstStyle/>
          <a:p>
            <a:fld id="{8B70254D-0821-4C59-A65E-A985EB574F0D}" type="slidenum">
              <a:rPr lang="en-US" smtClean="0"/>
              <a:t>6</a:t>
            </a:fld>
            <a:endParaRPr lang="en-US"/>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3482" y="6221838"/>
            <a:ext cx="1905000" cy="523875"/>
          </a:xfrm>
          <a:prstGeom prst="rect">
            <a:avLst/>
          </a:prstGeom>
        </p:spPr>
      </p:pic>
    </p:spTree>
    <p:extLst>
      <p:ext uri="{BB962C8B-B14F-4D97-AF65-F5344CB8AC3E}">
        <p14:creationId xmlns:p14="http://schemas.microsoft.com/office/powerpoint/2010/main" val="31830374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Final point on your papers</a:t>
            </a:r>
            <a:endParaRPr lang="en-US" dirty="0"/>
          </a:p>
        </p:txBody>
      </p:sp>
      <p:sp>
        <p:nvSpPr>
          <p:cNvPr id="3" name="Content Placeholder 2"/>
          <p:cNvSpPr>
            <a:spLocks noGrp="1"/>
          </p:cNvSpPr>
          <p:nvPr>
            <p:ph idx="1"/>
          </p:nvPr>
        </p:nvSpPr>
        <p:spPr>
          <a:xfrm>
            <a:off x="838200" y="1392072"/>
            <a:ext cx="10515600" cy="4484853"/>
          </a:xfrm>
        </p:spPr>
        <p:txBody>
          <a:bodyPr>
            <a:normAutofit/>
          </a:bodyPr>
          <a:lstStyle/>
          <a:p>
            <a:r>
              <a:rPr lang="en-US" dirty="0" smtClean="0"/>
              <a:t>The goal is ORIGINAL RESEARCH.</a:t>
            </a:r>
          </a:p>
          <a:p>
            <a:r>
              <a:rPr lang="en-US" dirty="0" smtClean="0"/>
              <a:t>Of course you need a lit review and the background on the case.</a:t>
            </a:r>
          </a:p>
          <a:p>
            <a:r>
              <a:rPr lang="en-US" dirty="0" smtClean="0"/>
              <a:t>But what I want to get you used to is the idea of doing your own research and drawing substantive and theoretical conclusions from a research project.</a:t>
            </a:r>
          </a:p>
          <a:p>
            <a:r>
              <a:rPr lang="en-US" dirty="0" smtClean="0"/>
              <a:t>So jump into this data collection / historical analysis and see me with your questions or to ask how to do things.</a:t>
            </a:r>
            <a:endParaRPr lang="en-US" dirty="0"/>
          </a:p>
        </p:txBody>
      </p:sp>
      <p:sp>
        <p:nvSpPr>
          <p:cNvPr id="4" name="Footer Placeholder 3"/>
          <p:cNvSpPr>
            <a:spLocks noGrp="1"/>
          </p:cNvSpPr>
          <p:nvPr>
            <p:ph type="ftr" sz="quarter" idx="11"/>
          </p:nvPr>
        </p:nvSpPr>
        <p:spPr/>
        <p:txBody>
          <a:bodyPr/>
          <a:lstStyle/>
          <a:p>
            <a:r>
              <a:rPr lang="en-US" dirty="0" smtClean="0"/>
              <a:t>POLI 421, Framing Public Policies</a:t>
            </a:r>
            <a:endParaRPr lang="en-US" dirty="0"/>
          </a:p>
        </p:txBody>
      </p:sp>
      <p:sp>
        <p:nvSpPr>
          <p:cNvPr id="5" name="Slide Number Placeholder 4"/>
          <p:cNvSpPr>
            <a:spLocks noGrp="1"/>
          </p:cNvSpPr>
          <p:nvPr>
            <p:ph type="sldNum" sz="quarter" idx="12"/>
          </p:nvPr>
        </p:nvSpPr>
        <p:spPr/>
        <p:txBody>
          <a:bodyPr/>
          <a:lstStyle/>
          <a:p>
            <a:fld id="{8B70254D-0821-4C59-A65E-A985EB574F0D}" type="slidenum">
              <a:rPr lang="en-US" smtClean="0"/>
              <a:t>7</a:t>
            </a:fld>
            <a:endParaRPr lang="en-US"/>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3482" y="6221838"/>
            <a:ext cx="1905000" cy="523875"/>
          </a:xfrm>
          <a:prstGeom prst="rect">
            <a:avLst/>
          </a:prstGeom>
        </p:spPr>
      </p:pic>
    </p:spTree>
    <p:extLst>
      <p:ext uri="{BB962C8B-B14F-4D97-AF65-F5344CB8AC3E}">
        <p14:creationId xmlns:p14="http://schemas.microsoft.com/office/powerpoint/2010/main" val="5222878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Eberhardt</a:t>
            </a:r>
            <a:r>
              <a:rPr lang="en-US" dirty="0" smtClean="0"/>
              <a:t> study, “looking </a:t>
            </a:r>
            <a:r>
              <a:rPr lang="en-US" dirty="0" err="1" smtClean="0"/>
              <a:t>deathworthy</a:t>
            </a:r>
            <a:r>
              <a:rPr lang="en-US" dirty="0" smtClean="0"/>
              <a:t>”</a:t>
            </a:r>
            <a:endParaRPr lang="en-US" dirty="0"/>
          </a:p>
        </p:txBody>
      </p:sp>
      <p:sp>
        <p:nvSpPr>
          <p:cNvPr id="3" name="Content Placeholder 2"/>
          <p:cNvSpPr>
            <a:spLocks noGrp="1"/>
          </p:cNvSpPr>
          <p:nvPr>
            <p:ph idx="1"/>
          </p:nvPr>
        </p:nvSpPr>
        <p:spPr>
          <a:xfrm>
            <a:off x="838200" y="1392072"/>
            <a:ext cx="10515600" cy="4484853"/>
          </a:xfrm>
        </p:spPr>
        <p:txBody>
          <a:bodyPr>
            <a:normAutofit/>
          </a:bodyPr>
          <a:lstStyle/>
          <a:p>
            <a:r>
              <a:rPr lang="en-US" dirty="0" smtClean="0"/>
              <a:t>First paragraph, all the “</a:t>
            </a:r>
            <a:r>
              <a:rPr lang="en-US" dirty="0" err="1" smtClean="0"/>
              <a:t>Baldus</a:t>
            </a:r>
            <a:r>
              <a:rPr lang="en-US" dirty="0" smtClean="0"/>
              <a:t> studies”</a:t>
            </a:r>
          </a:p>
          <a:p>
            <a:endParaRPr lang="en-US" dirty="0"/>
          </a:p>
          <a:p>
            <a:r>
              <a:rPr lang="en-US" dirty="0" smtClean="0"/>
              <a:t>These studies are like the ones I showed on Monday for East Baton Rouge: Take hundreds or thousands of homicides that could theoretically have led to a capital prosecution (decision by the DA) or a death sentence (decision by a jury), and see which ones get it.</a:t>
            </a:r>
          </a:p>
          <a:p>
            <a:pPr lvl="1"/>
            <a:r>
              <a:rPr lang="en-US" dirty="0" smtClean="0"/>
              <a:t>Legally relevant factors: torture, number of victims, etc.</a:t>
            </a:r>
          </a:p>
          <a:p>
            <a:pPr lvl="1"/>
            <a:r>
              <a:rPr lang="en-US" dirty="0" smtClean="0"/>
              <a:t>Legally irrelevant factors: what county, what year, what gender, what race of the victim(s) or the defendant(s).</a:t>
            </a:r>
          </a:p>
          <a:p>
            <a:endParaRPr lang="en-US" dirty="0"/>
          </a:p>
        </p:txBody>
      </p:sp>
      <p:sp>
        <p:nvSpPr>
          <p:cNvPr id="4" name="Footer Placeholder 3"/>
          <p:cNvSpPr>
            <a:spLocks noGrp="1"/>
          </p:cNvSpPr>
          <p:nvPr>
            <p:ph type="ftr" sz="quarter" idx="11"/>
          </p:nvPr>
        </p:nvSpPr>
        <p:spPr/>
        <p:txBody>
          <a:bodyPr/>
          <a:lstStyle/>
          <a:p>
            <a:r>
              <a:rPr lang="en-US" dirty="0" smtClean="0"/>
              <a:t>POLI 421, Framing Public Policies</a:t>
            </a:r>
            <a:endParaRPr lang="en-US" dirty="0"/>
          </a:p>
        </p:txBody>
      </p:sp>
      <p:sp>
        <p:nvSpPr>
          <p:cNvPr id="5" name="Slide Number Placeholder 4"/>
          <p:cNvSpPr>
            <a:spLocks noGrp="1"/>
          </p:cNvSpPr>
          <p:nvPr>
            <p:ph type="sldNum" sz="quarter" idx="12"/>
          </p:nvPr>
        </p:nvSpPr>
        <p:spPr/>
        <p:txBody>
          <a:bodyPr/>
          <a:lstStyle/>
          <a:p>
            <a:fld id="{8B70254D-0821-4C59-A65E-A985EB574F0D}" type="slidenum">
              <a:rPr lang="en-US" smtClean="0"/>
              <a:t>8</a:t>
            </a:fld>
            <a:endParaRPr lang="en-US"/>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3482" y="6221838"/>
            <a:ext cx="1905000" cy="523875"/>
          </a:xfrm>
          <a:prstGeom prst="rect">
            <a:avLst/>
          </a:prstGeom>
        </p:spPr>
      </p:pic>
    </p:spTree>
    <p:extLst>
      <p:ext uri="{BB962C8B-B14F-4D97-AF65-F5344CB8AC3E}">
        <p14:creationId xmlns:p14="http://schemas.microsoft.com/office/powerpoint/2010/main" val="5648134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Philadelphia? Actually it’s the number 3 county for US death sentences, with 187.</a:t>
            </a:r>
            <a:endParaRPr lang="en-US" dirty="0"/>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188520" y="1737151"/>
            <a:ext cx="7814960" cy="4484687"/>
          </a:xfrm>
        </p:spPr>
      </p:pic>
      <p:sp>
        <p:nvSpPr>
          <p:cNvPr id="4" name="Footer Placeholder 3"/>
          <p:cNvSpPr>
            <a:spLocks noGrp="1"/>
          </p:cNvSpPr>
          <p:nvPr>
            <p:ph type="ftr" sz="quarter" idx="11"/>
          </p:nvPr>
        </p:nvSpPr>
        <p:spPr/>
        <p:txBody>
          <a:bodyPr/>
          <a:lstStyle/>
          <a:p>
            <a:r>
              <a:rPr lang="en-US" dirty="0" smtClean="0"/>
              <a:t>POLI 421, Framing Public Policies</a:t>
            </a:r>
            <a:endParaRPr lang="en-US" dirty="0"/>
          </a:p>
        </p:txBody>
      </p:sp>
      <p:sp>
        <p:nvSpPr>
          <p:cNvPr id="5" name="Slide Number Placeholder 4"/>
          <p:cNvSpPr>
            <a:spLocks noGrp="1"/>
          </p:cNvSpPr>
          <p:nvPr>
            <p:ph type="sldNum" sz="quarter" idx="12"/>
          </p:nvPr>
        </p:nvSpPr>
        <p:spPr/>
        <p:txBody>
          <a:bodyPr/>
          <a:lstStyle/>
          <a:p>
            <a:fld id="{8B70254D-0821-4C59-A65E-A985EB574F0D}" type="slidenum">
              <a:rPr lang="en-US" smtClean="0"/>
              <a:t>9</a:t>
            </a:fld>
            <a:endParaRPr lang="en-US"/>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3482" y="6221838"/>
            <a:ext cx="1905000" cy="523875"/>
          </a:xfrm>
          <a:prstGeom prst="rect">
            <a:avLst/>
          </a:prstGeom>
        </p:spPr>
      </p:pic>
    </p:spTree>
    <p:extLst>
      <p:ext uri="{BB962C8B-B14F-4D97-AF65-F5344CB8AC3E}">
        <p14:creationId xmlns:p14="http://schemas.microsoft.com/office/powerpoint/2010/main" val="58315163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181</TotalTime>
  <Words>1241</Words>
  <Application>Microsoft Office PowerPoint</Application>
  <PresentationFormat>Widescreen</PresentationFormat>
  <Paragraphs>160</Paragraphs>
  <Slides>18</Slides>
  <Notes>17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Calibri Light</vt:lpstr>
      <vt:lpstr>Times New Roman</vt:lpstr>
      <vt:lpstr>Office Theme</vt:lpstr>
      <vt:lpstr>Eberhardt et al. “Looking Deathworthy” </vt:lpstr>
      <vt:lpstr>Before we start</vt:lpstr>
      <vt:lpstr>Feedback on papers</vt:lpstr>
      <vt:lpstr>Example from a 2008 book I did on framing the death penalty: how much coverage did individual death row exonerations generate?</vt:lpstr>
      <vt:lpstr>The power of visual images</vt:lpstr>
      <vt:lpstr>Martin Shkreli, no good PR here; (“pharma boy”)</vt:lpstr>
      <vt:lpstr>Final point on your papers</vt:lpstr>
      <vt:lpstr>Eberhardt study, “looking deathworthy”</vt:lpstr>
      <vt:lpstr>Why Philadelphia? Actually it’s the number 3 county for US death sentences, with 187.</vt:lpstr>
      <vt:lpstr>This study: 600 cases from Philadelphia</vt:lpstr>
      <vt:lpstr>Question 1: can you do this? Do you believe these codes?</vt:lpstr>
      <vt:lpstr>32 raters rated each photo on a scale of 1-11</vt:lpstr>
      <vt:lpstr>Study 2, Black victim, black offender</vt:lpstr>
      <vt:lpstr>Results from study 2:</vt:lpstr>
      <vt:lpstr>OK, what the heck:</vt:lpstr>
      <vt:lpstr>Their idea:</vt:lpstr>
      <vt:lpstr>Other ideas about why this happens?</vt:lpstr>
      <vt:lpstr>Object of attention &gt; cognitive response</vt:lpstr>
    </vt:vector>
  </TitlesOfParts>
  <Company>UNC Chapel Hill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Baumgartner, Frank R.</dc:creator>
  <cp:lastModifiedBy>Lenovo User</cp:lastModifiedBy>
  <cp:revision>16</cp:revision>
  <dcterms:created xsi:type="dcterms:W3CDTF">2018-11-12T18:55:41Z</dcterms:created>
  <dcterms:modified xsi:type="dcterms:W3CDTF">2019-03-06T16:17:03Z</dcterms:modified>
</cp:coreProperties>
</file>