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" y="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B329F-A37B-422D-BE62-19129B629012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06581-219F-4377-8DF7-7C66A91F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39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33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5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044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681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317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3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3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7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04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24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67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46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58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8B1B-8F6B-48EA-A9FA-C3D91C6CE098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F177-4612-4A7C-8EB3-0BA8D82BA92B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856-0CFA-45AA-977B-013516DCECD3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25DC-B518-43BB-9A49-114D1544F5F4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9475-80C6-4654-88A0-083BF39BB5EB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11B-40AA-4AC5-A0AB-04F2A1C9CC45}" type="datetime1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DFF-562C-48EB-AD7C-62D85592E9C5}" type="datetime1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2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52A-6074-4E4B-B38D-76ABDE46B1DD}" type="datetime1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775F-4D37-4F60-AE62-B3AF3C57749C}" type="datetime1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2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364-426C-4E20-A17B-CE059EAB45A0}" type="datetime1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0F6E-707B-499F-865D-2DB1C832040C}" type="datetime1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3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1BB7E-A085-40C1-8D74-504CFFC9A397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2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post.com/news/monkey-cage/wp/2017/05/11/theres-been-a-big-change-in-how-the-news-media-cover-sexual-assaul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53623"/>
            <a:ext cx="9144000" cy="141612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Aaroe</a:t>
            </a:r>
            <a:r>
              <a:rPr lang="en-US" sz="3200" dirty="0" smtClean="0"/>
              <a:t>, Episodic and Thematic Frames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February 11, 2019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931105"/>
            <a:ext cx="9144000" cy="2945820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4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“Do you think the 24-year rule should be abolished or preserved?”</a:t>
            </a:r>
          </a:p>
          <a:p>
            <a:endParaRPr lang="en-US" dirty="0"/>
          </a:p>
          <a:p>
            <a:r>
              <a:rPr lang="en-US" dirty="0" smtClean="0"/>
              <a:t>How much of each of the following emotions to you feel?</a:t>
            </a:r>
          </a:p>
          <a:p>
            <a:pPr lvl="1"/>
            <a:r>
              <a:rPr lang="en-US" dirty="0" smtClean="0"/>
              <a:t>Compassion, pity, anger, disgust</a:t>
            </a:r>
          </a:p>
          <a:p>
            <a:pPr lvl="1"/>
            <a:r>
              <a:rPr lang="en-US" dirty="0" smtClean="0"/>
              <a:t>Each measured on a 7 point scale</a:t>
            </a:r>
          </a:p>
          <a:p>
            <a:endParaRPr lang="en-US" dirty="0"/>
          </a:p>
          <a:p>
            <a:r>
              <a:rPr lang="en-US" dirty="0" smtClean="0"/>
              <a:t>Participants: high school students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157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emotional response to the episodic frames, as one would expect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988328"/>
              </p:ext>
            </p:extLst>
          </p:nvPr>
        </p:nvGraphicFramePr>
        <p:xfrm>
          <a:off x="838200" y="1690688"/>
          <a:ext cx="10515600" cy="440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83505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Emotion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Episodic Frame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Thematic Frame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Control Group</a:t>
                      </a:r>
                      <a:endParaRPr lang="en-US" sz="3200" dirty="0"/>
                    </a:p>
                  </a:txBody>
                  <a:tcPr/>
                </a:tc>
              </a:tr>
              <a:tr h="83505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Compassion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.64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.38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.45</a:t>
                      </a:r>
                      <a:endParaRPr lang="en-US" sz="3200" dirty="0"/>
                    </a:p>
                  </a:txBody>
                  <a:tcPr/>
                </a:tc>
              </a:tr>
              <a:tr h="83505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Pity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.63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.36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.43</a:t>
                      </a:r>
                      <a:endParaRPr lang="en-US" sz="3200" dirty="0"/>
                    </a:p>
                  </a:txBody>
                  <a:tcPr/>
                </a:tc>
              </a:tr>
              <a:tr h="83505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Anger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.45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.19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.27</a:t>
                      </a:r>
                      <a:endParaRPr lang="en-US" sz="3200" dirty="0"/>
                    </a:p>
                  </a:txBody>
                  <a:tcPr/>
                </a:tc>
              </a:tr>
              <a:tr h="83505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Disgust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.45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.23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.27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32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in Table 2 and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Direct results: both the episodic and thematic frames move the subjects on their opinion by about .25 or .26</a:t>
            </a:r>
          </a:p>
          <a:p>
            <a:endParaRPr lang="en-US" dirty="0"/>
          </a:p>
          <a:p>
            <a:r>
              <a:rPr lang="en-US" dirty="0" smtClean="0"/>
              <a:t>But, there is no effect of emotion  for the thematic frames and there is a strong one for the episodic frames</a:t>
            </a:r>
          </a:p>
          <a:p>
            <a:endParaRPr lang="en-US" dirty="0"/>
          </a:p>
          <a:p>
            <a:r>
              <a:rPr lang="en-US" dirty="0" smtClean="0"/>
              <a:t>If the frame stimulates an emotional response, it is more persuasive.</a:t>
            </a:r>
          </a:p>
          <a:p>
            <a:endParaRPr lang="en-US" dirty="0"/>
          </a:p>
          <a:p>
            <a:r>
              <a:rPr lang="en-US" dirty="0" smtClean="0"/>
              <a:t>Note that the same frame may or may not evoke such a response in different people…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2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958" cy="5259298"/>
          </a:xfrm>
        </p:spPr>
        <p:txBody>
          <a:bodyPr/>
          <a:lstStyle/>
          <a:p>
            <a:r>
              <a:rPr lang="en-US" dirty="0" smtClean="0"/>
              <a:t>Figure 1. The stronger you feel the emotion, the bigger the change in level of support for the policy.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340" y="365125"/>
            <a:ext cx="5207971" cy="585896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43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Compare to Stone: purposeful actions with intended bad consequences make a villain…</a:t>
            </a:r>
          </a:p>
          <a:p>
            <a:endParaRPr lang="en-US" dirty="0"/>
          </a:p>
          <a:p>
            <a:r>
              <a:rPr lang="en-US" dirty="0" smtClean="0"/>
              <a:t>Is the experiment well done?</a:t>
            </a:r>
          </a:p>
          <a:p>
            <a:endParaRPr lang="en-US" dirty="0"/>
          </a:p>
          <a:p>
            <a:r>
              <a:rPr lang="en-US" dirty="0" smtClean="0"/>
              <a:t>Would it travel to different contexts?</a:t>
            </a:r>
          </a:p>
          <a:p>
            <a:endParaRPr lang="en-US" dirty="0"/>
          </a:p>
          <a:p>
            <a:r>
              <a:rPr lang="en-US" dirty="0" smtClean="0"/>
              <a:t>How would you relate it / design it for the US context? What example?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84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possible counter-example: Sexual Assault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2317"/>
            <a:ext cx="10515600" cy="3944608"/>
          </a:xfrm>
        </p:spPr>
        <p:txBody>
          <a:bodyPr>
            <a:normAutofit/>
          </a:bodyPr>
          <a:lstStyle/>
          <a:p>
            <a:r>
              <a:rPr lang="en-US" dirty="0"/>
              <a:t>What are the best frames for the #</a:t>
            </a:r>
            <a:r>
              <a:rPr lang="en-US" dirty="0" err="1"/>
              <a:t>MeToo</a:t>
            </a:r>
            <a:r>
              <a:rPr lang="en-US" dirty="0"/>
              <a:t> movement?</a:t>
            </a:r>
          </a:p>
          <a:p>
            <a:pPr lvl="1"/>
            <a:r>
              <a:rPr lang="en-US" dirty="0" smtClean="0"/>
              <a:t>Huge national problem?</a:t>
            </a:r>
          </a:p>
          <a:p>
            <a:pPr lvl="1"/>
            <a:r>
              <a:rPr lang="en-US" dirty="0" smtClean="0"/>
              <a:t>John Doe attacked me?</a:t>
            </a:r>
          </a:p>
          <a:p>
            <a:endParaRPr lang="en-US" dirty="0"/>
          </a:p>
          <a:p>
            <a:r>
              <a:rPr lang="en-US" dirty="0" smtClean="0"/>
              <a:t>How do courts, the media, and others approach these issues when presented in the episodic and thematic frames?</a:t>
            </a:r>
          </a:p>
          <a:p>
            <a:pPr lvl="1"/>
            <a:r>
              <a:rPr lang="en-US" dirty="0" smtClean="0"/>
              <a:t>What about John Doe? In the episodic frame, when it is personalized rather than </a:t>
            </a:r>
            <a:r>
              <a:rPr lang="en-US" smtClean="0"/>
              <a:t>kept abstract, </a:t>
            </a:r>
            <a:r>
              <a:rPr lang="en-US" dirty="0" smtClean="0"/>
              <a:t>somehow in this context the </a:t>
            </a:r>
            <a:r>
              <a:rPr lang="en-US" smtClean="0"/>
              <a:t>dynamic shifts…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641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Here’s a paper I did with a student in this class a few years ago: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hlinkClick r:id="rId3"/>
              </a:rPr>
              <a:t>There's been a big change in how the news media covers sexual assault.</a:t>
            </a:r>
            <a:r>
              <a:rPr lang="en-US" dirty="0"/>
              <a:t> </a:t>
            </a:r>
            <a:r>
              <a:rPr lang="en-US" i="1" dirty="0"/>
              <a:t>Washington Post</a:t>
            </a:r>
            <a:r>
              <a:rPr lang="en-US" dirty="0"/>
              <a:t>, Monkey Cage, May 11, 2017. (Frank R. Baumgartner and Sarah </a:t>
            </a:r>
            <a:r>
              <a:rPr lang="en-US" dirty="0" err="1"/>
              <a:t>McAdon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Read and let’s talk about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608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going into today’s reading…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86237"/>
          </a:xfrm>
        </p:spPr>
        <p:txBody>
          <a:bodyPr>
            <a:normAutofit/>
          </a:bodyPr>
          <a:lstStyle/>
          <a:p>
            <a:r>
              <a:rPr lang="en-US" dirty="0" smtClean="0"/>
              <a:t>NPR coverage of the importance of anger, on the class website.</a:t>
            </a:r>
          </a:p>
          <a:p>
            <a:r>
              <a:rPr lang="en-US" dirty="0" smtClean="0"/>
              <a:t>Let’s listen to this story and discuss.</a:t>
            </a:r>
          </a:p>
          <a:p>
            <a:r>
              <a:rPr lang="en-US" dirty="0" smtClean="0"/>
              <a:t>What other social movements would this apply to?</a:t>
            </a:r>
          </a:p>
          <a:p>
            <a:r>
              <a:rPr lang="en-US" dirty="0" smtClean="0"/>
              <a:t>Because of the nonviolent and non-confrontational nature of the MLK-era civil rights movement, we often think of successful social movements as following this model. However, there are many motivators.</a:t>
            </a:r>
          </a:p>
          <a:p>
            <a:r>
              <a:rPr lang="en-US" dirty="0" smtClean="0"/>
              <a:t>Does anger as a motivator need to lead to angry demonstrations?</a:t>
            </a:r>
          </a:p>
          <a:p>
            <a:r>
              <a:rPr lang="en-US" dirty="0" smtClean="0"/>
              <a:t>How do you use anger but not seem angry? Is that necessary?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8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frame “strong”?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Her argument: It depends on the “emotional state of the receiver”.</a:t>
            </a:r>
          </a:p>
          <a:p>
            <a:endParaRPr lang="en-US" dirty="0"/>
          </a:p>
          <a:p>
            <a:r>
              <a:rPr lang="en-US" dirty="0" smtClean="0"/>
              <a:t>Thematic v. episodic frames</a:t>
            </a:r>
          </a:p>
          <a:p>
            <a:endParaRPr lang="en-US" dirty="0"/>
          </a:p>
          <a:p>
            <a:r>
              <a:rPr lang="en-US" dirty="0" smtClean="0"/>
              <a:t>Thematic frames: Statistics, general patterns, collective evidence, background, context, etc. </a:t>
            </a:r>
          </a:p>
          <a:p>
            <a:endParaRPr lang="en-US" dirty="0"/>
          </a:p>
          <a:p>
            <a:r>
              <a:rPr lang="en-US" dirty="0" smtClean="0"/>
              <a:t>Episodic frames: Illustrations, case studies, life stories, anecdotes, concrete events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48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impact of episodic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Stronger emotional reactions</a:t>
            </a:r>
          </a:p>
          <a:p>
            <a:r>
              <a:rPr lang="en-US" dirty="0" smtClean="0"/>
              <a:t>Direct these responses into support for a policy implied by the frame</a:t>
            </a:r>
          </a:p>
          <a:p>
            <a:r>
              <a:rPr lang="en-US" dirty="0" smtClean="0"/>
              <a:t>Direct the emotional response at a particular character</a:t>
            </a:r>
          </a:p>
          <a:p>
            <a:pPr lvl="1"/>
            <a:r>
              <a:rPr lang="en-US" dirty="0" smtClean="0"/>
              <a:t>That is, it creates a villain. Think back to Deborah Stone.</a:t>
            </a:r>
          </a:p>
          <a:p>
            <a:endParaRPr lang="en-US" dirty="0"/>
          </a:p>
          <a:p>
            <a:r>
              <a:rPr lang="en-US" dirty="0" smtClean="0"/>
              <a:t>More influence on opinion if the emotional arousal is stronger</a:t>
            </a:r>
          </a:p>
          <a:p>
            <a:endParaRPr lang="en-US" dirty="0"/>
          </a:p>
          <a:p>
            <a:r>
              <a:rPr lang="en-US" dirty="0" smtClean="0"/>
              <a:t>(Therefore, less so it the episodic frame elicits little emotion.)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11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difference in the two types of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Thematic: brings the viewer / reader’s mind to think of abstract causes, more diffuse, more external causes</a:t>
            </a:r>
          </a:p>
          <a:p>
            <a:endParaRPr lang="en-US" dirty="0"/>
          </a:p>
          <a:p>
            <a:r>
              <a:rPr lang="en-US" dirty="0" smtClean="0"/>
              <a:t>Episodic: human interest details put a “face” on the problem and direct attention to specific people or characters, the objects of your emotional response.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631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Study: “the 24-year rule” in Denmark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No foreigner may marry a Dane and live in Denmark until both bride and groom reach the age of 24…</a:t>
            </a:r>
          </a:p>
          <a:p>
            <a:endParaRPr lang="en-US" dirty="0"/>
          </a:p>
          <a:p>
            <a:r>
              <a:rPr lang="en-US" dirty="0" smtClean="0"/>
              <a:t>Fewer than 2% of people younger than 24 in Denmark are married.</a:t>
            </a:r>
          </a:p>
          <a:p>
            <a:endParaRPr lang="en-US" dirty="0"/>
          </a:p>
          <a:p>
            <a:r>
              <a:rPr lang="en-US" dirty="0" smtClean="0"/>
              <a:t>2002 law was an anti-immigrant move, or an assertion of the “Danish lifestyle” and the need to assimilate.</a:t>
            </a:r>
          </a:p>
          <a:p>
            <a:endParaRPr lang="en-US" dirty="0"/>
          </a:p>
          <a:p>
            <a:r>
              <a:rPr lang="en-US" dirty="0" smtClean="0"/>
              <a:t>(Side point: is this a racist law?)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6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arguments  for, two arguments against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Arguments for: </a:t>
            </a:r>
            <a:r>
              <a:rPr lang="en-US" dirty="0" smtClean="0"/>
              <a:t>changing immigrants</a:t>
            </a:r>
            <a:r>
              <a:rPr lang="en-US" dirty="0"/>
              <a:t>’ outdated, involuntary marriage patterns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Thematic: statistics show a clear change in marriage patterns, away from the country of origin and therefore toward marrying Danes or people already in Denmark</a:t>
            </a:r>
          </a:p>
          <a:p>
            <a:pPr lvl="1"/>
            <a:r>
              <a:rPr lang="en-US" dirty="0" smtClean="0"/>
              <a:t>Episodic: desperate immigrant woman promised before birth to her cousin</a:t>
            </a:r>
          </a:p>
          <a:p>
            <a:r>
              <a:rPr lang="en-US" dirty="0" smtClean="0"/>
              <a:t>Arguments against: </a:t>
            </a:r>
            <a:r>
              <a:rPr lang="en-US" dirty="0"/>
              <a:t>injustice against innocent young </a:t>
            </a:r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Thematic: statistics that arranged marriages are not a big problem</a:t>
            </a:r>
          </a:p>
          <a:p>
            <a:pPr lvl="1"/>
            <a:r>
              <a:rPr lang="en-US" dirty="0" smtClean="0"/>
              <a:t>Episodic: happy couple, one Dane one immigrant forced to live in Sweden because they would be arrested in Denmark if they came home.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69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Episodic frames much more powerful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Innocent victims of the law</a:t>
            </a:r>
          </a:p>
          <a:p>
            <a:r>
              <a:rPr lang="en-US" dirty="0" smtClean="0"/>
              <a:t>Villains: people enforcing arranged marriages, or Danish police authorities putting young couples in jail</a:t>
            </a:r>
          </a:p>
          <a:p>
            <a:endParaRPr lang="en-US" dirty="0"/>
          </a:p>
          <a:p>
            <a:r>
              <a:rPr lang="en-US" dirty="0" smtClean="0"/>
              <a:t>Anger, disgust</a:t>
            </a:r>
          </a:p>
          <a:p>
            <a:endParaRPr lang="en-US" dirty="0"/>
          </a:p>
          <a:p>
            <a:r>
              <a:rPr lang="en-US" dirty="0" smtClean="0"/>
              <a:t>Blameworthy agent of the bad policy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5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She needed to find frames that differed along the lines above, four different ones, but that were not inherently better or worse than each other along any other dimension.</a:t>
            </a:r>
          </a:p>
          <a:p>
            <a:endParaRPr lang="en-US" dirty="0"/>
          </a:p>
          <a:p>
            <a:r>
              <a:rPr lang="en-US" dirty="0" smtClean="0"/>
              <a:t>Pretest: nine frame presented, “How strong would you say this argument is?”, use those results to select the experimental stimuli.</a:t>
            </a:r>
          </a:p>
          <a:p>
            <a:endParaRPr lang="en-US" dirty="0"/>
          </a:p>
          <a:p>
            <a:r>
              <a:rPr lang="en-US" dirty="0" smtClean="0"/>
              <a:t>(Note: experiments are hard to do right!)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7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1066</Words>
  <Application>Microsoft Office PowerPoint</Application>
  <PresentationFormat>Widescreen</PresentationFormat>
  <Paragraphs>162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Aaroe, Episodic and Thematic Frames  February 11, 2019</vt:lpstr>
      <vt:lpstr>Before going into today’s reading…</vt:lpstr>
      <vt:lpstr>What makes a frame “strong”?</vt:lpstr>
      <vt:lpstr>Reasons for impact of episodic frames</vt:lpstr>
      <vt:lpstr>A key difference in the two types of frames</vt:lpstr>
      <vt:lpstr>The Study: “the 24-year rule” in Denmark</vt:lpstr>
      <vt:lpstr>Two arguments  for, two arguments against</vt:lpstr>
      <vt:lpstr>Episodic frames much more powerful here</vt:lpstr>
      <vt:lpstr>Experimental method</vt:lpstr>
      <vt:lpstr>More on methods</vt:lpstr>
      <vt:lpstr>More emotional response to the episodic frames, as one would expect</vt:lpstr>
      <vt:lpstr>Results in Table 2 and 3</vt:lpstr>
      <vt:lpstr>Figure 1. The stronger you feel the emotion, the bigger the change in level of support for the policy.</vt:lpstr>
      <vt:lpstr>Let’s discuss that</vt:lpstr>
      <vt:lpstr>A possible counter-example: Sexual Assault</vt:lpstr>
      <vt:lpstr>Here’s a paper I did with a student in this class a few years ago: </vt:lpstr>
    </vt:vector>
  </TitlesOfParts>
  <Company>UNC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Baumgartner, Frank R.</dc:creator>
  <cp:lastModifiedBy>Lenovo User</cp:lastModifiedBy>
  <cp:revision>14</cp:revision>
  <dcterms:created xsi:type="dcterms:W3CDTF">2018-11-12T18:55:41Z</dcterms:created>
  <dcterms:modified xsi:type="dcterms:W3CDTF">2019-02-10T20:53:24Z</dcterms:modified>
</cp:coreProperties>
</file>